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0"/>
  </p:notesMasterIdLst>
  <p:handoutMasterIdLst>
    <p:handoutMasterId r:id="rId41"/>
  </p:handoutMasterIdLst>
  <p:sldIdLst>
    <p:sldId id="278" r:id="rId2"/>
    <p:sldId id="311" r:id="rId3"/>
    <p:sldId id="294" r:id="rId4"/>
    <p:sldId id="295" r:id="rId5"/>
    <p:sldId id="296" r:id="rId6"/>
    <p:sldId id="297" r:id="rId7"/>
    <p:sldId id="298" r:id="rId8"/>
    <p:sldId id="262" r:id="rId9"/>
    <p:sldId id="306" r:id="rId10"/>
    <p:sldId id="286" r:id="rId11"/>
    <p:sldId id="275" r:id="rId12"/>
    <p:sldId id="302" r:id="rId13"/>
    <p:sldId id="273" r:id="rId14"/>
    <p:sldId id="274" r:id="rId15"/>
    <p:sldId id="301" r:id="rId16"/>
    <p:sldId id="299" r:id="rId17"/>
    <p:sldId id="293" r:id="rId18"/>
    <p:sldId id="282" r:id="rId19"/>
    <p:sldId id="285" r:id="rId20"/>
    <p:sldId id="276" r:id="rId21"/>
    <p:sldId id="310" r:id="rId22"/>
    <p:sldId id="283" r:id="rId23"/>
    <p:sldId id="309" r:id="rId24"/>
    <p:sldId id="307" r:id="rId25"/>
    <p:sldId id="308" r:id="rId26"/>
    <p:sldId id="266" r:id="rId27"/>
    <p:sldId id="279" r:id="rId28"/>
    <p:sldId id="269" r:id="rId29"/>
    <p:sldId id="277" r:id="rId30"/>
    <p:sldId id="303" r:id="rId31"/>
    <p:sldId id="268" r:id="rId32"/>
    <p:sldId id="304" r:id="rId33"/>
    <p:sldId id="265" r:id="rId34"/>
    <p:sldId id="289" r:id="rId35"/>
    <p:sldId id="290" r:id="rId36"/>
    <p:sldId id="291" r:id="rId37"/>
    <p:sldId id="260" r:id="rId38"/>
    <p:sldId id="272" r:id="rId39"/>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3" autoAdjust="0"/>
    <p:restoredTop sz="83469" autoAdjust="0"/>
  </p:normalViewPr>
  <p:slideViewPr>
    <p:cSldViewPr snapToGrid="0" snapToObjects="1">
      <p:cViewPr varScale="1">
        <p:scale>
          <a:sx n="141" d="100"/>
          <a:sy n="141" d="100"/>
        </p:scale>
        <p:origin x="1352" y="17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AF9535E-E9D4-A947-B190-E4838BD40028}" type="datetimeFigureOut">
              <a:rPr lang="en-US" smtClean="0"/>
              <a:t>4/17/20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EFAD040-53E0-5E4F-908D-C8ED9B3644B1}" type="slidenum">
              <a:rPr lang="en-US" smtClean="0"/>
              <a:t>‹#›</a:t>
            </a:fld>
            <a:endParaRPr lang="en-US"/>
          </a:p>
        </p:txBody>
      </p:sp>
    </p:spTree>
    <p:extLst>
      <p:ext uri="{BB962C8B-B14F-4D97-AF65-F5344CB8AC3E}">
        <p14:creationId xmlns:p14="http://schemas.microsoft.com/office/powerpoint/2010/main" val="4161294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9F4610-4B60-CD49-9081-1C76E382375A}" type="datetimeFigureOut">
              <a:rPr lang="en-US" smtClean="0"/>
              <a:t>4/17/20</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D4FF1E-7932-4B4A-A79A-C2DE4C401779}" type="slidenum">
              <a:rPr lang="en-US" smtClean="0"/>
              <a:t>‹#›</a:t>
            </a:fld>
            <a:endParaRPr lang="en-US"/>
          </a:p>
        </p:txBody>
      </p:sp>
    </p:spTree>
    <p:extLst>
      <p:ext uri="{BB962C8B-B14F-4D97-AF65-F5344CB8AC3E}">
        <p14:creationId xmlns:p14="http://schemas.microsoft.com/office/powerpoint/2010/main" val="11878299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D4FF1E-7932-4B4A-A79A-C2DE4C401779}" type="slidenum">
              <a:rPr lang="en-US" smtClean="0"/>
              <a:t>8</a:t>
            </a:fld>
            <a:endParaRPr lang="en-US"/>
          </a:p>
        </p:txBody>
      </p:sp>
    </p:spTree>
    <p:extLst>
      <p:ext uri="{BB962C8B-B14F-4D97-AF65-F5344CB8AC3E}">
        <p14:creationId xmlns:p14="http://schemas.microsoft.com/office/powerpoint/2010/main" val="30070473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Shape 278"/>
          <p:cNvSpPr txBox="1">
            <a:spLocks noGrp="1"/>
          </p:cNvSpPr>
          <p:nvPr>
            <p:ph type="body" idx="1"/>
          </p:nvPr>
        </p:nvSpPr>
        <p:spPr>
          <a:xfrm>
            <a:off x="685802" y="4343400"/>
            <a:ext cx="5486399" cy="4114800"/>
          </a:xfrm>
          <a:prstGeom prst="rect">
            <a:avLst/>
          </a:prstGeom>
        </p:spPr>
        <p:txBody>
          <a:bodyPr lIns="91425" tIns="91425" rIns="91425" bIns="91425" anchor="t" anchorCtr="0">
            <a:noAutofit/>
          </a:bodyPr>
          <a:lstStyle/>
          <a:p>
            <a:pPr lvl="0">
              <a:spcBef>
                <a:spcPts val="0"/>
              </a:spcBef>
              <a:buNone/>
            </a:pPr>
            <a:endParaRPr/>
          </a:p>
        </p:txBody>
      </p:sp>
      <p:sp>
        <p:nvSpPr>
          <p:cNvPr id="279" name="Shape 27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12946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4A614A6C-250A-B741-8601-F652C0B2F462}" type="datetimeFigureOut">
              <a:rPr lang="en-US" smtClean="0"/>
              <a:t>4/17/20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21362410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614A6C-250A-B741-8601-F652C0B2F462}" type="datetimeFigureOut">
              <a:rPr lang="en-US" smtClean="0"/>
              <a:t>4/17/20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39507237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614A6C-250A-B741-8601-F652C0B2F462}" type="datetimeFigureOut">
              <a:rPr lang="en-US" smtClean="0"/>
              <a:t>4/17/20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29824651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5"/>
        <p:cNvGrpSpPr/>
        <p:nvPr/>
      </p:nvGrpSpPr>
      <p:grpSpPr>
        <a:xfrm>
          <a:off x="0" y="0"/>
          <a:ext cx="0" cy="0"/>
          <a:chOff x="0" y="0"/>
          <a:chExt cx="0" cy="0"/>
        </a:xfrm>
      </p:grpSpPr>
      <p:pic>
        <p:nvPicPr>
          <p:cNvPr id="16" name="Shape 16"/>
          <p:cNvPicPr preferRelativeResize="0"/>
          <p:nvPr/>
        </p:nvPicPr>
        <p:blipFill rotWithShape="1">
          <a:blip r:embed="rId2">
            <a:alphaModFix/>
          </a:blip>
          <a:srcRect/>
          <a:stretch/>
        </p:blipFill>
        <p:spPr>
          <a:xfrm>
            <a:off x="0" y="0"/>
            <a:ext cx="9144000" cy="5143499"/>
          </a:xfrm>
          <a:prstGeom prst="rect">
            <a:avLst/>
          </a:prstGeom>
          <a:noFill/>
          <a:ln>
            <a:noFill/>
          </a:ln>
        </p:spPr>
      </p:pic>
      <p:sp>
        <p:nvSpPr>
          <p:cNvPr id="17" name="Shape 17"/>
          <p:cNvSpPr txBox="1">
            <a:spLocks noGrp="1"/>
          </p:cNvSpPr>
          <p:nvPr>
            <p:ph type="body" idx="1"/>
          </p:nvPr>
        </p:nvSpPr>
        <p:spPr>
          <a:xfrm>
            <a:off x="457200" y="1860557"/>
            <a:ext cx="8229600" cy="2734072"/>
          </a:xfrm>
          <a:prstGeom prst="rect">
            <a:avLst/>
          </a:prstGeom>
          <a:noFill/>
          <a:ln>
            <a:noFill/>
          </a:ln>
        </p:spPr>
        <p:txBody>
          <a:bodyPr lIns="91425" tIns="91425" rIns="91425" bIns="91425" anchor="t" anchorCtr="0"/>
          <a:lstStyle>
            <a:lvl1pPr marL="342900" marR="0" lvl="0" indent="-215900" algn="l" rtl="0">
              <a:spcBef>
                <a:spcPts val="400"/>
              </a:spcBef>
              <a:buClr>
                <a:srgbClr val="6F6E6F"/>
              </a:buClr>
              <a:buSzPct val="100000"/>
              <a:buFont typeface="Arial"/>
              <a:buChar char="•"/>
              <a:defRPr sz="2000" b="0" i="0" u="none" strike="noStrike" cap="none">
                <a:solidFill>
                  <a:srgbClr val="6F6E6F"/>
                </a:solidFill>
                <a:latin typeface="Calibri"/>
                <a:ea typeface="Calibri"/>
                <a:cs typeface="Calibri"/>
                <a:sym typeface="Calibri"/>
              </a:defRPr>
            </a:lvl1pPr>
            <a:lvl2pPr marL="742950" marR="0" lvl="1" indent="-171450" algn="l" rtl="0">
              <a:spcBef>
                <a:spcPts val="360"/>
              </a:spcBef>
              <a:buClr>
                <a:srgbClr val="6F6E6F"/>
              </a:buClr>
              <a:buSzPct val="100000"/>
              <a:buFont typeface="Arial"/>
              <a:buChar char="•"/>
              <a:defRPr sz="1800" b="0" i="0" u="none" strike="noStrike" cap="none">
                <a:solidFill>
                  <a:srgbClr val="6F6E6F"/>
                </a:solidFill>
                <a:latin typeface="Calibri"/>
                <a:ea typeface="Calibri"/>
                <a:cs typeface="Calibri"/>
                <a:sym typeface="Calibri"/>
              </a:defRPr>
            </a:lvl2pPr>
            <a:lvl3pPr marL="1143000" marR="0" lvl="2" indent="-127000" algn="l" rtl="0">
              <a:spcBef>
                <a:spcPts val="320"/>
              </a:spcBef>
              <a:buClr>
                <a:srgbClr val="6F6E6F"/>
              </a:buClr>
              <a:buSzPct val="100000"/>
              <a:buFont typeface="Arial"/>
              <a:buChar char="•"/>
              <a:defRPr sz="1600" b="0" i="0" u="none" strike="noStrike" cap="none">
                <a:solidFill>
                  <a:srgbClr val="6F6E6F"/>
                </a:solidFill>
                <a:latin typeface="Calibri"/>
                <a:ea typeface="Calibri"/>
                <a:cs typeface="Calibri"/>
                <a:sym typeface="Calibri"/>
              </a:defRPr>
            </a:lvl3pPr>
            <a:lvl4pPr marL="1600200" marR="0" lvl="3"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4pPr>
            <a:lvl5pPr marL="2057400" marR="0" lvl="4" indent="-139700" algn="l" rtl="0">
              <a:spcBef>
                <a:spcPts val="280"/>
              </a:spcBef>
              <a:buClr>
                <a:srgbClr val="6F6E6F"/>
              </a:buClr>
              <a:buSzPct val="100000"/>
              <a:buFont typeface="Arial"/>
              <a:buChar char="•"/>
              <a:defRPr sz="1400" b="0" i="0" u="none" strike="noStrike" cap="none">
                <a:solidFill>
                  <a:srgbClr val="6F6E6F"/>
                </a:solidFill>
                <a:latin typeface="Calibri"/>
                <a:ea typeface="Calibri"/>
                <a:cs typeface="Calibri"/>
                <a:sym typeface="Calibri"/>
              </a:defRPr>
            </a:lvl5pPr>
            <a:lvl6pPr marL="2514600" marR="0" lvl="5"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spcBef>
                <a:spcPts val="4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title"/>
          </p:nvPr>
        </p:nvSpPr>
        <p:spPr>
          <a:xfrm>
            <a:off x="457200" y="812404"/>
            <a:ext cx="8229600" cy="857250"/>
          </a:xfrm>
          <a:prstGeom prst="rect">
            <a:avLst/>
          </a:prstGeom>
          <a:noFill/>
          <a:ln>
            <a:noFill/>
          </a:ln>
        </p:spPr>
        <p:txBody>
          <a:bodyPr lIns="91425" tIns="91425" rIns="91425" bIns="91425" anchor="ctr" anchorCtr="0"/>
          <a:lstStyle>
            <a:lvl1pPr marL="0" marR="0" lvl="0" indent="0" algn="ctr" rtl="0">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extLst>
      <p:ext uri="{BB962C8B-B14F-4D97-AF65-F5344CB8AC3E}">
        <p14:creationId xmlns:p14="http://schemas.microsoft.com/office/powerpoint/2010/main" val="3798410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A614A6C-250A-B741-8601-F652C0B2F462}" type="datetimeFigureOut">
              <a:rPr lang="en-US" smtClean="0"/>
              <a:t>4/17/20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3134345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A614A6C-250A-B741-8601-F652C0B2F462}" type="datetimeFigureOut">
              <a:rPr lang="en-US" smtClean="0"/>
              <a:t>4/17/20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3617554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A614A6C-250A-B741-8601-F652C0B2F462}" type="datetimeFigureOut">
              <a:rPr lang="en-US" smtClean="0"/>
              <a:t>4/17/20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24846916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A614A6C-250A-B741-8601-F652C0B2F462}" type="datetimeFigureOut">
              <a:rPr lang="en-US" smtClean="0"/>
              <a:t>4/17/20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258034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A614A6C-250A-B741-8601-F652C0B2F462}" type="datetimeFigureOut">
              <a:rPr lang="en-US" smtClean="0"/>
              <a:t>4/17/20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176667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614A6C-250A-B741-8601-F652C0B2F462}" type="datetimeFigureOut">
              <a:rPr lang="en-US" smtClean="0"/>
              <a:t>4/17/20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14877975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614A6C-250A-B741-8601-F652C0B2F462}" type="datetimeFigureOut">
              <a:rPr lang="en-US" smtClean="0"/>
              <a:t>4/17/20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32916659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A614A6C-250A-B741-8601-F652C0B2F462}" type="datetimeFigureOut">
              <a:rPr lang="en-US" smtClean="0"/>
              <a:t>4/17/20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75FB9E7-E674-4742-9682-B40A8DC842AF}" type="slidenum">
              <a:rPr lang="en-US" smtClean="0"/>
              <a:t>‹#›</a:t>
            </a:fld>
            <a:endParaRPr lang="en-US"/>
          </a:p>
        </p:txBody>
      </p:sp>
    </p:spTree>
    <p:extLst>
      <p:ext uri="{BB962C8B-B14F-4D97-AF65-F5344CB8AC3E}">
        <p14:creationId xmlns:p14="http://schemas.microsoft.com/office/powerpoint/2010/main" val="16652216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4A614A6C-250A-B741-8601-F652C0B2F462}" type="datetimeFigureOut">
              <a:rPr lang="en-US" smtClean="0"/>
              <a:t>4/17/20</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75FB9E7-E674-4742-9682-B40A8DC842AF}" type="slidenum">
              <a:rPr lang="en-US" smtClean="0"/>
              <a:t>‹#›</a:t>
            </a:fld>
            <a:endParaRPr lang="en-US"/>
          </a:p>
        </p:txBody>
      </p:sp>
    </p:spTree>
    <p:extLst>
      <p:ext uri="{BB962C8B-B14F-4D97-AF65-F5344CB8AC3E}">
        <p14:creationId xmlns:p14="http://schemas.microsoft.com/office/powerpoint/2010/main" val="23255373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hyperlink" Target="https://www.facebook.com/groups/stayinghealthyathome/"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000" dirty="0"/>
              <a:t>Pre call </a:t>
            </a:r>
          </a:p>
        </p:txBody>
      </p:sp>
      <p:sp>
        <p:nvSpPr>
          <p:cNvPr id="3" name="Content Placeholder 2"/>
          <p:cNvSpPr>
            <a:spLocks noGrp="1"/>
          </p:cNvSpPr>
          <p:nvPr>
            <p:ph idx="1"/>
          </p:nvPr>
        </p:nvSpPr>
        <p:spPr>
          <a:xfrm>
            <a:off x="151401" y="529570"/>
            <a:ext cx="3723482" cy="4150230"/>
          </a:xfrm>
        </p:spPr>
        <p:txBody>
          <a:bodyPr>
            <a:normAutofit/>
          </a:bodyPr>
          <a:lstStyle/>
          <a:p>
            <a:r>
              <a:rPr lang="en-US" sz="2000" dirty="0"/>
              <a:t>Smoothie Workshops</a:t>
            </a:r>
          </a:p>
          <a:p>
            <a:r>
              <a:rPr lang="en-US" sz="2000" dirty="0"/>
              <a:t>Home Cleaning Workshop</a:t>
            </a:r>
          </a:p>
          <a:p>
            <a:r>
              <a:rPr lang="en-US" sz="2000" dirty="0"/>
              <a:t>Youth Skin Care Workshop</a:t>
            </a:r>
          </a:p>
          <a:p>
            <a:r>
              <a:rPr lang="en-US" sz="2000" dirty="0"/>
              <a:t>Healthy Happy Hour </a:t>
            </a:r>
          </a:p>
          <a:p>
            <a:pPr marL="0" indent="0">
              <a:buNone/>
            </a:pPr>
            <a:endParaRPr lang="en-US" sz="2000" dirty="0"/>
          </a:p>
          <a:p>
            <a:pPr marL="0" indent="0">
              <a:buNone/>
            </a:pPr>
            <a:r>
              <a:rPr lang="en-US" sz="2000" dirty="0"/>
              <a:t>Posted at --</a:t>
            </a:r>
            <a:r>
              <a:rPr lang="en-US" sz="2000" dirty="0" err="1"/>
              <a:t>BetterFuture.Training</a:t>
            </a:r>
            <a:r>
              <a:rPr lang="en-US" sz="2000" dirty="0"/>
              <a:t>/</a:t>
            </a:r>
            <a:r>
              <a:rPr lang="en-US" sz="2000" dirty="0" err="1"/>
              <a:t>yourname</a:t>
            </a:r>
            <a:r>
              <a:rPr lang="en-US" sz="2000" dirty="0"/>
              <a:t> </a:t>
            </a:r>
          </a:p>
          <a:p>
            <a:pPr marL="0" indent="0">
              <a:buNone/>
            </a:pPr>
            <a:r>
              <a:rPr lang="en-US" sz="2000" dirty="0"/>
              <a:t> ( under Events &amp; </a:t>
            </a:r>
            <a:r>
              <a:rPr lang="en-US" sz="2000"/>
              <a:t>Ideas )</a:t>
            </a:r>
          </a:p>
          <a:p>
            <a:pPr marL="0" indent="0">
              <a:buNone/>
            </a:pPr>
            <a:endParaRPr lang="en-US" sz="2000" dirty="0"/>
          </a:p>
          <a:p>
            <a:pPr marL="0" indent="0">
              <a:buNone/>
            </a:pPr>
            <a:r>
              <a:rPr lang="en-US" sz="2000" dirty="0"/>
              <a:t>Join </a:t>
            </a:r>
            <a:r>
              <a:rPr lang="en-US" sz="2000" dirty="0" err="1"/>
              <a:t>BetterFuture.Training</a:t>
            </a:r>
            <a:r>
              <a:rPr lang="en-US" sz="2000" dirty="0"/>
              <a:t> here:</a:t>
            </a:r>
          </a:p>
          <a:p>
            <a:pPr marL="0" indent="0">
              <a:buNone/>
            </a:pPr>
            <a:r>
              <a:rPr lang="en-US" sz="1700" dirty="0"/>
              <a:t>https://Join.BetterHealthIn31Days.com</a:t>
            </a:r>
          </a:p>
          <a:p>
            <a:endParaRPr lang="en-US" sz="2000" dirty="0"/>
          </a:p>
          <a:p>
            <a:endParaRPr lang="en-US" sz="2000" dirty="0"/>
          </a:p>
        </p:txBody>
      </p:sp>
      <p:pic>
        <p:nvPicPr>
          <p:cNvPr id="4" name="Picture 3"/>
          <p:cNvPicPr>
            <a:picLocks noChangeAspect="1"/>
          </p:cNvPicPr>
          <p:nvPr/>
        </p:nvPicPr>
        <p:blipFill>
          <a:blip r:embed="rId2"/>
          <a:stretch>
            <a:fillRect/>
          </a:stretch>
        </p:blipFill>
        <p:spPr>
          <a:xfrm>
            <a:off x="3984643" y="0"/>
            <a:ext cx="5007957" cy="5007957"/>
          </a:xfrm>
          <a:prstGeom prst="rect">
            <a:avLst/>
          </a:prstGeom>
        </p:spPr>
      </p:pic>
    </p:spTree>
    <p:extLst>
      <p:ext uri="{BB962C8B-B14F-4D97-AF65-F5344CB8AC3E}">
        <p14:creationId xmlns:p14="http://schemas.microsoft.com/office/powerpoint/2010/main" val="39312554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40554" y="13446"/>
            <a:ext cx="9184554" cy="5686611"/>
          </a:xfrm>
          <a:prstGeom prst="rect">
            <a:avLst/>
          </a:prstGeom>
        </p:spPr>
      </p:pic>
      <p:sp>
        <p:nvSpPr>
          <p:cNvPr id="2" name="Title 1"/>
          <p:cNvSpPr>
            <a:spLocks noGrp="1"/>
          </p:cNvSpPr>
          <p:nvPr>
            <p:ph type="title"/>
          </p:nvPr>
        </p:nvSpPr>
        <p:spPr>
          <a:xfrm>
            <a:off x="457200" y="205979"/>
            <a:ext cx="8229600" cy="751620"/>
          </a:xfrm>
        </p:spPr>
        <p:txBody>
          <a:bodyPr>
            <a:normAutofit/>
          </a:bodyPr>
          <a:lstStyle/>
          <a:p>
            <a:r>
              <a:rPr lang="en-US" sz="2400" dirty="0"/>
              <a:t>Story --  The Defining Moment </a:t>
            </a:r>
          </a:p>
        </p:txBody>
      </p:sp>
      <p:sp>
        <p:nvSpPr>
          <p:cNvPr id="3" name="Content Placeholder 2"/>
          <p:cNvSpPr>
            <a:spLocks noGrp="1"/>
          </p:cNvSpPr>
          <p:nvPr>
            <p:ph idx="1"/>
          </p:nvPr>
        </p:nvSpPr>
        <p:spPr>
          <a:xfrm>
            <a:off x="457200" y="800655"/>
            <a:ext cx="8229600" cy="4078893"/>
          </a:xfrm>
        </p:spPr>
        <p:txBody>
          <a:bodyPr>
            <a:normAutofit/>
          </a:bodyPr>
          <a:lstStyle/>
          <a:p>
            <a:pPr marL="0" indent="0">
              <a:buNone/>
            </a:pPr>
            <a:r>
              <a:rPr lang="en-US" sz="2000" dirty="0"/>
              <a:t>Barb’s Story</a:t>
            </a:r>
          </a:p>
          <a:p>
            <a:pPr marL="0" indent="0">
              <a:buNone/>
            </a:pPr>
            <a:endParaRPr lang="en-US" sz="1000" dirty="0"/>
          </a:p>
          <a:p>
            <a:pPr marL="0" indent="0">
              <a:buNone/>
            </a:pPr>
            <a:r>
              <a:rPr lang="en-US" sz="2000" dirty="0"/>
              <a:t>In 1990 .. The foundation for becoming a Master Coordinator was created.</a:t>
            </a:r>
          </a:p>
          <a:p>
            <a:pPr marL="0" indent="0">
              <a:buNone/>
            </a:pPr>
            <a:endParaRPr lang="en-US" sz="1000" dirty="0"/>
          </a:p>
          <a:p>
            <a:r>
              <a:rPr lang="en-US" sz="2000" dirty="0"/>
              <a:t>Someone believed in me before I could believe in myself </a:t>
            </a:r>
          </a:p>
          <a:p>
            <a:r>
              <a:rPr lang="en-US" sz="2000" dirty="0"/>
              <a:t>I learned the power of goal-setting and visualization and personal development to awaken the leader within that I didn’t know was there</a:t>
            </a:r>
          </a:p>
          <a:p>
            <a:pPr marL="0" indent="0">
              <a:buNone/>
            </a:pPr>
            <a:r>
              <a:rPr lang="en-US" sz="2000" dirty="0"/>
              <a:t>So I started by doing the internal work .. The head stuff</a:t>
            </a:r>
            <a:r>
              <a:rPr lang="mr-IN" sz="2000" dirty="0"/>
              <a:t>…</a:t>
            </a:r>
            <a:r>
              <a:rPr lang="en-US" sz="2000" dirty="0"/>
              <a:t>. </a:t>
            </a:r>
          </a:p>
          <a:p>
            <a:r>
              <a:rPr lang="en-US" sz="2000" dirty="0"/>
              <a:t>Then </a:t>
            </a:r>
            <a:r>
              <a:rPr lang="mr-IN" sz="2000" dirty="0"/>
              <a:t>–</a:t>
            </a:r>
            <a:r>
              <a:rPr lang="en-US" sz="2000" dirty="0"/>
              <a:t> </a:t>
            </a:r>
            <a:r>
              <a:rPr lang="en-US" sz="2000" b="1" dirty="0"/>
              <a:t>I trusted the process</a:t>
            </a:r>
            <a:r>
              <a:rPr lang="mr-IN" sz="2000" dirty="0"/>
              <a:t>…</a:t>
            </a:r>
            <a:r>
              <a:rPr lang="en-US" sz="2000" dirty="0"/>
              <a:t> and the Universe .. And Let Go and Let God.. </a:t>
            </a:r>
            <a:r>
              <a:rPr lang="en-US" sz="2000" b="1" dirty="0"/>
              <a:t>That I would meet the people I was intended to meet .</a:t>
            </a:r>
          </a:p>
          <a:p>
            <a:r>
              <a:rPr lang="en-US" sz="2000" dirty="0"/>
              <a:t>And that’s the year I met ..  Kay and Richard Beers, Dawn and Jim </a:t>
            </a:r>
            <a:r>
              <a:rPr lang="en-US" sz="2000" dirty="0" err="1"/>
              <a:t>Yunker</a:t>
            </a:r>
            <a:r>
              <a:rPr lang="en-US" sz="2000" dirty="0"/>
              <a:t>, </a:t>
            </a:r>
            <a:r>
              <a:rPr lang="en-US" sz="2000" dirty="0" err="1"/>
              <a:t>Lanee</a:t>
            </a:r>
            <a:r>
              <a:rPr lang="en-US" sz="2000" dirty="0"/>
              <a:t> and Bill Proctor, Margaret </a:t>
            </a:r>
            <a:r>
              <a:rPr lang="en-US" sz="2000" dirty="0" err="1"/>
              <a:t>Trost</a:t>
            </a:r>
            <a:endParaRPr lang="en-US" sz="2000" dirty="0"/>
          </a:p>
          <a:p>
            <a:endParaRPr lang="en-US" sz="2000" dirty="0"/>
          </a:p>
          <a:p>
            <a:endParaRPr lang="en-US" sz="2000" dirty="0"/>
          </a:p>
        </p:txBody>
      </p:sp>
      <p:sp>
        <p:nvSpPr>
          <p:cNvPr id="6" name="TextBox 5"/>
          <p:cNvSpPr txBox="1"/>
          <p:nvPr/>
        </p:nvSpPr>
        <p:spPr>
          <a:xfrm>
            <a:off x="2629648" y="5274235"/>
            <a:ext cx="3914588" cy="425822"/>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27869387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29925" y="-5659"/>
            <a:ext cx="9173925" cy="5149159"/>
          </a:xfrm>
          <a:prstGeom prst="rect">
            <a:avLst/>
          </a:prstGeom>
        </p:spPr>
      </p:pic>
      <p:sp>
        <p:nvSpPr>
          <p:cNvPr id="2" name="Title 1"/>
          <p:cNvSpPr>
            <a:spLocks noGrp="1"/>
          </p:cNvSpPr>
          <p:nvPr>
            <p:ph type="title"/>
          </p:nvPr>
        </p:nvSpPr>
        <p:spPr>
          <a:xfrm>
            <a:off x="457200" y="599243"/>
            <a:ext cx="8229600" cy="1109814"/>
          </a:xfrm>
        </p:spPr>
        <p:txBody>
          <a:bodyPr>
            <a:normAutofit/>
          </a:bodyPr>
          <a:lstStyle/>
          <a:p>
            <a:br>
              <a:rPr lang="en-US" sz="2400" dirty="0"/>
            </a:br>
            <a:endParaRPr lang="en-US" sz="2400" dirty="0"/>
          </a:p>
        </p:txBody>
      </p:sp>
      <p:sp>
        <p:nvSpPr>
          <p:cNvPr id="5" name="Rectangle 4"/>
          <p:cNvSpPr/>
          <p:nvPr/>
        </p:nvSpPr>
        <p:spPr>
          <a:xfrm>
            <a:off x="196224" y="1108893"/>
            <a:ext cx="8819339" cy="1569660"/>
          </a:xfrm>
          <a:prstGeom prst="rect">
            <a:avLst/>
          </a:prstGeom>
          <a:ln>
            <a:solidFill>
              <a:schemeClr val="tx2">
                <a:lumMod val="60000"/>
                <a:lumOff val="40000"/>
              </a:schemeClr>
            </a:solidFill>
          </a:ln>
        </p:spPr>
        <p:txBody>
          <a:bodyPr wrap="square">
            <a:spAutoFit/>
          </a:bodyPr>
          <a:lstStyle/>
          <a:p>
            <a:pPr algn="ctr"/>
            <a:r>
              <a:rPr lang="en-US" sz="2400" dirty="0"/>
              <a:t>Our prediction </a:t>
            </a:r>
            <a:r>
              <a:rPr lang="mr-IN" sz="2400" dirty="0"/>
              <a:t>–</a:t>
            </a:r>
            <a:r>
              <a:rPr lang="en-US" sz="2400" dirty="0"/>
              <a:t> </a:t>
            </a:r>
          </a:p>
          <a:p>
            <a:pPr algn="ctr"/>
            <a:endParaRPr lang="en-US" sz="2400" dirty="0"/>
          </a:p>
          <a:p>
            <a:pPr algn="ctr"/>
            <a:r>
              <a:rPr lang="en-US" sz="2400" dirty="0"/>
              <a:t>This Short Term Shaklee Stimulus Plan is about to Build</a:t>
            </a:r>
            <a:br>
              <a:rPr lang="en-US" sz="2400" dirty="0"/>
            </a:br>
            <a:r>
              <a:rPr lang="en-US" sz="2400" dirty="0"/>
              <a:t>the Foundation for Your  Life-Long Organization &amp; Financial Security</a:t>
            </a:r>
          </a:p>
        </p:txBody>
      </p:sp>
      <p:sp>
        <p:nvSpPr>
          <p:cNvPr id="7" name="Rectangle 6"/>
          <p:cNvSpPr/>
          <p:nvPr/>
        </p:nvSpPr>
        <p:spPr>
          <a:xfrm>
            <a:off x="1298641" y="3365641"/>
            <a:ext cx="6478932" cy="1323439"/>
          </a:xfrm>
          <a:prstGeom prst="rect">
            <a:avLst/>
          </a:prstGeom>
          <a:ln>
            <a:solidFill>
              <a:schemeClr val="tx2">
                <a:lumMod val="60000"/>
                <a:lumOff val="40000"/>
              </a:schemeClr>
            </a:solidFill>
          </a:ln>
        </p:spPr>
        <p:txBody>
          <a:bodyPr wrap="square">
            <a:spAutoFit/>
          </a:bodyPr>
          <a:lstStyle/>
          <a:p>
            <a:r>
              <a:rPr lang="en-US" sz="2000" dirty="0"/>
              <a:t>Your leaders are coming  </a:t>
            </a:r>
            <a:r>
              <a:rPr lang="mr-IN" sz="2000" dirty="0"/>
              <a:t>…</a:t>
            </a:r>
            <a:r>
              <a:rPr lang="en-US" sz="2000" dirty="0"/>
              <a:t>  And they are coming now</a:t>
            </a:r>
          </a:p>
          <a:p>
            <a:r>
              <a:rPr lang="en-US" sz="2000" dirty="0"/>
              <a:t>This session we want to help us all prepare </a:t>
            </a:r>
            <a:r>
              <a:rPr lang="mr-IN" sz="2000" dirty="0"/>
              <a:t>…</a:t>
            </a:r>
            <a:endParaRPr lang="en-US" sz="2000" dirty="0"/>
          </a:p>
          <a:p>
            <a:endParaRPr lang="en-US" sz="2000" dirty="0"/>
          </a:p>
          <a:p>
            <a:r>
              <a:rPr lang="en-US" sz="2000" dirty="0"/>
              <a:t>      how to find them ..  and what to do when they do.</a:t>
            </a:r>
          </a:p>
        </p:txBody>
      </p:sp>
      <p:sp>
        <p:nvSpPr>
          <p:cNvPr id="8" name="TextBox 7"/>
          <p:cNvSpPr txBox="1"/>
          <p:nvPr/>
        </p:nvSpPr>
        <p:spPr>
          <a:xfrm>
            <a:off x="8048717" y="4365911"/>
            <a:ext cx="966845" cy="369332"/>
          </a:xfrm>
          <a:prstGeom prst="rect">
            <a:avLst/>
          </a:prstGeom>
          <a:noFill/>
        </p:spPr>
        <p:txBody>
          <a:bodyPr wrap="square" rtlCol="0">
            <a:spAutoFit/>
          </a:bodyPr>
          <a:lstStyle/>
          <a:p>
            <a:r>
              <a:rPr lang="en-US" dirty="0" err="1"/>
              <a:t>jeanne</a:t>
            </a:r>
            <a:endParaRPr lang="en-US" dirty="0"/>
          </a:p>
        </p:txBody>
      </p:sp>
      <p:sp>
        <p:nvSpPr>
          <p:cNvPr id="10" name="TextBox 9"/>
          <p:cNvSpPr txBox="1"/>
          <p:nvPr/>
        </p:nvSpPr>
        <p:spPr>
          <a:xfrm>
            <a:off x="2625823" y="4735243"/>
            <a:ext cx="3739118" cy="408257"/>
          </a:xfrm>
          <a:prstGeom prst="rect">
            <a:avLst/>
          </a:prstGeom>
          <a:solidFill>
            <a:schemeClr val="bg1"/>
          </a:solidFill>
        </p:spPr>
        <p:txBody>
          <a:bodyPr wrap="square" rtlCol="0">
            <a:spAutoFit/>
          </a:bodyPr>
          <a:lstStyle/>
          <a:p>
            <a:endParaRPr lang="en-US" dirty="0"/>
          </a:p>
        </p:txBody>
      </p:sp>
    </p:spTree>
    <p:extLst>
      <p:ext uri="{BB962C8B-B14F-4D97-AF65-F5344CB8AC3E}">
        <p14:creationId xmlns:p14="http://schemas.microsoft.com/office/powerpoint/2010/main" val="326887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96863" y="205979"/>
            <a:ext cx="5522255" cy="607279"/>
          </a:xfrm>
          <a:ln>
            <a:solidFill>
              <a:schemeClr val="tx2">
                <a:lumMod val="60000"/>
                <a:lumOff val="40000"/>
              </a:schemeClr>
            </a:solidFill>
          </a:ln>
        </p:spPr>
        <p:txBody>
          <a:bodyPr>
            <a:normAutofit/>
          </a:bodyPr>
          <a:lstStyle/>
          <a:p>
            <a:r>
              <a:rPr lang="en-US" sz="2400" dirty="0"/>
              <a:t>This is now YOUR defining moment</a:t>
            </a:r>
          </a:p>
        </p:txBody>
      </p:sp>
      <p:sp>
        <p:nvSpPr>
          <p:cNvPr id="3" name="Content Placeholder 2"/>
          <p:cNvSpPr>
            <a:spLocks noGrp="1"/>
          </p:cNvSpPr>
          <p:nvPr>
            <p:ph idx="1"/>
          </p:nvPr>
        </p:nvSpPr>
        <p:spPr>
          <a:xfrm>
            <a:off x="156979" y="1574760"/>
            <a:ext cx="8229600" cy="613510"/>
          </a:xfrm>
        </p:spPr>
        <p:txBody>
          <a:bodyPr>
            <a:normAutofit/>
          </a:bodyPr>
          <a:lstStyle/>
          <a:p>
            <a:r>
              <a:rPr lang="en-US" sz="2000" dirty="0"/>
              <a:t>To help everyone participate in the $1000 Stimulus </a:t>
            </a:r>
          </a:p>
        </p:txBody>
      </p:sp>
      <p:sp>
        <p:nvSpPr>
          <p:cNvPr id="4" name="Rectangle 3"/>
          <p:cNvSpPr/>
          <p:nvPr/>
        </p:nvSpPr>
        <p:spPr>
          <a:xfrm>
            <a:off x="156979" y="748240"/>
            <a:ext cx="8987021" cy="830997"/>
          </a:xfrm>
          <a:prstGeom prst="rect">
            <a:avLst/>
          </a:prstGeom>
        </p:spPr>
        <p:txBody>
          <a:bodyPr wrap="square">
            <a:spAutoFit/>
          </a:bodyPr>
          <a:lstStyle/>
          <a:p>
            <a:r>
              <a:rPr lang="en-US" sz="2000" b="1" dirty="0"/>
              <a:t>Our Objectives </a:t>
            </a:r>
            <a:r>
              <a:rPr lang="mr-IN" sz="2000" b="1" dirty="0"/>
              <a:t>–</a:t>
            </a:r>
            <a:endParaRPr lang="en-US" sz="2000" b="1" dirty="0"/>
          </a:p>
          <a:p>
            <a:endParaRPr lang="en-US" sz="800" b="1" dirty="0"/>
          </a:p>
          <a:p>
            <a:pPr marL="342900" indent="-342900">
              <a:buFont typeface="Arial"/>
              <a:buChar char="•"/>
            </a:pPr>
            <a:r>
              <a:rPr lang="en-US" sz="2000" dirty="0"/>
              <a:t>To help all of us qualify for the $20 K Reward in 2020 for advancing in rank</a:t>
            </a:r>
          </a:p>
        </p:txBody>
      </p:sp>
      <p:sp>
        <p:nvSpPr>
          <p:cNvPr id="5" name="Rectangle 4"/>
          <p:cNvSpPr/>
          <p:nvPr/>
        </p:nvSpPr>
        <p:spPr>
          <a:xfrm>
            <a:off x="289518" y="3777468"/>
            <a:ext cx="8519118" cy="1015663"/>
          </a:xfrm>
          <a:prstGeom prst="rect">
            <a:avLst/>
          </a:prstGeom>
          <a:ln>
            <a:solidFill>
              <a:schemeClr val="tx2">
                <a:lumMod val="60000"/>
                <a:lumOff val="40000"/>
              </a:schemeClr>
            </a:solidFill>
          </a:ln>
        </p:spPr>
        <p:txBody>
          <a:bodyPr wrap="square">
            <a:spAutoFit/>
          </a:bodyPr>
          <a:lstStyle/>
          <a:p>
            <a:pPr marL="285750" indent="-285750" algn="ctr">
              <a:buFont typeface="Arial"/>
              <a:buChar char="•"/>
            </a:pPr>
            <a:r>
              <a:rPr lang="en-US" dirty="0"/>
              <a:t> </a:t>
            </a:r>
            <a:r>
              <a:rPr lang="en-US" sz="2000" b="1" dirty="0"/>
              <a:t>To help everyone SET YOUR NEXT RANK GOAL </a:t>
            </a:r>
            <a:r>
              <a:rPr lang="mr-IN" sz="2000" dirty="0"/>
              <a:t>…</a:t>
            </a:r>
            <a:r>
              <a:rPr lang="en-US" sz="2000" dirty="0"/>
              <a:t>  and then create a 90 Day Plan to Advance in Rank </a:t>
            </a:r>
            <a:r>
              <a:rPr lang="mr-IN" sz="2000" dirty="0"/>
              <a:t>…</a:t>
            </a:r>
            <a:r>
              <a:rPr lang="en-US" sz="2000" dirty="0"/>
              <a:t> and assemble a business team of 			   high-performing leaders. </a:t>
            </a:r>
          </a:p>
        </p:txBody>
      </p:sp>
      <p:sp>
        <p:nvSpPr>
          <p:cNvPr id="6" name="Rectangle 5"/>
          <p:cNvSpPr/>
          <p:nvPr/>
        </p:nvSpPr>
        <p:spPr>
          <a:xfrm>
            <a:off x="289518" y="2014390"/>
            <a:ext cx="8519118" cy="1015663"/>
          </a:xfrm>
          <a:prstGeom prst="rect">
            <a:avLst/>
          </a:prstGeom>
        </p:spPr>
        <p:txBody>
          <a:bodyPr wrap="square">
            <a:spAutoFit/>
          </a:bodyPr>
          <a:lstStyle/>
          <a:p>
            <a:pPr marL="342900" indent="-342900">
              <a:buFont typeface="Arial"/>
              <a:buChar char="•"/>
            </a:pPr>
            <a:r>
              <a:rPr lang="en-US" sz="2000" dirty="0"/>
              <a:t>Review dialogue and approaches regarding product packages and how to move in conversation from solving first their health needs </a:t>
            </a:r>
            <a:r>
              <a:rPr lang="mr-IN" sz="2000" dirty="0"/>
              <a:t>…</a:t>
            </a:r>
            <a:r>
              <a:rPr lang="en-US" sz="2000" dirty="0"/>
              <a:t>then discussing referrals, </a:t>
            </a:r>
            <a:r>
              <a:rPr lang="en-US" sz="2000" dirty="0" err="1"/>
              <a:t>etc</a:t>
            </a:r>
            <a:endParaRPr lang="en-US" sz="2000" dirty="0"/>
          </a:p>
        </p:txBody>
      </p:sp>
      <p:sp>
        <p:nvSpPr>
          <p:cNvPr id="7" name="Rectangle 6"/>
          <p:cNvSpPr/>
          <p:nvPr/>
        </p:nvSpPr>
        <p:spPr>
          <a:xfrm>
            <a:off x="289518" y="3036782"/>
            <a:ext cx="8854482" cy="400110"/>
          </a:xfrm>
          <a:prstGeom prst="rect">
            <a:avLst/>
          </a:prstGeom>
        </p:spPr>
        <p:txBody>
          <a:bodyPr wrap="square">
            <a:spAutoFit/>
          </a:bodyPr>
          <a:lstStyle/>
          <a:p>
            <a:pPr marL="285750" indent="-285750">
              <a:buFont typeface="Arial"/>
              <a:buChar char="•"/>
            </a:pPr>
            <a:r>
              <a:rPr lang="en-US" sz="2000" dirty="0"/>
              <a:t>Review dialogue for approaching people we admire and would like to work with</a:t>
            </a:r>
          </a:p>
        </p:txBody>
      </p:sp>
      <p:sp>
        <p:nvSpPr>
          <p:cNvPr id="8" name="TextBox 7"/>
          <p:cNvSpPr txBox="1"/>
          <p:nvPr/>
        </p:nvSpPr>
        <p:spPr>
          <a:xfrm>
            <a:off x="7769412" y="4793131"/>
            <a:ext cx="1165412" cy="369332"/>
          </a:xfrm>
          <a:prstGeom prst="rect">
            <a:avLst/>
          </a:prstGeom>
          <a:noFill/>
        </p:spPr>
        <p:txBody>
          <a:bodyPr wrap="square" rtlCol="0">
            <a:spAutoFit/>
          </a:bodyPr>
          <a:lstStyle/>
          <a:p>
            <a:r>
              <a:rPr lang="en-US" dirty="0"/>
              <a:t>B &amp; J</a:t>
            </a:r>
          </a:p>
        </p:txBody>
      </p:sp>
    </p:spTree>
    <p:extLst>
      <p:ext uri="{BB962C8B-B14F-4D97-AF65-F5344CB8AC3E}">
        <p14:creationId xmlns:p14="http://schemas.microsoft.com/office/powerpoint/2010/main" val="3026574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animBg="1"/>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484" y="225960"/>
            <a:ext cx="8229600" cy="670063"/>
          </a:xfrm>
          <a:ln>
            <a:solidFill>
              <a:schemeClr val="tx2">
                <a:lumMod val="60000"/>
                <a:lumOff val="40000"/>
              </a:schemeClr>
            </a:solidFill>
          </a:ln>
        </p:spPr>
        <p:txBody>
          <a:bodyPr>
            <a:normAutofit fontScale="90000"/>
          </a:bodyPr>
          <a:lstStyle/>
          <a:p>
            <a:br>
              <a:rPr lang="en-US" sz="2400" dirty="0"/>
            </a:br>
            <a:r>
              <a:rPr lang="en-US" sz="2400" dirty="0"/>
              <a:t>To advance in rank </a:t>
            </a:r>
            <a:r>
              <a:rPr lang="en-US" sz="2400" b="1" dirty="0"/>
              <a:t>begins with inviting people to join us.</a:t>
            </a:r>
            <a:br>
              <a:rPr lang="en-US" sz="2400" b="1" dirty="0"/>
            </a:br>
            <a:endParaRPr lang="en-US" sz="2400" b="1" dirty="0"/>
          </a:p>
        </p:txBody>
      </p:sp>
      <p:sp>
        <p:nvSpPr>
          <p:cNvPr id="3" name="Content Placeholder 2"/>
          <p:cNvSpPr>
            <a:spLocks noGrp="1"/>
          </p:cNvSpPr>
          <p:nvPr>
            <p:ph idx="1"/>
          </p:nvPr>
        </p:nvSpPr>
        <p:spPr>
          <a:xfrm>
            <a:off x="299687" y="1769192"/>
            <a:ext cx="8562464" cy="1651365"/>
          </a:xfrm>
        </p:spPr>
        <p:txBody>
          <a:bodyPr>
            <a:normAutofit fontScale="32500" lnSpcReduction="20000"/>
          </a:bodyPr>
          <a:lstStyle/>
          <a:p>
            <a:pPr marL="0" indent="0">
              <a:buNone/>
            </a:pPr>
            <a:r>
              <a:rPr lang="en-US" sz="2000" dirty="0"/>
              <a:t> </a:t>
            </a:r>
            <a:r>
              <a:rPr lang="en-US" sz="5500" dirty="0"/>
              <a:t>As always, some will join us because they need additional income currently </a:t>
            </a:r>
            <a:r>
              <a:rPr lang="mr-IN" sz="5500" dirty="0"/>
              <a:t>…</a:t>
            </a:r>
            <a:endParaRPr lang="en-US" sz="5500" dirty="0"/>
          </a:p>
          <a:p>
            <a:pPr marL="0" indent="0">
              <a:buNone/>
            </a:pPr>
            <a:endParaRPr lang="en-US" sz="2500" dirty="0"/>
          </a:p>
          <a:p>
            <a:pPr marL="0" indent="0">
              <a:buNone/>
            </a:pPr>
            <a:r>
              <a:rPr lang="en-US" sz="5500" dirty="0"/>
              <a:t>But there are lots of other reasons .. Including creating financial security for the future</a:t>
            </a:r>
          </a:p>
          <a:p>
            <a:pPr marL="0" indent="0">
              <a:buNone/>
            </a:pPr>
            <a:r>
              <a:rPr lang="en-US" sz="5500" dirty="0"/>
              <a:t>Or liking to be part of a wellness company whose products and expertise are so needed</a:t>
            </a:r>
          </a:p>
          <a:p>
            <a:pPr marL="0" indent="0">
              <a:buNone/>
            </a:pPr>
            <a:r>
              <a:rPr lang="en-US" sz="5500" dirty="0"/>
              <a:t>Or experiencing the fun &amp; convenience &amp; flexibility of working from home</a:t>
            </a:r>
            <a:r>
              <a:rPr lang="mr-IN" sz="5500" dirty="0"/>
              <a:t>…</a:t>
            </a:r>
            <a:r>
              <a:rPr lang="en-US" sz="5500" dirty="0"/>
              <a:t> </a:t>
            </a:r>
            <a:r>
              <a:rPr lang="en-US" sz="5500" dirty="0" err="1"/>
              <a:t>etc</a:t>
            </a:r>
            <a:endParaRPr lang="en-US" sz="5500" dirty="0"/>
          </a:p>
          <a:p>
            <a:pPr marL="0" indent="0">
              <a:buNone/>
            </a:pPr>
            <a:endParaRPr lang="en-US" sz="5500" dirty="0"/>
          </a:p>
        </p:txBody>
      </p:sp>
      <p:sp>
        <p:nvSpPr>
          <p:cNvPr id="4" name="Rectangle 3"/>
          <p:cNvSpPr/>
          <p:nvPr/>
        </p:nvSpPr>
        <p:spPr>
          <a:xfrm>
            <a:off x="457200" y="960267"/>
            <a:ext cx="8404952" cy="646331"/>
          </a:xfrm>
          <a:prstGeom prst="rect">
            <a:avLst/>
          </a:prstGeom>
        </p:spPr>
        <p:txBody>
          <a:bodyPr wrap="square">
            <a:spAutoFit/>
          </a:bodyPr>
          <a:lstStyle/>
          <a:p>
            <a:r>
              <a:rPr lang="en-US" dirty="0"/>
              <a:t>Now is the easiest time to have a conversation about the security of home businesses.</a:t>
            </a:r>
          </a:p>
          <a:p>
            <a:r>
              <a:rPr lang="en-US" dirty="0"/>
              <a:t>           And those now working from home get to see how nice that is.</a:t>
            </a:r>
          </a:p>
        </p:txBody>
      </p:sp>
      <p:sp>
        <p:nvSpPr>
          <p:cNvPr id="5" name="Rectangle 4"/>
          <p:cNvSpPr/>
          <p:nvPr/>
        </p:nvSpPr>
        <p:spPr>
          <a:xfrm>
            <a:off x="390484" y="4099908"/>
            <a:ext cx="8162884" cy="646331"/>
          </a:xfrm>
          <a:prstGeom prst="rect">
            <a:avLst/>
          </a:prstGeom>
        </p:spPr>
        <p:txBody>
          <a:bodyPr wrap="square">
            <a:spAutoFit/>
          </a:bodyPr>
          <a:lstStyle/>
          <a:p>
            <a:r>
              <a:rPr lang="en-US" dirty="0"/>
              <a:t>The stronger the skills level and the circle of influence of the people we invite		 		to join our teams now, the more folks who can be reached .</a:t>
            </a:r>
          </a:p>
        </p:txBody>
      </p:sp>
      <p:sp>
        <p:nvSpPr>
          <p:cNvPr id="6" name="Rectangle 5"/>
          <p:cNvSpPr/>
          <p:nvPr/>
        </p:nvSpPr>
        <p:spPr>
          <a:xfrm>
            <a:off x="299687" y="3292148"/>
            <a:ext cx="8562465" cy="646331"/>
          </a:xfrm>
          <a:prstGeom prst="rect">
            <a:avLst/>
          </a:prstGeom>
        </p:spPr>
        <p:txBody>
          <a:bodyPr wrap="square">
            <a:spAutoFit/>
          </a:bodyPr>
          <a:lstStyle/>
          <a:p>
            <a:r>
              <a:rPr lang="en-US" dirty="0"/>
              <a:t> There are skills needed to develop a business ..  Even to qualify for a Stimulus Plan is going to require  people skills, good work ethic, and openness to learning. </a:t>
            </a:r>
          </a:p>
        </p:txBody>
      </p:sp>
      <p:sp>
        <p:nvSpPr>
          <p:cNvPr id="7" name="TextBox 6"/>
          <p:cNvSpPr txBox="1"/>
          <p:nvPr/>
        </p:nvSpPr>
        <p:spPr>
          <a:xfrm>
            <a:off x="7679765" y="4572000"/>
            <a:ext cx="1344706"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7957426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994172"/>
          </a:xfrm>
        </p:spPr>
        <p:txBody>
          <a:bodyPr>
            <a:normAutofit fontScale="90000"/>
          </a:bodyPr>
          <a:lstStyle/>
          <a:p>
            <a:r>
              <a:rPr lang="en-US" sz="2400" dirty="0"/>
              <a:t>Creating a 90 Day Plan right now could create the foundation of an organization that will thrive for decades to come.</a:t>
            </a:r>
            <a:br>
              <a:rPr lang="en-US" sz="2400" dirty="0"/>
            </a:br>
            <a:endParaRPr lang="en-US" sz="2400" dirty="0"/>
          </a:p>
        </p:txBody>
      </p:sp>
      <p:sp>
        <p:nvSpPr>
          <p:cNvPr id="3" name="Content Placeholder 2"/>
          <p:cNvSpPr>
            <a:spLocks noGrp="1"/>
          </p:cNvSpPr>
          <p:nvPr>
            <p:ph idx="1"/>
          </p:nvPr>
        </p:nvSpPr>
        <p:spPr>
          <a:xfrm>
            <a:off x="457200" y="1032194"/>
            <a:ext cx="8229600" cy="437377"/>
          </a:xfrm>
        </p:spPr>
        <p:txBody>
          <a:bodyPr>
            <a:normAutofit/>
          </a:bodyPr>
          <a:lstStyle/>
          <a:p>
            <a:pPr marL="0" indent="0">
              <a:buNone/>
            </a:pPr>
            <a:r>
              <a:rPr lang="en-US" sz="2000" dirty="0"/>
              <a:t>Where to start</a:t>
            </a:r>
            <a:r>
              <a:rPr lang="mr-IN" sz="2000" dirty="0"/>
              <a:t>…</a:t>
            </a:r>
            <a:endParaRPr lang="en-US" sz="2000" dirty="0"/>
          </a:p>
        </p:txBody>
      </p:sp>
      <p:sp>
        <p:nvSpPr>
          <p:cNvPr id="4" name="Rectangle 3"/>
          <p:cNvSpPr/>
          <p:nvPr/>
        </p:nvSpPr>
        <p:spPr>
          <a:xfrm>
            <a:off x="1757980" y="1740392"/>
            <a:ext cx="5034909" cy="707886"/>
          </a:xfrm>
          <a:prstGeom prst="rect">
            <a:avLst/>
          </a:prstGeom>
        </p:spPr>
        <p:txBody>
          <a:bodyPr wrap="square">
            <a:spAutoFit/>
          </a:bodyPr>
          <a:lstStyle/>
          <a:p>
            <a:r>
              <a:rPr lang="en-US" sz="2000" dirty="0"/>
              <a:t>If you are not at the next rank in your head.. </a:t>
            </a:r>
          </a:p>
          <a:p>
            <a:r>
              <a:rPr lang="en-US" sz="2000" dirty="0"/>
              <a:t>	You are not going to be at the next rank.</a:t>
            </a:r>
          </a:p>
        </p:txBody>
      </p:sp>
      <p:sp>
        <p:nvSpPr>
          <p:cNvPr id="5" name="TextBox 4"/>
          <p:cNvSpPr txBox="1"/>
          <p:nvPr/>
        </p:nvSpPr>
        <p:spPr>
          <a:xfrm>
            <a:off x="499120" y="2483962"/>
            <a:ext cx="8576201" cy="2031325"/>
          </a:xfrm>
          <a:prstGeom prst="rect">
            <a:avLst/>
          </a:prstGeom>
          <a:noFill/>
        </p:spPr>
        <p:txBody>
          <a:bodyPr wrap="square" rtlCol="0">
            <a:spAutoFit/>
          </a:bodyPr>
          <a:lstStyle/>
          <a:p>
            <a:r>
              <a:rPr lang="en-US" dirty="0"/>
              <a:t>Visualize </a:t>
            </a:r>
            <a:r>
              <a:rPr lang="mr-IN" dirty="0"/>
              <a:t>–</a:t>
            </a:r>
            <a:r>
              <a:rPr lang="en-US" dirty="0"/>
              <a:t> </a:t>
            </a:r>
          </a:p>
          <a:p>
            <a:r>
              <a:rPr lang="en-US" dirty="0"/>
              <a:t>	- -the team of leaders you are assembling</a:t>
            </a:r>
          </a:p>
          <a:p>
            <a:r>
              <a:rPr lang="en-US" dirty="0"/>
              <a:t>	-- conducting meetings and events together</a:t>
            </a:r>
          </a:p>
          <a:p>
            <a:r>
              <a:rPr lang="en-US" dirty="0"/>
              <a:t>	-- attending Global Conference together</a:t>
            </a:r>
          </a:p>
          <a:p>
            <a:r>
              <a:rPr lang="en-US" dirty="0"/>
              <a:t>	-- your name in the newsletter .. and the list of all your leaders beside it</a:t>
            </a:r>
          </a:p>
          <a:p>
            <a:r>
              <a:rPr lang="en-US" dirty="0"/>
              <a:t>	-- Jeanne </a:t>
            </a:r>
            <a:r>
              <a:rPr lang="mr-IN" dirty="0"/>
              <a:t>–</a:t>
            </a:r>
            <a:r>
              <a:rPr lang="en-US" dirty="0"/>
              <a:t> practiced her speech when she would become a Master  </a:t>
            </a:r>
          </a:p>
          <a:p>
            <a:endParaRPr lang="en-US" dirty="0"/>
          </a:p>
        </p:txBody>
      </p:sp>
      <p:sp>
        <p:nvSpPr>
          <p:cNvPr id="6" name="Rectangle 5"/>
          <p:cNvSpPr/>
          <p:nvPr/>
        </p:nvSpPr>
        <p:spPr>
          <a:xfrm>
            <a:off x="242603" y="4380304"/>
            <a:ext cx="8790798" cy="707886"/>
          </a:xfrm>
          <a:prstGeom prst="rect">
            <a:avLst/>
          </a:prstGeom>
          <a:ln>
            <a:solidFill>
              <a:schemeClr val="tx2">
                <a:lumMod val="60000"/>
                <a:lumOff val="40000"/>
              </a:schemeClr>
            </a:solidFill>
          </a:ln>
        </p:spPr>
        <p:txBody>
          <a:bodyPr wrap="square">
            <a:spAutoFit/>
          </a:bodyPr>
          <a:lstStyle/>
          <a:p>
            <a:r>
              <a:rPr lang="en-US" sz="2000" dirty="0"/>
              <a:t>See yourself feeling comfortable in </a:t>
            </a:r>
            <a:r>
              <a:rPr lang="en-US" sz="2000" b="1" dirty="0"/>
              <a:t>conversation </a:t>
            </a:r>
            <a:r>
              <a:rPr lang="mr-IN" sz="2000" dirty="0"/>
              <a:t>…</a:t>
            </a:r>
            <a:r>
              <a:rPr lang="en-US" sz="2000" dirty="0"/>
              <a:t> live, ear-to-ear conversation</a:t>
            </a:r>
          </a:p>
          <a:p>
            <a:r>
              <a:rPr lang="en-US" sz="2000" dirty="0"/>
              <a:t> </a:t>
            </a:r>
          </a:p>
        </p:txBody>
      </p:sp>
      <p:sp>
        <p:nvSpPr>
          <p:cNvPr id="7" name="Rectangle 6"/>
          <p:cNvSpPr/>
          <p:nvPr/>
        </p:nvSpPr>
        <p:spPr>
          <a:xfrm>
            <a:off x="2946525" y="1217172"/>
            <a:ext cx="3045325" cy="523220"/>
          </a:xfrm>
          <a:prstGeom prst="rect">
            <a:avLst/>
          </a:prstGeom>
        </p:spPr>
        <p:txBody>
          <a:bodyPr wrap="none">
            <a:spAutoFit/>
          </a:bodyPr>
          <a:lstStyle/>
          <a:p>
            <a:r>
              <a:rPr lang="en-US" sz="2800" dirty="0"/>
              <a:t>With our thinking --</a:t>
            </a:r>
          </a:p>
        </p:txBody>
      </p:sp>
      <p:sp>
        <p:nvSpPr>
          <p:cNvPr id="8" name="TextBox 7"/>
          <p:cNvSpPr txBox="1"/>
          <p:nvPr/>
        </p:nvSpPr>
        <p:spPr>
          <a:xfrm>
            <a:off x="7477886" y="1469570"/>
            <a:ext cx="1208913" cy="369332"/>
          </a:xfrm>
          <a:prstGeom prst="rect">
            <a:avLst/>
          </a:prstGeom>
          <a:noFill/>
        </p:spPr>
        <p:txBody>
          <a:bodyPr wrap="square" rtlCol="0">
            <a:spAutoFit/>
          </a:bodyPr>
          <a:lstStyle/>
          <a:p>
            <a:r>
              <a:rPr lang="en-US" dirty="0" err="1"/>
              <a:t>angie</a:t>
            </a:r>
            <a:endParaRPr lang="en-US" dirty="0"/>
          </a:p>
        </p:txBody>
      </p:sp>
    </p:spTree>
    <p:extLst>
      <p:ext uri="{BB962C8B-B14F-4D97-AF65-F5344CB8AC3E}">
        <p14:creationId xmlns:p14="http://schemas.microsoft.com/office/powerpoint/2010/main" val="35854375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a:t>Then We Want to </a:t>
            </a:r>
            <a:r>
              <a:rPr lang="mr-IN" sz="2800" dirty="0"/>
              <a:t>…</a:t>
            </a:r>
            <a:r>
              <a:rPr lang="en-US" sz="2800" dirty="0"/>
              <a:t>.Polish Up Our Inviting Skills</a:t>
            </a:r>
          </a:p>
        </p:txBody>
      </p:sp>
      <p:sp>
        <p:nvSpPr>
          <p:cNvPr id="3" name="Content Placeholder 2"/>
          <p:cNvSpPr>
            <a:spLocks noGrp="1"/>
          </p:cNvSpPr>
          <p:nvPr>
            <p:ph idx="1"/>
          </p:nvPr>
        </p:nvSpPr>
        <p:spPr>
          <a:xfrm>
            <a:off x="457200" y="1063229"/>
            <a:ext cx="8229600" cy="2190714"/>
          </a:xfrm>
        </p:spPr>
        <p:txBody>
          <a:bodyPr>
            <a:noAutofit/>
          </a:bodyPr>
          <a:lstStyle/>
          <a:p>
            <a:pPr marL="0" indent="0">
              <a:lnSpc>
                <a:spcPct val="120000"/>
              </a:lnSpc>
              <a:buNone/>
            </a:pPr>
            <a:r>
              <a:rPr lang="en-US" sz="2000" dirty="0"/>
              <a:t>Week 2 </a:t>
            </a:r>
            <a:r>
              <a:rPr lang="en-US" sz="2000" b="1" dirty="0"/>
              <a:t>Inviting </a:t>
            </a:r>
            <a:r>
              <a:rPr lang="mr-IN" sz="2000" dirty="0"/>
              <a:t>–</a:t>
            </a:r>
            <a:endParaRPr lang="en-US" sz="2000" dirty="0"/>
          </a:p>
          <a:p>
            <a:pPr marL="285750" indent="-285750">
              <a:lnSpc>
                <a:spcPct val="120000"/>
              </a:lnSpc>
            </a:pPr>
            <a:r>
              <a:rPr lang="en-US" sz="2000" dirty="0"/>
              <a:t>	</a:t>
            </a:r>
            <a:r>
              <a:rPr lang="en-US" sz="2000" b="1" dirty="0"/>
              <a:t>Relationships</a:t>
            </a:r>
            <a:r>
              <a:rPr lang="en-US" sz="2000" dirty="0"/>
              <a:t> are built when there is </a:t>
            </a:r>
            <a:r>
              <a:rPr lang="en-US" sz="2000" b="1" dirty="0"/>
              <a:t>common experience </a:t>
            </a:r>
            <a:r>
              <a:rPr lang="en-US" sz="2000" dirty="0"/>
              <a:t>or interest </a:t>
            </a:r>
            <a:r>
              <a:rPr lang="mr-IN" sz="2000" dirty="0"/>
              <a:t>…</a:t>
            </a:r>
            <a:endParaRPr lang="en-US" sz="2000" dirty="0"/>
          </a:p>
          <a:p>
            <a:pPr marL="0" indent="0">
              <a:lnSpc>
                <a:spcPct val="120000"/>
              </a:lnSpc>
              <a:buNone/>
            </a:pPr>
            <a:r>
              <a:rPr lang="en-US" sz="2000" dirty="0"/>
              <a:t>	With Covid-19 .. We  ALL have a common goal to stay well and help get the 	economy back on its feet, staying connected.							 				</a:t>
            </a:r>
          </a:p>
          <a:p>
            <a:pPr marL="0" indent="0">
              <a:buNone/>
            </a:pPr>
            <a:r>
              <a:rPr lang="en-US" sz="2000" dirty="0"/>
              <a:t>	</a:t>
            </a:r>
          </a:p>
        </p:txBody>
      </p:sp>
      <p:sp>
        <p:nvSpPr>
          <p:cNvPr id="4" name="Rectangle 3"/>
          <p:cNvSpPr/>
          <p:nvPr/>
        </p:nvSpPr>
        <p:spPr>
          <a:xfrm>
            <a:off x="228331" y="3139802"/>
            <a:ext cx="8719445" cy="1569660"/>
          </a:xfrm>
          <a:prstGeom prst="rect">
            <a:avLst/>
          </a:prstGeom>
        </p:spPr>
        <p:txBody>
          <a:bodyPr wrap="square">
            <a:spAutoFit/>
          </a:bodyPr>
          <a:lstStyle/>
          <a:p>
            <a:pPr marL="285750" indent="-285750">
              <a:buFont typeface="Arial"/>
              <a:buChar char="•"/>
            </a:pPr>
            <a:r>
              <a:rPr lang="en-US" sz="2400" dirty="0"/>
              <a:t>Connection occurs when we learn to discuss in CONVERSATION </a:t>
            </a:r>
            <a:r>
              <a:rPr lang="mr-IN" sz="2400" dirty="0"/>
              <a:t>–</a:t>
            </a:r>
            <a:endParaRPr lang="en-US" sz="2400" dirty="0"/>
          </a:p>
          <a:p>
            <a:r>
              <a:rPr lang="en-US" sz="2400" dirty="0"/>
              <a:t>   			 the “ why of it “ and not the “ what of it” </a:t>
            </a:r>
          </a:p>
          <a:p>
            <a:endParaRPr lang="en-US" sz="2400" dirty="0"/>
          </a:p>
          <a:p>
            <a:r>
              <a:rPr lang="en-US" sz="2400" dirty="0"/>
              <a:t>	       			    Difficult to convey via text </a:t>
            </a:r>
          </a:p>
        </p:txBody>
      </p:sp>
      <p:sp>
        <p:nvSpPr>
          <p:cNvPr id="5" name="TextBox 4"/>
          <p:cNvSpPr txBox="1"/>
          <p:nvPr/>
        </p:nvSpPr>
        <p:spPr>
          <a:xfrm>
            <a:off x="7470588" y="4557059"/>
            <a:ext cx="1216212" cy="369332"/>
          </a:xfrm>
          <a:prstGeom prst="rect">
            <a:avLst/>
          </a:prstGeom>
          <a:noFill/>
        </p:spPr>
        <p:txBody>
          <a:bodyPr wrap="square" rtlCol="0">
            <a:spAutoFit/>
          </a:bodyPr>
          <a:lstStyle/>
          <a:p>
            <a:r>
              <a:rPr lang="en-US" dirty="0" err="1"/>
              <a:t>angie</a:t>
            </a:r>
            <a:endParaRPr lang="en-US" dirty="0"/>
          </a:p>
        </p:txBody>
      </p:sp>
    </p:spTree>
    <p:extLst>
      <p:ext uri="{BB962C8B-B14F-4D97-AF65-F5344CB8AC3E}">
        <p14:creationId xmlns:p14="http://schemas.microsoft.com/office/powerpoint/2010/main" val="416163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3407" y="1035066"/>
            <a:ext cx="4083939" cy="857250"/>
          </a:xfrm>
          <a:ln>
            <a:solidFill>
              <a:schemeClr val="tx2">
                <a:lumMod val="60000"/>
                <a:lumOff val="40000"/>
              </a:schemeClr>
            </a:solidFill>
          </a:ln>
        </p:spPr>
        <p:txBody>
          <a:bodyPr>
            <a:normAutofit fontScale="90000"/>
          </a:bodyPr>
          <a:lstStyle/>
          <a:p>
            <a:r>
              <a:rPr lang="en-US" sz="2800" dirty="0"/>
              <a:t>Create ways to meet people</a:t>
            </a:r>
          </a:p>
        </p:txBody>
      </p:sp>
      <p:sp>
        <p:nvSpPr>
          <p:cNvPr id="3" name="Content Placeholder 2"/>
          <p:cNvSpPr>
            <a:spLocks noGrp="1"/>
          </p:cNvSpPr>
          <p:nvPr>
            <p:ph idx="1"/>
          </p:nvPr>
        </p:nvSpPr>
        <p:spPr>
          <a:xfrm>
            <a:off x="4763407" y="2139940"/>
            <a:ext cx="4195073" cy="2689564"/>
          </a:xfrm>
        </p:spPr>
        <p:txBody>
          <a:bodyPr>
            <a:normAutofit/>
          </a:bodyPr>
          <a:lstStyle/>
          <a:p>
            <a:r>
              <a:rPr lang="en-US" sz="2000" dirty="0"/>
              <a:t>Create events and activities </a:t>
            </a:r>
          </a:p>
          <a:p>
            <a:r>
              <a:rPr lang="en-US" sz="2000" dirty="0"/>
              <a:t>Offer incentives for people attending</a:t>
            </a:r>
            <a:r>
              <a:rPr lang="mr-IN" sz="2000" dirty="0"/>
              <a:t>…</a:t>
            </a:r>
            <a:r>
              <a:rPr lang="en-US" sz="2000" dirty="0"/>
              <a:t>. And people who invite others</a:t>
            </a:r>
            <a:r>
              <a:rPr lang="mr-IN" sz="2000" dirty="0"/>
              <a:t>…</a:t>
            </a:r>
            <a:r>
              <a:rPr lang="en-US" sz="2000" dirty="0"/>
              <a:t> and for referrals.</a:t>
            </a:r>
          </a:p>
          <a:p>
            <a:r>
              <a:rPr lang="en-US" sz="2000" dirty="0"/>
              <a:t>Set up 3 way health calls</a:t>
            </a:r>
          </a:p>
          <a:p>
            <a:r>
              <a:rPr lang="en-US" sz="2000" dirty="0"/>
              <a:t>Create Wellness Challenges with pay-to-enter and cash prizes</a:t>
            </a:r>
          </a:p>
          <a:p>
            <a:endParaRPr lang="en-US" sz="2000" dirty="0"/>
          </a:p>
        </p:txBody>
      </p:sp>
      <p:sp>
        <p:nvSpPr>
          <p:cNvPr id="4" name="TextBox 3"/>
          <p:cNvSpPr txBox="1"/>
          <p:nvPr/>
        </p:nvSpPr>
        <p:spPr>
          <a:xfrm>
            <a:off x="599373" y="256818"/>
            <a:ext cx="7035492" cy="523220"/>
          </a:xfrm>
          <a:prstGeom prst="rect">
            <a:avLst/>
          </a:prstGeom>
          <a:noFill/>
          <a:ln>
            <a:solidFill>
              <a:schemeClr val="tx2">
                <a:lumMod val="60000"/>
                <a:lumOff val="40000"/>
              </a:schemeClr>
            </a:solidFill>
          </a:ln>
        </p:spPr>
        <p:txBody>
          <a:bodyPr wrap="square" rtlCol="0">
            <a:spAutoFit/>
          </a:bodyPr>
          <a:lstStyle/>
          <a:p>
            <a:r>
              <a:rPr lang="en-US" sz="2800" dirty="0"/>
              <a:t>There are 2 ways to identify business partners.</a:t>
            </a:r>
          </a:p>
        </p:txBody>
      </p:sp>
      <p:sp>
        <p:nvSpPr>
          <p:cNvPr id="5" name="TextBox 4"/>
          <p:cNvSpPr txBox="1"/>
          <p:nvPr/>
        </p:nvSpPr>
        <p:spPr>
          <a:xfrm>
            <a:off x="499477" y="1002026"/>
            <a:ext cx="3253737" cy="461665"/>
          </a:xfrm>
          <a:prstGeom prst="rect">
            <a:avLst/>
          </a:prstGeom>
          <a:noFill/>
          <a:ln>
            <a:solidFill>
              <a:schemeClr val="tx2">
                <a:lumMod val="60000"/>
                <a:lumOff val="40000"/>
              </a:schemeClr>
            </a:solidFill>
          </a:ln>
        </p:spPr>
        <p:txBody>
          <a:bodyPr wrap="square" rtlCol="0">
            <a:spAutoFit/>
          </a:bodyPr>
          <a:lstStyle/>
          <a:p>
            <a:r>
              <a:rPr lang="en-US" sz="2400" dirty="0"/>
              <a:t>Approach them directly </a:t>
            </a:r>
          </a:p>
        </p:txBody>
      </p:sp>
      <p:sp>
        <p:nvSpPr>
          <p:cNvPr id="6" name="TextBox 5"/>
          <p:cNvSpPr txBox="1"/>
          <p:nvPr/>
        </p:nvSpPr>
        <p:spPr>
          <a:xfrm>
            <a:off x="199791" y="1538766"/>
            <a:ext cx="4452482" cy="3170099"/>
          </a:xfrm>
          <a:prstGeom prst="rect">
            <a:avLst/>
          </a:prstGeom>
          <a:noFill/>
        </p:spPr>
        <p:txBody>
          <a:bodyPr wrap="square" rtlCol="0">
            <a:spAutoFit/>
          </a:bodyPr>
          <a:lstStyle/>
          <a:p>
            <a:r>
              <a:rPr lang="en-US" sz="2000" b="1" dirty="0"/>
              <a:t>CALL </a:t>
            </a:r>
            <a:r>
              <a:rPr lang="mr-IN" sz="2000" dirty="0"/>
              <a:t>–</a:t>
            </a:r>
            <a:endParaRPr lang="en-US" sz="2000" dirty="0"/>
          </a:p>
          <a:p>
            <a:pPr marL="342900" indent="-342900">
              <a:buFont typeface="Arial"/>
              <a:buChar char="•"/>
            </a:pPr>
            <a:r>
              <a:rPr lang="en-US" sz="2000" dirty="0"/>
              <a:t>Share why you want to speak with them about your business.</a:t>
            </a:r>
          </a:p>
          <a:p>
            <a:pPr marL="342900" indent="-342900">
              <a:buFont typeface="Arial"/>
              <a:buChar char="•"/>
            </a:pPr>
            <a:r>
              <a:rPr lang="en-US" sz="2000" dirty="0"/>
              <a:t>Why you want to assemble a team of people to join you in teaching others about wellness and prevention .. especially now</a:t>
            </a:r>
          </a:p>
          <a:p>
            <a:pPr marL="342900" indent="-342900">
              <a:buFont typeface="Arial"/>
              <a:buChar char="•"/>
            </a:pPr>
            <a:r>
              <a:rPr lang="en-US" sz="2000" dirty="0"/>
              <a:t>Why you admire them </a:t>
            </a:r>
          </a:p>
          <a:p>
            <a:pPr marL="342900" indent="-342900">
              <a:buFont typeface="Arial"/>
              <a:buChar char="•"/>
            </a:pPr>
            <a:r>
              <a:rPr lang="en-US" sz="2000" dirty="0"/>
              <a:t>Not sure if of interest to them or not</a:t>
            </a:r>
          </a:p>
          <a:p>
            <a:pPr marL="342900" indent="-342900">
              <a:buFont typeface="Arial"/>
              <a:buChar char="•"/>
            </a:pPr>
            <a:r>
              <a:rPr lang="en-US" sz="2000" dirty="0"/>
              <a:t>Then just ask them to take a look</a:t>
            </a:r>
          </a:p>
        </p:txBody>
      </p:sp>
      <p:sp>
        <p:nvSpPr>
          <p:cNvPr id="7" name="TextBox 6"/>
          <p:cNvSpPr txBox="1"/>
          <p:nvPr/>
        </p:nvSpPr>
        <p:spPr>
          <a:xfrm flipH="1">
            <a:off x="7948706" y="4572000"/>
            <a:ext cx="1195294"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359198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5" grpId="0" animBg="1"/>
      <p:bldP spid="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6659" y="205979"/>
            <a:ext cx="4923418" cy="707153"/>
          </a:xfrm>
          <a:ln>
            <a:solidFill>
              <a:schemeClr val="tx2">
                <a:lumMod val="60000"/>
                <a:lumOff val="40000"/>
              </a:schemeClr>
            </a:solidFill>
          </a:ln>
        </p:spPr>
        <p:txBody>
          <a:bodyPr>
            <a:normAutofit/>
          </a:bodyPr>
          <a:lstStyle/>
          <a:p>
            <a:r>
              <a:rPr lang="en-US" sz="2400" dirty="0"/>
              <a:t>The Business Conversation</a:t>
            </a:r>
          </a:p>
        </p:txBody>
      </p:sp>
      <p:sp>
        <p:nvSpPr>
          <p:cNvPr id="3" name="Content Placeholder 2"/>
          <p:cNvSpPr>
            <a:spLocks noGrp="1"/>
          </p:cNvSpPr>
          <p:nvPr>
            <p:ph idx="1"/>
          </p:nvPr>
        </p:nvSpPr>
        <p:spPr>
          <a:xfrm>
            <a:off x="457200" y="1063229"/>
            <a:ext cx="8229600" cy="1681921"/>
          </a:xfrm>
        </p:spPr>
        <p:txBody>
          <a:bodyPr>
            <a:normAutofit/>
          </a:bodyPr>
          <a:lstStyle/>
          <a:p>
            <a:pPr marL="0" indent="0">
              <a:buNone/>
            </a:pPr>
            <a:r>
              <a:rPr lang="en-US" sz="2000" dirty="0"/>
              <a:t>Not always necessary to have formal business presentation</a:t>
            </a:r>
          </a:p>
          <a:p>
            <a:r>
              <a:rPr lang="en-US" sz="2000" dirty="0"/>
              <a:t>Mostly people join us because they hear our story, </a:t>
            </a:r>
          </a:p>
          <a:p>
            <a:r>
              <a:rPr lang="en-US" sz="2000" dirty="0"/>
              <a:t>and how we feel about our business and its benefits </a:t>
            </a:r>
            <a:r>
              <a:rPr lang="mr-IN" sz="2000" dirty="0"/>
              <a:t>…</a:t>
            </a:r>
            <a:r>
              <a:rPr lang="en-US" sz="2000" dirty="0"/>
              <a:t> </a:t>
            </a:r>
          </a:p>
          <a:p>
            <a:r>
              <a:rPr lang="en-US" sz="2000" dirty="0"/>
              <a:t>and why we would be honored to have them join our teams.</a:t>
            </a:r>
          </a:p>
        </p:txBody>
      </p:sp>
      <p:sp>
        <p:nvSpPr>
          <p:cNvPr id="4" name="TextBox 3"/>
          <p:cNvSpPr txBox="1"/>
          <p:nvPr/>
        </p:nvSpPr>
        <p:spPr>
          <a:xfrm>
            <a:off x="1155932" y="2738472"/>
            <a:ext cx="6407578" cy="400110"/>
          </a:xfrm>
          <a:prstGeom prst="rect">
            <a:avLst/>
          </a:prstGeom>
          <a:noFill/>
        </p:spPr>
        <p:txBody>
          <a:bodyPr wrap="square" rtlCol="0">
            <a:spAutoFit/>
          </a:bodyPr>
          <a:lstStyle/>
          <a:p>
            <a:r>
              <a:rPr lang="en-US" sz="2000" dirty="0"/>
              <a:t>Then we simply ask them if they would like to take a look.</a:t>
            </a:r>
          </a:p>
        </p:txBody>
      </p:sp>
      <p:sp>
        <p:nvSpPr>
          <p:cNvPr id="5" name="TextBox 4"/>
          <p:cNvSpPr txBox="1"/>
          <p:nvPr/>
        </p:nvSpPr>
        <p:spPr>
          <a:xfrm>
            <a:off x="285417" y="3216538"/>
            <a:ext cx="8705172" cy="707886"/>
          </a:xfrm>
          <a:prstGeom prst="rect">
            <a:avLst/>
          </a:prstGeom>
          <a:noFill/>
        </p:spPr>
        <p:txBody>
          <a:bodyPr wrap="square" rtlCol="0">
            <a:spAutoFit/>
          </a:bodyPr>
          <a:lstStyle/>
          <a:p>
            <a:r>
              <a:rPr lang="en-US" sz="2000" dirty="0"/>
              <a:t>This is how our process begins</a:t>
            </a:r>
            <a:r>
              <a:rPr lang="mr-IN" sz="2000" dirty="0"/>
              <a:t>…</a:t>
            </a:r>
            <a:r>
              <a:rPr lang="en-US" sz="2000" dirty="0"/>
              <a:t> finding wonderful people</a:t>
            </a:r>
          </a:p>
          <a:p>
            <a:r>
              <a:rPr lang="en-US" sz="2000" dirty="0"/>
              <a:t>Massive Shaklee organizations are built on only 3 - 4 strong deep legs of leaders.</a:t>
            </a:r>
          </a:p>
        </p:txBody>
      </p:sp>
      <p:sp>
        <p:nvSpPr>
          <p:cNvPr id="6" name="Rectangle 5"/>
          <p:cNvSpPr/>
          <p:nvPr/>
        </p:nvSpPr>
        <p:spPr>
          <a:xfrm>
            <a:off x="1155932" y="4391999"/>
            <a:ext cx="7406534" cy="461665"/>
          </a:xfrm>
          <a:prstGeom prst="rect">
            <a:avLst/>
          </a:prstGeom>
          <a:ln>
            <a:solidFill>
              <a:schemeClr val="tx2">
                <a:lumMod val="60000"/>
                <a:lumOff val="40000"/>
              </a:schemeClr>
            </a:solidFill>
          </a:ln>
        </p:spPr>
        <p:txBody>
          <a:bodyPr wrap="square">
            <a:spAutoFit/>
          </a:bodyPr>
          <a:lstStyle/>
          <a:p>
            <a:r>
              <a:rPr lang="en-US" sz="2400" dirty="0"/>
              <a:t>Work on telephone and communication skills every day.</a:t>
            </a:r>
          </a:p>
        </p:txBody>
      </p:sp>
      <p:sp>
        <p:nvSpPr>
          <p:cNvPr id="7" name="TextBox 6"/>
          <p:cNvSpPr txBox="1"/>
          <p:nvPr/>
        </p:nvSpPr>
        <p:spPr>
          <a:xfrm>
            <a:off x="2697176" y="3930334"/>
            <a:ext cx="3011135" cy="461665"/>
          </a:xfrm>
          <a:prstGeom prst="rect">
            <a:avLst/>
          </a:prstGeom>
          <a:noFill/>
        </p:spPr>
        <p:txBody>
          <a:bodyPr wrap="square" rtlCol="0">
            <a:spAutoFit/>
          </a:bodyPr>
          <a:lstStyle/>
          <a:p>
            <a:r>
              <a:rPr lang="en-US" sz="2400" dirty="0"/>
              <a:t>Quality over Quantity</a:t>
            </a:r>
          </a:p>
        </p:txBody>
      </p:sp>
      <p:sp>
        <p:nvSpPr>
          <p:cNvPr id="8" name="TextBox 7"/>
          <p:cNvSpPr txBox="1"/>
          <p:nvPr/>
        </p:nvSpPr>
        <p:spPr>
          <a:xfrm>
            <a:off x="7440706" y="3930334"/>
            <a:ext cx="1121760" cy="369332"/>
          </a:xfrm>
          <a:prstGeom prst="rect">
            <a:avLst/>
          </a:prstGeom>
          <a:noFill/>
        </p:spPr>
        <p:txBody>
          <a:bodyPr wrap="square" rtlCol="0">
            <a:spAutoFit/>
          </a:bodyPr>
          <a:lstStyle/>
          <a:p>
            <a:r>
              <a:rPr lang="en-US" dirty="0" err="1"/>
              <a:t>jeanne</a:t>
            </a:r>
            <a:endParaRPr lang="en-US" dirty="0"/>
          </a:p>
        </p:txBody>
      </p:sp>
    </p:spTree>
    <p:extLst>
      <p:ext uri="{BB962C8B-B14F-4D97-AF65-F5344CB8AC3E}">
        <p14:creationId xmlns:p14="http://schemas.microsoft.com/office/powerpoint/2010/main" val="2135863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P spid="6"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p:txBody>
          <a:bodyPr>
            <a:normAutofit fontScale="90000"/>
          </a:bodyPr>
          <a:lstStyle/>
          <a:p>
            <a:r>
              <a:rPr lang="en-US" sz="2800" dirty="0"/>
              <a:t>Challenges We Could Encounter when reaching out</a:t>
            </a:r>
            <a:br>
              <a:rPr lang="en-US" sz="2800" dirty="0"/>
            </a:br>
            <a:endParaRPr lang="en-US" sz="2800" dirty="0"/>
          </a:p>
        </p:txBody>
      </p:sp>
      <p:sp>
        <p:nvSpPr>
          <p:cNvPr id="3" name="Content Placeholder 2"/>
          <p:cNvSpPr>
            <a:spLocks noGrp="1"/>
          </p:cNvSpPr>
          <p:nvPr>
            <p:ph idx="1"/>
          </p:nvPr>
        </p:nvSpPr>
        <p:spPr>
          <a:xfrm>
            <a:off x="310389" y="2709770"/>
            <a:ext cx="8504848" cy="2155510"/>
          </a:xfrm>
          <a:ln>
            <a:solidFill>
              <a:schemeClr val="tx2">
                <a:lumMod val="60000"/>
                <a:lumOff val="40000"/>
              </a:schemeClr>
            </a:solidFill>
          </a:ln>
        </p:spPr>
        <p:txBody>
          <a:bodyPr>
            <a:normAutofit/>
          </a:bodyPr>
          <a:lstStyle/>
          <a:p>
            <a:pPr marL="0" indent="0">
              <a:buNone/>
            </a:pPr>
            <a:endParaRPr lang="en-US" sz="800" dirty="0"/>
          </a:p>
          <a:p>
            <a:r>
              <a:rPr lang="en-US" sz="2000" dirty="0"/>
              <a:t>People feeling stressed about job insecurity</a:t>
            </a:r>
          </a:p>
          <a:p>
            <a:r>
              <a:rPr lang="en-US" sz="2000" dirty="0"/>
              <a:t>Moms feeling overwhelmed with home schooling </a:t>
            </a:r>
          </a:p>
          <a:p>
            <a:r>
              <a:rPr lang="en-US" sz="2000" dirty="0"/>
              <a:t>Anxiety about Pandemic</a:t>
            </a:r>
          </a:p>
          <a:p>
            <a:r>
              <a:rPr lang="en-US" sz="2000" dirty="0"/>
              <a:t>Loneliness and isolation</a:t>
            </a:r>
          </a:p>
          <a:p>
            <a:pPr marL="0" indent="0">
              <a:buNone/>
            </a:pPr>
            <a:endParaRPr lang="en-US" sz="2000" dirty="0"/>
          </a:p>
        </p:txBody>
      </p:sp>
      <p:sp>
        <p:nvSpPr>
          <p:cNvPr id="5" name="TextBox 4"/>
          <p:cNvSpPr txBox="1"/>
          <p:nvPr/>
        </p:nvSpPr>
        <p:spPr>
          <a:xfrm>
            <a:off x="310389" y="1275577"/>
            <a:ext cx="8376411" cy="1015663"/>
          </a:xfrm>
          <a:prstGeom prst="rect">
            <a:avLst/>
          </a:prstGeom>
          <a:noFill/>
        </p:spPr>
        <p:txBody>
          <a:bodyPr wrap="square" rtlCol="0">
            <a:spAutoFit/>
          </a:bodyPr>
          <a:lstStyle/>
          <a:p>
            <a:r>
              <a:rPr lang="en-US" sz="2000" dirty="0"/>
              <a:t> Lot of goodness happening</a:t>
            </a:r>
          </a:p>
          <a:p>
            <a:r>
              <a:rPr lang="en-US" sz="2000" dirty="0"/>
              <a:t> Lots of acts of  kindness, gratitude, generosity, care and appreciation for the first responders, and family, etc.</a:t>
            </a:r>
          </a:p>
        </p:txBody>
      </p:sp>
      <p:sp>
        <p:nvSpPr>
          <p:cNvPr id="7" name="TextBox 6"/>
          <p:cNvSpPr txBox="1"/>
          <p:nvPr/>
        </p:nvSpPr>
        <p:spPr>
          <a:xfrm flipH="1">
            <a:off x="7485528" y="926353"/>
            <a:ext cx="1201270" cy="369332"/>
          </a:xfrm>
          <a:prstGeom prst="rect">
            <a:avLst/>
          </a:prstGeom>
          <a:noFill/>
        </p:spPr>
        <p:txBody>
          <a:bodyPr wrap="square" rtlCol="0">
            <a:spAutoFit/>
          </a:bodyPr>
          <a:lstStyle/>
          <a:p>
            <a:r>
              <a:rPr lang="en-US" dirty="0"/>
              <a:t>Angie</a:t>
            </a:r>
          </a:p>
        </p:txBody>
      </p:sp>
    </p:spTree>
    <p:extLst>
      <p:ext uri="{BB962C8B-B14F-4D97-AF65-F5344CB8AC3E}">
        <p14:creationId xmlns:p14="http://schemas.microsoft.com/office/powerpoint/2010/main" val="4076455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bg/>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1" y="0"/>
            <a:ext cx="9144000" cy="5143500"/>
          </a:xfrm>
          <a:prstGeom prst="rect">
            <a:avLst/>
          </a:prstGeom>
        </p:spPr>
      </p:pic>
      <p:sp>
        <p:nvSpPr>
          <p:cNvPr id="4" name="Title 3"/>
          <p:cNvSpPr>
            <a:spLocks noGrp="1"/>
          </p:cNvSpPr>
          <p:nvPr>
            <p:ph type="title"/>
          </p:nvPr>
        </p:nvSpPr>
        <p:spPr>
          <a:xfrm>
            <a:off x="457200" y="362922"/>
            <a:ext cx="8229600" cy="1106649"/>
          </a:xfrm>
          <a:ln>
            <a:solidFill>
              <a:schemeClr val="tx2">
                <a:lumMod val="60000"/>
                <a:lumOff val="40000"/>
              </a:schemeClr>
            </a:solidFill>
          </a:ln>
        </p:spPr>
        <p:txBody>
          <a:bodyPr>
            <a:normAutofit/>
          </a:bodyPr>
          <a:lstStyle/>
          <a:p>
            <a:r>
              <a:rPr lang="en-US" sz="2800" dirty="0"/>
              <a:t>Responding to Challenges/Concerns</a:t>
            </a:r>
            <a:r>
              <a:rPr lang="en-US" sz="2400" dirty="0"/>
              <a:t> </a:t>
            </a:r>
            <a:br>
              <a:rPr lang="en-US" sz="2400" dirty="0"/>
            </a:br>
            <a:r>
              <a:rPr lang="en-US" sz="2400" dirty="0"/>
              <a:t>Our job is always to be an advocate for them &amp; solve problems</a:t>
            </a:r>
          </a:p>
        </p:txBody>
      </p:sp>
      <p:sp>
        <p:nvSpPr>
          <p:cNvPr id="5" name="Content Placeholder 4"/>
          <p:cNvSpPr>
            <a:spLocks noGrp="1"/>
          </p:cNvSpPr>
          <p:nvPr>
            <p:ph idx="1"/>
          </p:nvPr>
        </p:nvSpPr>
        <p:spPr>
          <a:xfrm>
            <a:off x="457200" y="1655051"/>
            <a:ext cx="8229600" cy="1041541"/>
          </a:xfrm>
        </p:spPr>
        <p:txBody>
          <a:bodyPr>
            <a:normAutofit/>
          </a:bodyPr>
          <a:lstStyle/>
          <a:p>
            <a:r>
              <a:rPr lang="en-US" sz="2000" dirty="0"/>
              <a:t>Allow people to “ empty their bucket “ .. And just receive..				 Even ask “ is there anything else?”</a:t>
            </a:r>
          </a:p>
          <a:p>
            <a:endParaRPr lang="en-US" sz="2000" dirty="0"/>
          </a:p>
        </p:txBody>
      </p:sp>
      <p:sp>
        <p:nvSpPr>
          <p:cNvPr id="6" name="Rectangle 5"/>
          <p:cNvSpPr/>
          <p:nvPr/>
        </p:nvSpPr>
        <p:spPr>
          <a:xfrm>
            <a:off x="613644" y="3610654"/>
            <a:ext cx="7787741" cy="400110"/>
          </a:xfrm>
          <a:prstGeom prst="rect">
            <a:avLst/>
          </a:prstGeom>
        </p:spPr>
        <p:txBody>
          <a:bodyPr wrap="square">
            <a:spAutoFit/>
          </a:bodyPr>
          <a:lstStyle/>
          <a:p>
            <a:r>
              <a:rPr lang="en-US" sz="2000" dirty="0"/>
              <a:t>Then we offer some possible solutions ( 3 options )	( Jeanne’s example)</a:t>
            </a:r>
          </a:p>
        </p:txBody>
      </p:sp>
      <p:sp>
        <p:nvSpPr>
          <p:cNvPr id="7" name="Rectangle 6"/>
          <p:cNvSpPr/>
          <p:nvPr/>
        </p:nvSpPr>
        <p:spPr>
          <a:xfrm>
            <a:off x="613644" y="2560140"/>
            <a:ext cx="7787741" cy="1015663"/>
          </a:xfrm>
          <a:prstGeom prst="rect">
            <a:avLst/>
          </a:prstGeom>
        </p:spPr>
        <p:txBody>
          <a:bodyPr wrap="square">
            <a:spAutoFit/>
          </a:bodyPr>
          <a:lstStyle/>
          <a:p>
            <a:r>
              <a:rPr lang="en-US" sz="2000" dirty="0"/>
              <a:t>Accept full responsibility </a:t>
            </a:r>
            <a:r>
              <a:rPr lang="mr-IN" sz="2000" dirty="0"/>
              <a:t>…</a:t>
            </a:r>
            <a:r>
              <a:rPr lang="en-US" sz="2000" dirty="0"/>
              <a:t>   Let go of our need to be right .. 		Apologize for offending even if unintentional . When there is a 	problem --- Give explanations .. not excuses ( back orders) </a:t>
            </a:r>
          </a:p>
        </p:txBody>
      </p:sp>
      <p:sp>
        <p:nvSpPr>
          <p:cNvPr id="8" name="TextBox 7"/>
          <p:cNvSpPr txBox="1"/>
          <p:nvPr/>
        </p:nvSpPr>
        <p:spPr>
          <a:xfrm>
            <a:off x="1041767" y="4237502"/>
            <a:ext cx="6978409" cy="707886"/>
          </a:xfrm>
          <a:prstGeom prst="rect">
            <a:avLst/>
          </a:prstGeom>
          <a:noFill/>
        </p:spPr>
        <p:txBody>
          <a:bodyPr wrap="square" rtlCol="0">
            <a:spAutoFit/>
          </a:bodyPr>
          <a:lstStyle/>
          <a:p>
            <a:r>
              <a:rPr lang="en-US" sz="2000" dirty="0"/>
              <a:t>Could</a:t>
            </a:r>
            <a:r>
              <a:rPr lang="en-US" dirty="0"/>
              <a:t> </a:t>
            </a:r>
            <a:r>
              <a:rPr lang="en-US" sz="2000" dirty="0"/>
              <a:t>I just put my Shaklee hat on for a minute? or</a:t>
            </a:r>
          </a:p>
          <a:p>
            <a:r>
              <a:rPr lang="en-US" sz="2000" dirty="0"/>
              <a:t>I’m working on Shaklee right now and came across your name .. </a:t>
            </a:r>
          </a:p>
        </p:txBody>
      </p:sp>
      <p:sp>
        <p:nvSpPr>
          <p:cNvPr id="10" name="TextBox 9"/>
          <p:cNvSpPr txBox="1"/>
          <p:nvPr/>
        </p:nvSpPr>
        <p:spPr>
          <a:xfrm>
            <a:off x="7784353" y="4237502"/>
            <a:ext cx="902447" cy="369332"/>
          </a:xfrm>
          <a:prstGeom prst="rect">
            <a:avLst/>
          </a:prstGeom>
          <a:noFill/>
        </p:spPr>
        <p:txBody>
          <a:bodyPr wrap="square" rtlCol="0">
            <a:spAutoFit/>
          </a:bodyPr>
          <a:lstStyle/>
          <a:p>
            <a:r>
              <a:rPr lang="en-US" dirty="0"/>
              <a:t>B &amp; J</a:t>
            </a:r>
          </a:p>
        </p:txBody>
      </p:sp>
    </p:spTree>
    <p:extLst>
      <p:ext uri="{BB962C8B-B14F-4D97-AF65-F5344CB8AC3E}">
        <p14:creationId xmlns:p14="http://schemas.microsoft.com/office/powerpoint/2010/main" val="461540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9846"/>
            <a:ext cx="8229600" cy="1312150"/>
          </a:xfrm>
        </p:spPr>
        <p:txBody>
          <a:bodyPr>
            <a:normAutofit/>
          </a:bodyPr>
          <a:lstStyle/>
          <a:p>
            <a:r>
              <a:rPr lang="en-US" sz="2400" dirty="0"/>
              <a:t>Call to tell them about Shaklee birthday month program</a:t>
            </a:r>
            <a:br>
              <a:rPr lang="en-US" sz="2400" dirty="0"/>
            </a:br>
            <a:r>
              <a:rPr lang="en-US" sz="2400" dirty="0"/>
              <a:t>or Loyalty Rewards</a:t>
            </a:r>
          </a:p>
        </p:txBody>
      </p:sp>
      <p:sp>
        <p:nvSpPr>
          <p:cNvPr id="3" name="Content Placeholder 2"/>
          <p:cNvSpPr>
            <a:spLocks noGrp="1"/>
          </p:cNvSpPr>
          <p:nvPr>
            <p:ph idx="1"/>
          </p:nvPr>
        </p:nvSpPr>
        <p:spPr>
          <a:xfrm>
            <a:off x="628449" y="1842198"/>
            <a:ext cx="3495805" cy="2994547"/>
          </a:xfrm>
        </p:spPr>
        <p:txBody>
          <a:bodyPr>
            <a:normAutofit/>
          </a:bodyPr>
          <a:lstStyle/>
          <a:p>
            <a:pPr marL="0" indent="0">
              <a:buNone/>
            </a:pPr>
            <a:r>
              <a:rPr lang="en-US" sz="2000" dirty="0"/>
              <a:t>For Birthday month</a:t>
            </a:r>
          </a:p>
          <a:p>
            <a:r>
              <a:rPr lang="en-US" sz="2000" dirty="0"/>
              <a:t>$100 order</a:t>
            </a:r>
          </a:p>
          <a:p>
            <a:r>
              <a:rPr lang="en-US" sz="2000" dirty="0"/>
              <a:t>On </a:t>
            </a:r>
            <a:r>
              <a:rPr lang="en-US" sz="2000" dirty="0" err="1"/>
              <a:t>autoship</a:t>
            </a:r>
            <a:endParaRPr lang="en-US" sz="2000" dirty="0"/>
          </a:p>
          <a:p>
            <a:r>
              <a:rPr lang="en-US" sz="2000" dirty="0"/>
              <a:t>Receive free surprise </a:t>
            </a:r>
          </a:p>
          <a:p>
            <a:endParaRPr lang="en-US" sz="2000" dirty="0"/>
          </a:p>
          <a:p>
            <a:endParaRPr lang="en-US" sz="2000" dirty="0"/>
          </a:p>
          <a:p>
            <a:endParaRPr lang="en-US" sz="2000" dirty="0"/>
          </a:p>
          <a:p>
            <a:pPr marL="0" indent="0">
              <a:buNone/>
            </a:pPr>
            <a:r>
              <a:rPr lang="en-US" sz="2000" dirty="0"/>
              <a:t>Angie</a:t>
            </a:r>
          </a:p>
        </p:txBody>
      </p:sp>
      <p:sp>
        <p:nvSpPr>
          <p:cNvPr id="4" name="TextBox 3"/>
          <p:cNvSpPr txBox="1"/>
          <p:nvPr/>
        </p:nvSpPr>
        <p:spPr>
          <a:xfrm>
            <a:off x="4481024" y="1891866"/>
            <a:ext cx="4466753" cy="2554545"/>
          </a:xfrm>
          <a:prstGeom prst="rect">
            <a:avLst/>
          </a:prstGeom>
          <a:noFill/>
        </p:spPr>
        <p:txBody>
          <a:bodyPr wrap="square" rtlCol="0">
            <a:spAutoFit/>
          </a:bodyPr>
          <a:lstStyle/>
          <a:p>
            <a:r>
              <a:rPr lang="en-US" sz="2000" dirty="0"/>
              <a:t>Loyalty Rewards</a:t>
            </a:r>
          </a:p>
          <a:p>
            <a:endParaRPr lang="en-US" sz="2000" dirty="0"/>
          </a:p>
          <a:p>
            <a:r>
              <a:rPr lang="en-US" sz="2000" dirty="0"/>
              <a:t>Benefits of monthly </a:t>
            </a:r>
            <a:r>
              <a:rPr lang="en-US" sz="2000" dirty="0" err="1"/>
              <a:t>autoship</a:t>
            </a:r>
            <a:endParaRPr lang="en-US" sz="2000" dirty="0"/>
          </a:p>
          <a:p>
            <a:r>
              <a:rPr lang="en-US" sz="2000" dirty="0"/>
              <a:t>Of $100</a:t>
            </a:r>
          </a:p>
          <a:p>
            <a:endParaRPr lang="en-US" sz="2000" dirty="0"/>
          </a:p>
          <a:p>
            <a:r>
              <a:rPr lang="en-US" sz="2000" dirty="0"/>
              <a:t>Strategies  -- </a:t>
            </a:r>
          </a:p>
          <a:p>
            <a:pPr marL="342900" indent="-342900">
              <a:buFont typeface="Arial"/>
              <a:buChar char="•"/>
            </a:pPr>
            <a:r>
              <a:rPr lang="en-US" sz="2000" dirty="0"/>
              <a:t>Always place an order of some size</a:t>
            </a:r>
          </a:p>
          <a:p>
            <a:pPr marL="342900" indent="-342900">
              <a:buFont typeface="Arial"/>
              <a:buChar char="•"/>
            </a:pPr>
            <a:r>
              <a:rPr lang="en-US" sz="2000" dirty="0"/>
              <a:t>To avoid losing points and %</a:t>
            </a:r>
          </a:p>
        </p:txBody>
      </p:sp>
    </p:spTree>
    <p:extLst>
      <p:ext uri="{BB962C8B-B14F-4D97-AF65-F5344CB8AC3E}">
        <p14:creationId xmlns:p14="http://schemas.microsoft.com/office/powerpoint/2010/main" val="5542323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401" y="177443"/>
            <a:ext cx="3025406" cy="535941"/>
          </a:xfrm>
          <a:ln>
            <a:solidFill>
              <a:schemeClr val="tx2">
                <a:lumMod val="60000"/>
                <a:lumOff val="40000"/>
              </a:schemeClr>
            </a:solidFill>
          </a:ln>
        </p:spPr>
        <p:txBody>
          <a:bodyPr>
            <a:normAutofit/>
          </a:bodyPr>
          <a:lstStyle/>
          <a:p>
            <a:r>
              <a:rPr lang="en-US" sz="2800" b="1" dirty="0"/>
              <a:t>The Conversation</a:t>
            </a:r>
          </a:p>
        </p:txBody>
      </p:sp>
      <p:sp>
        <p:nvSpPr>
          <p:cNvPr id="3" name="Content Placeholder 2"/>
          <p:cNvSpPr>
            <a:spLocks noGrp="1"/>
          </p:cNvSpPr>
          <p:nvPr>
            <p:ph idx="1"/>
          </p:nvPr>
        </p:nvSpPr>
        <p:spPr>
          <a:xfrm>
            <a:off x="1085115" y="856060"/>
            <a:ext cx="2739454" cy="511971"/>
          </a:xfrm>
          <a:ln>
            <a:solidFill>
              <a:schemeClr val="tx2">
                <a:lumMod val="60000"/>
                <a:lumOff val="40000"/>
              </a:schemeClr>
            </a:solidFill>
          </a:ln>
        </p:spPr>
        <p:txBody>
          <a:bodyPr>
            <a:normAutofit/>
          </a:bodyPr>
          <a:lstStyle/>
          <a:p>
            <a:pPr marL="0" indent="0">
              <a:buNone/>
            </a:pPr>
            <a:r>
              <a:rPr lang="en-US" sz="2000" dirty="0"/>
              <a:t>How are you managing?</a:t>
            </a:r>
          </a:p>
        </p:txBody>
      </p:sp>
      <p:sp>
        <p:nvSpPr>
          <p:cNvPr id="4" name="TextBox 3"/>
          <p:cNvSpPr txBox="1"/>
          <p:nvPr/>
        </p:nvSpPr>
        <p:spPr>
          <a:xfrm>
            <a:off x="385309" y="1665817"/>
            <a:ext cx="8348406" cy="646331"/>
          </a:xfrm>
          <a:prstGeom prst="rect">
            <a:avLst/>
          </a:prstGeom>
          <a:noFill/>
          <a:ln>
            <a:solidFill>
              <a:schemeClr val="tx2">
                <a:lumMod val="60000"/>
                <a:lumOff val="40000"/>
              </a:schemeClr>
            </a:solidFill>
          </a:ln>
        </p:spPr>
        <p:txBody>
          <a:bodyPr wrap="square" rtlCol="0">
            <a:spAutoFit/>
          </a:bodyPr>
          <a:lstStyle/>
          <a:p>
            <a:r>
              <a:rPr lang="en-US" dirty="0"/>
              <a:t>How are you keeping your immune system strong? 							Discuss appropriate  products, Shaklee standards and back orders. </a:t>
            </a:r>
          </a:p>
        </p:txBody>
      </p:sp>
      <p:sp>
        <p:nvSpPr>
          <p:cNvPr id="5" name="TextBox 4"/>
          <p:cNvSpPr txBox="1"/>
          <p:nvPr/>
        </p:nvSpPr>
        <p:spPr>
          <a:xfrm>
            <a:off x="984684" y="2988058"/>
            <a:ext cx="7806115" cy="1200329"/>
          </a:xfrm>
          <a:prstGeom prst="rect">
            <a:avLst/>
          </a:prstGeom>
          <a:noFill/>
          <a:ln>
            <a:solidFill>
              <a:schemeClr val="tx1">
                <a:lumMod val="50000"/>
                <a:lumOff val="50000"/>
              </a:schemeClr>
            </a:solidFill>
          </a:ln>
        </p:spPr>
        <p:txBody>
          <a:bodyPr wrap="square" rtlCol="0">
            <a:spAutoFit/>
          </a:bodyPr>
          <a:lstStyle/>
          <a:p>
            <a:r>
              <a:rPr lang="en-US" b="1" dirty="0"/>
              <a:t>Who do you know who might be at higher risk?</a:t>
            </a:r>
          </a:p>
          <a:p>
            <a:r>
              <a:rPr lang="en-US" dirty="0"/>
              <a:t>-- over 65 .. Parents ?, grandparents? , people working in medical, grocery, essential businesses, health issues, </a:t>
            </a:r>
            <a:r>
              <a:rPr lang="en-US" dirty="0" err="1"/>
              <a:t>etc</a:t>
            </a:r>
            <a:r>
              <a:rPr lang="en-US" dirty="0"/>
              <a:t>  .. Now we are learning </a:t>
            </a:r>
            <a:r>
              <a:rPr lang="mr-IN" dirty="0"/>
              <a:t>–</a:t>
            </a:r>
            <a:r>
              <a:rPr lang="en-US" dirty="0"/>
              <a:t> people overweight/ diabetes/ high blood pressure, especially vulnerable.</a:t>
            </a:r>
          </a:p>
        </p:txBody>
      </p:sp>
      <p:sp>
        <p:nvSpPr>
          <p:cNvPr id="6" name="TextBox 5"/>
          <p:cNvSpPr txBox="1"/>
          <p:nvPr/>
        </p:nvSpPr>
        <p:spPr>
          <a:xfrm>
            <a:off x="1879922" y="2337790"/>
            <a:ext cx="5653294" cy="369332"/>
          </a:xfrm>
          <a:prstGeom prst="rect">
            <a:avLst/>
          </a:prstGeom>
          <a:noFill/>
          <a:ln>
            <a:solidFill>
              <a:schemeClr val="tx2">
                <a:lumMod val="60000"/>
                <a:lumOff val="40000"/>
              </a:schemeClr>
            </a:solidFill>
          </a:ln>
        </p:spPr>
        <p:txBody>
          <a:bodyPr wrap="square" rtlCol="0">
            <a:spAutoFit/>
          </a:bodyPr>
          <a:lstStyle/>
          <a:p>
            <a:r>
              <a:rPr lang="en-US" dirty="0"/>
              <a:t>If $ is tight, offer our budget products</a:t>
            </a:r>
            <a:r>
              <a:rPr lang="mr-IN" dirty="0"/>
              <a:t>…</a:t>
            </a:r>
            <a:r>
              <a:rPr lang="en-US" dirty="0"/>
              <a:t> and referrals </a:t>
            </a:r>
            <a:r>
              <a:rPr lang="mr-IN" dirty="0"/>
              <a:t>…</a:t>
            </a:r>
            <a:endParaRPr lang="en-US" dirty="0"/>
          </a:p>
        </p:txBody>
      </p:sp>
      <p:grpSp>
        <p:nvGrpSpPr>
          <p:cNvPr id="8" name="Group 7"/>
          <p:cNvGrpSpPr/>
          <p:nvPr/>
        </p:nvGrpSpPr>
        <p:grpSpPr>
          <a:xfrm>
            <a:off x="2297595" y="1304126"/>
            <a:ext cx="388653" cy="373498"/>
            <a:chOff x="4389120" y="924560"/>
            <a:chExt cx="792480" cy="792480"/>
          </a:xfrm>
          <a:solidFill>
            <a:schemeClr val="bg1"/>
          </a:solidFill>
        </p:grpSpPr>
        <p:sp>
          <p:nvSpPr>
            <p:cNvPr id="9" name="Down Arrow 8"/>
            <p:cNvSpPr/>
            <p:nvPr/>
          </p:nvSpPr>
          <p:spPr>
            <a:xfrm>
              <a:off x="4389120" y="924560"/>
              <a:ext cx="792480" cy="792480"/>
            </a:xfrm>
            <a:prstGeom prst="downArrow">
              <a:avLst>
                <a:gd name="adj1" fmla="val 55000"/>
                <a:gd name="adj2" fmla="val 45000"/>
              </a:avLst>
            </a:prstGeom>
            <a:grpFill/>
            <a:ln>
              <a:solidFill>
                <a:schemeClr val="tx2">
                  <a:lumMod val="75000"/>
                </a:schemeClr>
              </a:solidFill>
            </a:ln>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0" name="Down Arrow 4"/>
            <p:cNvSpPr/>
            <p:nvPr/>
          </p:nvSpPr>
          <p:spPr>
            <a:xfrm>
              <a:off x="4567428" y="924560"/>
              <a:ext cx="435864" cy="596341"/>
            </a:xfrm>
            <a:prstGeom prst="rect">
              <a:avLst/>
            </a:prstGeom>
            <a:grpFill/>
            <a:ln>
              <a:solidFill>
                <a:schemeClr val="tx2">
                  <a:lumMod val="75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grpSp>
      <p:grpSp>
        <p:nvGrpSpPr>
          <p:cNvPr id="11" name="Group 10"/>
          <p:cNvGrpSpPr/>
          <p:nvPr/>
        </p:nvGrpSpPr>
        <p:grpSpPr>
          <a:xfrm>
            <a:off x="5999726" y="2707122"/>
            <a:ext cx="388653" cy="373498"/>
            <a:chOff x="4389120" y="924560"/>
            <a:chExt cx="792480" cy="792480"/>
          </a:xfrm>
          <a:solidFill>
            <a:schemeClr val="bg1"/>
          </a:solidFill>
        </p:grpSpPr>
        <p:sp>
          <p:nvSpPr>
            <p:cNvPr id="12" name="Down Arrow 11"/>
            <p:cNvSpPr/>
            <p:nvPr/>
          </p:nvSpPr>
          <p:spPr>
            <a:xfrm>
              <a:off x="4389120" y="924560"/>
              <a:ext cx="792480" cy="792480"/>
            </a:xfrm>
            <a:prstGeom prst="downArrow">
              <a:avLst>
                <a:gd name="adj1" fmla="val 55000"/>
                <a:gd name="adj2" fmla="val 45000"/>
              </a:avLst>
            </a:prstGeom>
            <a:grpFill/>
            <a:ln>
              <a:solidFill>
                <a:schemeClr val="tx2">
                  <a:lumMod val="75000"/>
                </a:schemeClr>
              </a:solidFill>
            </a:ln>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3" name="Down Arrow 4"/>
            <p:cNvSpPr/>
            <p:nvPr/>
          </p:nvSpPr>
          <p:spPr>
            <a:xfrm>
              <a:off x="4567428" y="924560"/>
              <a:ext cx="435864" cy="596341"/>
            </a:xfrm>
            <a:prstGeom prst="rect">
              <a:avLst/>
            </a:prstGeom>
            <a:grpFill/>
            <a:ln>
              <a:solidFill>
                <a:schemeClr val="tx2">
                  <a:lumMod val="75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grpSp>
      <p:grpSp>
        <p:nvGrpSpPr>
          <p:cNvPr id="14" name="Group 13"/>
          <p:cNvGrpSpPr/>
          <p:nvPr/>
        </p:nvGrpSpPr>
        <p:grpSpPr>
          <a:xfrm>
            <a:off x="2405695" y="4188387"/>
            <a:ext cx="388653" cy="373498"/>
            <a:chOff x="4389120" y="924560"/>
            <a:chExt cx="792480" cy="792480"/>
          </a:xfrm>
          <a:solidFill>
            <a:schemeClr val="bg1"/>
          </a:solidFill>
        </p:grpSpPr>
        <p:sp>
          <p:nvSpPr>
            <p:cNvPr id="15" name="Down Arrow 14"/>
            <p:cNvSpPr/>
            <p:nvPr/>
          </p:nvSpPr>
          <p:spPr>
            <a:xfrm>
              <a:off x="4389120" y="924560"/>
              <a:ext cx="792480" cy="792480"/>
            </a:xfrm>
            <a:prstGeom prst="downArrow">
              <a:avLst>
                <a:gd name="adj1" fmla="val 55000"/>
                <a:gd name="adj2" fmla="val 45000"/>
              </a:avLst>
            </a:prstGeom>
            <a:grpFill/>
            <a:ln>
              <a:solidFill>
                <a:schemeClr val="tx2">
                  <a:lumMod val="75000"/>
                </a:schemeClr>
              </a:solidFill>
            </a:ln>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6" name="Down Arrow 4"/>
            <p:cNvSpPr/>
            <p:nvPr/>
          </p:nvSpPr>
          <p:spPr>
            <a:xfrm>
              <a:off x="4567428" y="924560"/>
              <a:ext cx="435864" cy="596341"/>
            </a:xfrm>
            <a:prstGeom prst="rect">
              <a:avLst/>
            </a:prstGeom>
            <a:grpFill/>
            <a:ln>
              <a:solidFill>
                <a:schemeClr val="tx2">
                  <a:lumMod val="75000"/>
                </a:schemeClr>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p:txBody>
        </p:sp>
      </p:grpSp>
      <p:sp>
        <p:nvSpPr>
          <p:cNvPr id="17" name="TextBox 16"/>
          <p:cNvSpPr txBox="1"/>
          <p:nvPr/>
        </p:nvSpPr>
        <p:spPr>
          <a:xfrm>
            <a:off x="878723" y="4561885"/>
            <a:ext cx="3296549" cy="369332"/>
          </a:xfrm>
          <a:prstGeom prst="rect">
            <a:avLst/>
          </a:prstGeom>
          <a:noFill/>
          <a:ln>
            <a:solidFill>
              <a:schemeClr val="tx2">
                <a:lumMod val="60000"/>
                <a:lumOff val="40000"/>
              </a:schemeClr>
            </a:solidFill>
          </a:ln>
        </p:spPr>
        <p:txBody>
          <a:bodyPr wrap="square" rtlCol="0">
            <a:spAutoFit/>
          </a:bodyPr>
          <a:lstStyle/>
          <a:p>
            <a:r>
              <a:rPr lang="en-US" dirty="0"/>
              <a:t>Contact and Follow up </a:t>
            </a:r>
          </a:p>
        </p:txBody>
      </p:sp>
      <p:sp>
        <p:nvSpPr>
          <p:cNvPr id="21" name="Rectangle 20"/>
          <p:cNvSpPr/>
          <p:nvPr/>
        </p:nvSpPr>
        <p:spPr>
          <a:xfrm>
            <a:off x="3984888" y="255895"/>
            <a:ext cx="5159111" cy="646331"/>
          </a:xfrm>
          <a:prstGeom prst="rect">
            <a:avLst/>
          </a:prstGeom>
        </p:spPr>
        <p:txBody>
          <a:bodyPr wrap="square">
            <a:spAutoFit/>
          </a:bodyPr>
          <a:lstStyle/>
          <a:p>
            <a:r>
              <a:rPr lang="en-US" dirty="0"/>
              <a:t>Empathy </a:t>
            </a:r>
            <a:r>
              <a:rPr lang="mr-IN" dirty="0"/>
              <a:t>–</a:t>
            </a:r>
            <a:r>
              <a:rPr lang="en-US" dirty="0"/>
              <a:t> putting ourselves in another’s shoes .</a:t>
            </a:r>
          </a:p>
          <a:p>
            <a:r>
              <a:rPr lang="en-US" dirty="0"/>
              <a:t>  “What would I want to hear if I were in their place?”</a:t>
            </a:r>
          </a:p>
        </p:txBody>
      </p:sp>
      <p:sp>
        <p:nvSpPr>
          <p:cNvPr id="22" name="TextBox 21"/>
          <p:cNvSpPr txBox="1"/>
          <p:nvPr/>
        </p:nvSpPr>
        <p:spPr>
          <a:xfrm>
            <a:off x="5851018" y="4308841"/>
            <a:ext cx="3139570" cy="646331"/>
          </a:xfrm>
          <a:prstGeom prst="rect">
            <a:avLst/>
          </a:prstGeom>
          <a:noFill/>
          <a:ln>
            <a:solidFill>
              <a:schemeClr val="accent2">
                <a:lumMod val="75000"/>
              </a:schemeClr>
            </a:solidFill>
          </a:ln>
        </p:spPr>
        <p:txBody>
          <a:bodyPr wrap="square" rtlCol="0">
            <a:spAutoFit/>
          </a:bodyPr>
          <a:lstStyle/>
          <a:p>
            <a:pPr algn="ctr"/>
            <a:r>
              <a:rPr lang="en-US" b="1" i="1" dirty="0">
                <a:solidFill>
                  <a:schemeClr val="accent2">
                    <a:lumMod val="75000"/>
                  </a:schemeClr>
                </a:solidFill>
              </a:rPr>
              <a:t>Through referrals, they are          experiencing the business </a:t>
            </a:r>
          </a:p>
        </p:txBody>
      </p:sp>
      <p:sp>
        <p:nvSpPr>
          <p:cNvPr id="23" name="TextBox 22"/>
          <p:cNvSpPr txBox="1"/>
          <p:nvPr/>
        </p:nvSpPr>
        <p:spPr>
          <a:xfrm>
            <a:off x="7806115" y="1183365"/>
            <a:ext cx="927600"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10487459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1883742" y="205979"/>
            <a:ext cx="4252692" cy="857250"/>
          </a:xfrm>
        </p:spPr>
        <p:txBody>
          <a:bodyPr>
            <a:normAutofit/>
          </a:bodyPr>
          <a:lstStyle/>
          <a:p>
            <a:r>
              <a:rPr lang="en-US" sz="2800" dirty="0"/>
              <a:t>Leaving Messages</a:t>
            </a:r>
          </a:p>
        </p:txBody>
      </p:sp>
      <p:sp>
        <p:nvSpPr>
          <p:cNvPr id="3" name="Content Placeholder 2"/>
          <p:cNvSpPr>
            <a:spLocks noGrp="1"/>
          </p:cNvSpPr>
          <p:nvPr>
            <p:ph idx="1"/>
          </p:nvPr>
        </p:nvSpPr>
        <p:spPr>
          <a:xfrm>
            <a:off x="457200" y="1063229"/>
            <a:ext cx="8229600" cy="3750735"/>
          </a:xfrm>
        </p:spPr>
        <p:txBody>
          <a:bodyPr>
            <a:normAutofit/>
          </a:bodyPr>
          <a:lstStyle/>
          <a:p>
            <a:pPr marL="0" indent="0">
              <a:buNone/>
            </a:pPr>
            <a:r>
              <a:rPr lang="en-US" sz="2000" dirty="0"/>
              <a:t>I am calling to tell you about 3 things:</a:t>
            </a:r>
          </a:p>
          <a:p>
            <a:pPr marL="0" indent="0">
              <a:buNone/>
            </a:pPr>
            <a:endParaRPr lang="en-US" sz="900" dirty="0"/>
          </a:p>
          <a:p>
            <a:r>
              <a:rPr lang="en-US" sz="2000" dirty="0"/>
              <a:t>First to check in and see how you are doing</a:t>
            </a:r>
          </a:p>
          <a:p>
            <a:r>
              <a:rPr lang="en-US" sz="2000" dirty="0"/>
              <a:t>Second to see how you are keeping your immune system strong </a:t>
            </a:r>
            <a:r>
              <a:rPr lang="mr-IN" sz="2000" dirty="0"/>
              <a:t>…</a:t>
            </a:r>
            <a:r>
              <a:rPr lang="en-US" sz="2000" dirty="0"/>
              <a:t> and if you need any information for that</a:t>
            </a:r>
          </a:p>
          <a:p>
            <a:r>
              <a:rPr lang="en-US" sz="2000" dirty="0"/>
              <a:t>And last, to see if you or someone you know may be looking for some additional income right now ..  Shaklee just announced a special Stimulus Plan for that. </a:t>
            </a:r>
          </a:p>
          <a:p>
            <a:r>
              <a:rPr lang="en-US" sz="2000" dirty="0"/>
              <a:t>OH ..  And one more thing .. --  I wanted to ask you when your birthday is as Shaklee will be giving you a free product when you place an order during your birthday month.</a:t>
            </a:r>
          </a:p>
        </p:txBody>
      </p:sp>
      <p:sp>
        <p:nvSpPr>
          <p:cNvPr id="4" name="TextBox 3"/>
          <p:cNvSpPr txBox="1"/>
          <p:nvPr/>
        </p:nvSpPr>
        <p:spPr>
          <a:xfrm>
            <a:off x="7763302" y="4465785"/>
            <a:ext cx="1098850"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28439940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39362" y="205979"/>
            <a:ext cx="4152796" cy="607279"/>
          </a:xfrm>
          <a:ln w="28575" cmpd="sng">
            <a:solidFill>
              <a:schemeClr val="tx2">
                <a:lumMod val="60000"/>
                <a:lumOff val="40000"/>
              </a:schemeClr>
            </a:solidFill>
          </a:ln>
        </p:spPr>
        <p:txBody>
          <a:bodyPr>
            <a:normAutofit/>
          </a:bodyPr>
          <a:lstStyle/>
          <a:p>
            <a:r>
              <a:rPr lang="en-US" sz="2800" dirty="0"/>
              <a:t>Product Collections</a:t>
            </a:r>
          </a:p>
        </p:txBody>
      </p:sp>
      <p:sp>
        <p:nvSpPr>
          <p:cNvPr id="3" name="Content Placeholder 2"/>
          <p:cNvSpPr>
            <a:spLocks noGrp="1"/>
          </p:cNvSpPr>
          <p:nvPr>
            <p:ph idx="1"/>
          </p:nvPr>
        </p:nvSpPr>
        <p:spPr>
          <a:xfrm>
            <a:off x="214597" y="675471"/>
            <a:ext cx="2625288" cy="3735690"/>
          </a:xfrm>
          <a:ln>
            <a:solidFill>
              <a:schemeClr val="tx2">
                <a:lumMod val="60000"/>
                <a:lumOff val="40000"/>
              </a:schemeClr>
            </a:solidFill>
          </a:ln>
        </p:spPr>
        <p:txBody>
          <a:bodyPr>
            <a:normAutofit/>
          </a:bodyPr>
          <a:lstStyle/>
          <a:p>
            <a:pPr marL="0" indent="0">
              <a:buNone/>
            </a:pPr>
            <a:r>
              <a:rPr lang="en-US" sz="2400" dirty="0"/>
              <a:t>For Immunity</a:t>
            </a:r>
          </a:p>
          <a:p>
            <a:pPr marL="0" indent="0">
              <a:buNone/>
            </a:pPr>
            <a:endParaRPr lang="en-US" sz="800" dirty="0"/>
          </a:p>
          <a:p>
            <a:pPr marL="0" indent="0">
              <a:buNone/>
            </a:pPr>
            <a:r>
              <a:rPr lang="en-US" sz="2000" dirty="0" err="1"/>
              <a:t>Nutriferon</a:t>
            </a:r>
            <a:endParaRPr lang="en-US" sz="2000" dirty="0"/>
          </a:p>
          <a:p>
            <a:pPr marL="0" indent="0">
              <a:buNone/>
            </a:pPr>
            <a:r>
              <a:rPr lang="en-US" sz="2000" dirty="0"/>
              <a:t>Vita C</a:t>
            </a:r>
          </a:p>
          <a:p>
            <a:pPr marL="0" indent="0">
              <a:buNone/>
            </a:pPr>
            <a:r>
              <a:rPr lang="en-US" sz="2000" dirty="0" err="1"/>
              <a:t>Optiflora</a:t>
            </a:r>
            <a:endParaRPr lang="en-US" sz="2000" dirty="0"/>
          </a:p>
          <a:p>
            <a:pPr marL="0" indent="0">
              <a:buNone/>
            </a:pPr>
            <a:endParaRPr lang="en-US" sz="2000" dirty="0"/>
          </a:p>
          <a:p>
            <a:pPr marL="0" indent="0">
              <a:buNone/>
            </a:pPr>
            <a:r>
              <a:rPr lang="en-US" sz="2000" dirty="0"/>
              <a:t>Garlic</a:t>
            </a:r>
          </a:p>
          <a:p>
            <a:pPr marL="0" indent="0">
              <a:buNone/>
            </a:pPr>
            <a:r>
              <a:rPr lang="en-US" sz="2000" dirty="0"/>
              <a:t>Immunity Formula I</a:t>
            </a:r>
          </a:p>
          <a:p>
            <a:pPr marL="0" indent="0">
              <a:buNone/>
            </a:pPr>
            <a:r>
              <a:rPr lang="en-US" sz="2000" dirty="0"/>
              <a:t>Zinc</a:t>
            </a:r>
          </a:p>
          <a:p>
            <a:pPr marL="0" indent="0">
              <a:buNone/>
            </a:pPr>
            <a:r>
              <a:rPr lang="en-US" sz="2000" dirty="0"/>
              <a:t>Vita D</a:t>
            </a:r>
          </a:p>
          <a:p>
            <a:pPr marL="0" indent="0">
              <a:buNone/>
            </a:pPr>
            <a:endParaRPr lang="en-US" sz="2000" dirty="0"/>
          </a:p>
          <a:p>
            <a:pPr marL="0" indent="0">
              <a:buNone/>
            </a:pPr>
            <a:endParaRPr lang="en-US" sz="2000" dirty="0"/>
          </a:p>
          <a:p>
            <a:pPr marL="0" indent="0">
              <a:buNone/>
            </a:pPr>
            <a:endParaRPr lang="en-US" sz="2000" dirty="0"/>
          </a:p>
        </p:txBody>
      </p:sp>
      <p:sp>
        <p:nvSpPr>
          <p:cNvPr id="4" name="TextBox 3"/>
          <p:cNvSpPr txBox="1"/>
          <p:nvPr/>
        </p:nvSpPr>
        <p:spPr>
          <a:xfrm>
            <a:off x="3453527" y="1091764"/>
            <a:ext cx="2597281" cy="1785104"/>
          </a:xfrm>
          <a:prstGeom prst="rect">
            <a:avLst/>
          </a:prstGeom>
          <a:noFill/>
          <a:ln>
            <a:solidFill>
              <a:schemeClr val="tx2">
                <a:lumMod val="60000"/>
                <a:lumOff val="40000"/>
              </a:schemeClr>
            </a:solidFill>
          </a:ln>
        </p:spPr>
        <p:txBody>
          <a:bodyPr wrap="square" rtlCol="0">
            <a:spAutoFit/>
          </a:bodyPr>
          <a:lstStyle/>
          <a:p>
            <a:r>
              <a:rPr lang="en-US" sz="2400" dirty="0"/>
              <a:t>For Stress</a:t>
            </a:r>
          </a:p>
          <a:p>
            <a:endParaRPr lang="en-US" sz="800" dirty="0"/>
          </a:p>
          <a:p>
            <a:r>
              <a:rPr lang="en-US" sz="2000" dirty="0"/>
              <a:t>Stress Relief Complex</a:t>
            </a:r>
          </a:p>
          <a:p>
            <a:r>
              <a:rPr lang="en-US" sz="2000" dirty="0"/>
              <a:t>B Complex</a:t>
            </a:r>
          </a:p>
          <a:p>
            <a:r>
              <a:rPr lang="en-US" sz="2000" dirty="0" err="1"/>
              <a:t>OsteoMatrix</a:t>
            </a:r>
            <a:r>
              <a:rPr lang="en-US" sz="2000" dirty="0"/>
              <a:t> </a:t>
            </a:r>
          </a:p>
          <a:p>
            <a:endParaRPr lang="en-US" dirty="0"/>
          </a:p>
        </p:txBody>
      </p:sp>
      <p:sp>
        <p:nvSpPr>
          <p:cNvPr id="5" name="TextBox 4"/>
          <p:cNvSpPr txBox="1"/>
          <p:nvPr/>
        </p:nvSpPr>
        <p:spPr>
          <a:xfrm>
            <a:off x="6379036" y="1426768"/>
            <a:ext cx="2636526" cy="2308324"/>
          </a:xfrm>
          <a:prstGeom prst="rect">
            <a:avLst/>
          </a:prstGeom>
          <a:noFill/>
          <a:ln w="57150" cmpd="sng">
            <a:solidFill>
              <a:schemeClr val="tx2">
                <a:lumMod val="60000"/>
                <a:lumOff val="40000"/>
              </a:schemeClr>
            </a:solidFill>
          </a:ln>
        </p:spPr>
        <p:txBody>
          <a:bodyPr wrap="square" rtlCol="0">
            <a:spAutoFit/>
          </a:bodyPr>
          <a:lstStyle/>
          <a:p>
            <a:r>
              <a:rPr lang="en-US" sz="2400" b="1" dirty="0"/>
              <a:t>Good Place to Start</a:t>
            </a:r>
          </a:p>
          <a:p>
            <a:endParaRPr lang="en-US" sz="2000" dirty="0"/>
          </a:p>
          <a:p>
            <a:r>
              <a:rPr lang="en-US" sz="2000" dirty="0"/>
              <a:t>The Prove It Challenge with Cleanse</a:t>
            </a:r>
          </a:p>
          <a:p>
            <a:r>
              <a:rPr lang="en-US" sz="2000" dirty="0"/>
              <a:t>Or</a:t>
            </a:r>
          </a:p>
          <a:p>
            <a:r>
              <a:rPr lang="en-US" sz="2000" dirty="0"/>
              <a:t>The Prove It Challenge for Immunity</a:t>
            </a:r>
          </a:p>
        </p:txBody>
      </p:sp>
      <p:sp>
        <p:nvSpPr>
          <p:cNvPr id="6" name="TextBox 5"/>
          <p:cNvSpPr txBox="1"/>
          <p:nvPr/>
        </p:nvSpPr>
        <p:spPr>
          <a:xfrm>
            <a:off x="2954050" y="3053284"/>
            <a:ext cx="3296549" cy="1785104"/>
          </a:xfrm>
          <a:prstGeom prst="rect">
            <a:avLst/>
          </a:prstGeom>
          <a:noFill/>
          <a:ln>
            <a:solidFill>
              <a:schemeClr val="tx2">
                <a:lumMod val="60000"/>
                <a:lumOff val="40000"/>
              </a:schemeClr>
            </a:solidFill>
          </a:ln>
        </p:spPr>
        <p:txBody>
          <a:bodyPr wrap="square" rtlCol="0">
            <a:spAutoFit/>
          </a:bodyPr>
          <a:lstStyle/>
          <a:p>
            <a:r>
              <a:rPr lang="en-US" sz="2400" dirty="0"/>
              <a:t>Health on a Budget</a:t>
            </a:r>
          </a:p>
          <a:p>
            <a:endParaRPr lang="en-US" sz="800" dirty="0"/>
          </a:p>
          <a:p>
            <a:r>
              <a:rPr lang="en-US" sz="2000" dirty="0"/>
              <a:t>Vita Lea</a:t>
            </a:r>
          </a:p>
          <a:p>
            <a:r>
              <a:rPr lang="en-US" sz="2000" dirty="0"/>
              <a:t>Immunity Formula I</a:t>
            </a:r>
          </a:p>
          <a:p>
            <a:r>
              <a:rPr lang="en-US" sz="2000" dirty="0" err="1"/>
              <a:t>Optiflora</a:t>
            </a:r>
            <a:r>
              <a:rPr lang="en-US" sz="2000" dirty="0"/>
              <a:t> Pearl</a:t>
            </a:r>
          </a:p>
          <a:p>
            <a:endParaRPr lang="en-US" dirty="0"/>
          </a:p>
        </p:txBody>
      </p:sp>
      <p:sp>
        <p:nvSpPr>
          <p:cNvPr id="7" name="TextBox 6"/>
          <p:cNvSpPr txBox="1"/>
          <p:nvPr/>
        </p:nvSpPr>
        <p:spPr>
          <a:xfrm>
            <a:off x="7492158" y="4194699"/>
            <a:ext cx="1298640" cy="369332"/>
          </a:xfrm>
          <a:prstGeom prst="rect">
            <a:avLst/>
          </a:prstGeom>
          <a:noFill/>
        </p:spPr>
        <p:txBody>
          <a:bodyPr wrap="square" rtlCol="0">
            <a:spAutoFit/>
          </a:bodyPr>
          <a:lstStyle/>
          <a:p>
            <a:r>
              <a:rPr lang="en-US" dirty="0"/>
              <a:t>Barb/</a:t>
            </a:r>
            <a:r>
              <a:rPr lang="en-US" dirty="0" err="1"/>
              <a:t>angie</a:t>
            </a:r>
            <a:endParaRPr lang="en-US" dirty="0"/>
          </a:p>
        </p:txBody>
      </p:sp>
    </p:spTree>
    <p:extLst>
      <p:ext uri="{BB962C8B-B14F-4D97-AF65-F5344CB8AC3E}">
        <p14:creationId xmlns:p14="http://schemas.microsoft.com/office/powerpoint/2010/main" val="830485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p:cNvSpPr>
            <a:spLocks noGrp="1"/>
          </p:cNvSpPr>
          <p:nvPr>
            <p:ph type="subTitle" idx="1"/>
          </p:nvPr>
        </p:nvSpPr>
        <p:spPr>
          <a:xfrm>
            <a:off x="256431" y="799231"/>
            <a:ext cx="5025134" cy="709224"/>
          </a:xfrm>
        </p:spPr>
        <p:txBody>
          <a:bodyPr/>
          <a:lstStyle/>
          <a:p>
            <a:r>
              <a:rPr lang="en-US" dirty="0">
                <a:solidFill>
                  <a:schemeClr val="tx1">
                    <a:lumMod val="85000"/>
                    <a:lumOff val="15000"/>
                  </a:schemeClr>
                </a:solidFill>
              </a:rPr>
              <a:t>$1000 Guaranteed Income</a:t>
            </a:r>
          </a:p>
        </p:txBody>
      </p:sp>
      <p:sp>
        <p:nvSpPr>
          <p:cNvPr id="3" name="Rectangle 2"/>
          <p:cNvSpPr/>
          <p:nvPr/>
        </p:nvSpPr>
        <p:spPr>
          <a:xfrm>
            <a:off x="387213" y="1492967"/>
            <a:ext cx="8410232" cy="3139321"/>
          </a:xfrm>
          <a:prstGeom prst="rect">
            <a:avLst/>
          </a:prstGeom>
        </p:spPr>
        <p:txBody>
          <a:bodyPr wrap="square">
            <a:spAutoFit/>
          </a:bodyPr>
          <a:lstStyle/>
          <a:p>
            <a:r>
              <a:rPr lang="en-US" dirty="0"/>
              <a:t>Every New Distributor who joins after March 1, 2020 is eligible</a:t>
            </a:r>
          </a:p>
          <a:p>
            <a:r>
              <a:rPr lang="en-US" dirty="0"/>
              <a:t> for $1,000 earnings guarantee if they:</a:t>
            </a:r>
          </a:p>
          <a:p>
            <a:endParaRPr lang="en-US" dirty="0"/>
          </a:p>
          <a:p>
            <a:r>
              <a:rPr lang="en-US" dirty="0"/>
              <a:t>9 – Sponsor 9 new Preferred Members or Distributors with the purchase of </a:t>
            </a:r>
          </a:p>
          <a:p>
            <a:r>
              <a:rPr lang="en-US" dirty="0"/>
              <a:t>	any Challenge pack [</a:t>
            </a:r>
            <a:r>
              <a:rPr lang="en-US" b="1" dirty="0"/>
              <a:t>Prove It Challenge™ or Immunity Challenge Pack.</a:t>
            </a:r>
            <a:r>
              <a:rPr lang="en-US" dirty="0"/>
              <a:t>]</a:t>
            </a:r>
          </a:p>
          <a:p>
            <a:endParaRPr lang="en-US" dirty="0"/>
          </a:p>
          <a:p>
            <a:r>
              <a:rPr lang="en-US" dirty="0"/>
              <a:t>3 – Sponsor </a:t>
            </a:r>
            <a:r>
              <a:rPr lang="en-US" b="1" dirty="0"/>
              <a:t>3 new Distributors </a:t>
            </a:r>
            <a:r>
              <a:rPr lang="en-US" dirty="0"/>
              <a:t>with any Challenge Pack</a:t>
            </a:r>
          </a:p>
          <a:p>
            <a:endParaRPr lang="en-US" dirty="0"/>
          </a:p>
          <a:p>
            <a:r>
              <a:rPr lang="en-US" dirty="0"/>
              <a:t>3 – Guide </a:t>
            </a:r>
            <a:r>
              <a:rPr lang="en-US" b="1" dirty="0"/>
              <a:t>3</a:t>
            </a:r>
            <a:r>
              <a:rPr lang="en-US" dirty="0"/>
              <a:t> new Prove It Challenge Members to place a ​</a:t>
            </a:r>
            <a:r>
              <a:rPr lang="en-US" b="1" dirty="0"/>
              <a:t>second order of $100 </a:t>
            </a:r>
            <a:r>
              <a:rPr lang="en-US" dirty="0"/>
              <a:t>or more</a:t>
            </a:r>
          </a:p>
          <a:p>
            <a:endParaRPr lang="en-US" dirty="0"/>
          </a:p>
          <a:p>
            <a:r>
              <a:rPr lang="en-US" dirty="0"/>
              <a:t>Do these activities in join month + 3 and Shaklee will top up their earnings to $1,000.</a:t>
            </a:r>
          </a:p>
        </p:txBody>
      </p:sp>
      <p:pic>
        <p:nvPicPr>
          <p:cNvPr id="5" name="Picture 4"/>
          <p:cNvPicPr>
            <a:picLocks noChangeAspect="1"/>
          </p:cNvPicPr>
          <p:nvPr/>
        </p:nvPicPr>
        <p:blipFill>
          <a:blip r:embed="rId2"/>
          <a:stretch>
            <a:fillRect/>
          </a:stretch>
        </p:blipFill>
        <p:spPr>
          <a:xfrm>
            <a:off x="6381246" y="45003"/>
            <a:ext cx="2648527" cy="2045693"/>
          </a:xfrm>
          <a:prstGeom prst="rect">
            <a:avLst/>
          </a:prstGeom>
        </p:spPr>
      </p:pic>
      <p:sp>
        <p:nvSpPr>
          <p:cNvPr id="2" name="TextBox 1"/>
          <p:cNvSpPr txBox="1"/>
          <p:nvPr/>
        </p:nvSpPr>
        <p:spPr>
          <a:xfrm>
            <a:off x="387212" y="299621"/>
            <a:ext cx="3380273" cy="523220"/>
          </a:xfrm>
          <a:prstGeom prst="rect">
            <a:avLst/>
          </a:prstGeom>
          <a:noFill/>
          <a:ln>
            <a:solidFill>
              <a:schemeClr val="tx2">
                <a:lumMod val="60000"/>
                <a:lumOff val="40000"/>
              </a:schemeClr>
            </a:solidFill>
          </a:ln>
        </p:spPr>
        <p:txBody>
          <a:bodyPr wrap="square" rtlCol="0">
            <a:spAutoFit/>
          </a:bodyPr>
          <a:lstStyle/>
          <a:p>
            <a:r>
              <a:rPr lang="en-US" sz="2800" dirty="0"/>
              <a:t>Shaklee Stimulus Plan</a:t>
            </a:r>
          </a:p>
        </p:txBody>
      </p:sp>
      <p:sp>
        <p:nvSpPr>
          <p:cNvPr id="6" name="TextBox 5"/>
          <p:cNvSpPr txBox="1"/>
          <p:nvPr/>
        </p:nvSpPr>
        <p:spPr>
          <a:xfrm>
            <a:off x="3055848" y="4632288"/>
            <a:ext cx="3066315" cy="369332"/>
          </a:xfrm>
          <a:prstGeom prst="rect">
            <a:avLst/>
          </a:prstGeom>
          <a:noFill/>
          <a:ln>
            <a:solidFill>
              <a:schemeClr val="tx2">
                <a:lumMod val="60000"/>
                <a:lumOff val="40000"/>
              </a:schemeClr>
            </a:solidFill>
          </a:ln>
        </p:spPr>
        <p:txBody>
          <a:bodyPr wrap="square" rtlCol="0">
            <a:spAutoFit/>
          </a:bodyPr>
          <a:lstStyle/>
          <a:p>
            <a:r>
              <a:rPr lang="en-US" dirty="0"/>
              <a:t>AND</a:t>
            </a:r>
            <a:r>
              <a:rPr lang="mr-IN" dirty="0"/>
              <a:t>…</a:t>
            </a:r>
            <a:r>
              <a:rPr lang="en-US" dirty="0"/>
              <a:t>   SO IS EVERYBODY ELSE</a:t>
            </a:r>
          </a:p>
        </p:txBody>
      </p:sp>
      <p:sp>
        <p:nvSpPr>
          <p:cNvPr id="7" name="TextBox 6"/>
          <p:cNvSpPr txBox="1"/>
          <p:nvPr/>
        </p:nvSpPr>
        <p:spPr>
          <a:xfrm>
            <a:off x="7406532" y="4632288"/>
            <a:ext cx="1270099"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27640822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419222" cy="650082"/>
          </a:xfrm>
          <a:ln>
            <a:solidFill>
              <a:schemeClr val="tx2">
                <a:lumMod val="60000"/>
                <a:lumOff val="40000"/>
              </a:schemeClr>
            </a:solidFill>
          </a:ln>
        </p:spPr>
        <p:txBody>
          <a:bodyPr>
            <a:normAutofit/>
          </a:bodyPr>
          <a:lstStyle/>
          <a:p>
            <a:r>
              <a:rPr lang="en-US" sz="2400" dirty="0"/>
              <a:t>Strategies for Stimulus Plan $1000 Reward -- understand 9+3+3</a:t>
            </a:r>
          </a:p>
        </p:txBody>
      </p:sp>
      <p:sp>
        <p:nvSpPr>
          <p:cNvPr id="3" name="Content Placeholder 2"/>
          <p:cNvSpPr>
            <a:spLocks noGrp="1"/>
          </p:cNvSpPr>
          <p:nvPr>
            <p:ph idx="1"/>
          </p:nvPr>
        </p:nvSpPr>
        <p:spPr>
          <a:xfrm>
            <a:off x="457199" y="1056382"/>
            <a:ext cx="8419223" cy="3280994"/>
          </a:xfrm>
        </p:spPr>
        <p:txBody>
          <a:bodyPr>
            <a:normAutofit/>
          </a:bodyPr>
          <a:lstStyle/>
          <a:p>
            <a:pPr marL="0" indent="0">
              <a:buNone/>
            </a:pPr>
            <a:r>
              <a:rPr lang="en-US" sz="2000" b="1" dirty="0"/>
              <a:t>Requirement #1  -- Sponsor 9 new members with one of the Prove It Kits</a:t>
            </a:r>
          </a:p>
          <a:p>
            <a:pPr marL="0" indent="0">
              <a:buNone/>
            </a:pPr>
            <a:r>
              <a:rPr lang="en-US" sz="2000" dirty="0"/>
              <a:t>BUT                      If the Prove It Kit isn’t best for them </a:t>
            </a:r>
            <a:r>
              <a:rPr lang="mr-IN" sz="2000" dirty="0"/>
              <a:t>…</a:t>
            </a:r>
            <a:r>
              <a:rPr lang="en-US" sz="2000" dirty="0"/>
              <a:t> </a:t>
            </a:r>
          </a:p>
          <a:p>
            <a:r>
              <a:rPr lang="en-US" sz="2000" b="1" dirty="0"/>
              <a:t>Option #2</a:t>
            </a:r>
            <a:r>
              <a:rPr lang="en-US" sz="2000" dirty="0"/>
              <a:t> </a:t>
            </a:r>
            <a:r>
              <a:rPr lang="mr-IN" sz="2000" dirty="0"/>
              <a:t>–</a:t>
            </a:r>
            <a:r>
              <a:rPr lang="en-US" sz="2000" dirty="0"/>
              <a:t> Sponsor with $150 order ( free membership and free shipping) 		but no credit toward Stimulus, but a happy customer.</a:t>
            </a:r>
          </a:p>
          <a:p>
            <a:r>
              <a:rPr lang="en-US" sz="2000" b="1" dirty="0"/>
              <a:t>Option #3</a:t>
            </a:r>
            <a:r>
              <a:rPr lang="en-US" sz="2000" dirty="0"/>
              <a:t> </a:t>
            </a:r>
            <a:r>
              <a:rPr lang="mr-IN" sz="2000" dirty="0"/>
              <a:t>–</a:t>
            </a:r>
            <a:r>
              <a:rPr lang="en-US" sz="2000" dirty="0"/>
              <a:t> Sponsor with $150 as </a:t>
            </a:r>
            <a:r>
              <a:rPr lang="en-US" sz="2000" b="1" dirty="0"/>
              <a:t>a distributor </a:t>
            </a:r>
            <a:r>
              <a:rPr lang="en-US" sz="2000" dirty="0"/>
              <a:t>for $25 					Benefits of Distributor </a:t>
            </a:r>
            <a:r>
              <a:rPr lang="mr-IN" sz="2000" dirty="0"/>
              <a:t>–</a:t>
            </a:r>
            <a:endParaRPr lang="en-US" sz="2000" dirty="0"/>
          </a:p>
          <a:p>
            <a:pPr marL="0" indent="0">
              <a:buNone/>
            </a:pPr>
            <a:r>
              <a:rPr lang="en-US" sz="2000" dirty="0"/>
              <a:t>		-- free shipping  (all shipping dollars convert to free product points)</a:t>
            </a:r>
          </a:p>
          <a:p>
            <a:pPr marL="0" indent="0">
              <a:buNone/>
            </a:pPr>
            <a:r>
              <a:rPr lang="en-US" sz="2000" dirty="0"/>
              <a:t>		-- </a:t>
            </a:r>
            <a:r>
              <a:rPr lang="en-US" sz="2000" dirty="0" err="1"/>
              <a:t>autoship</a:t>
            </a:r>
            <a:r>
              <a:rPr lang="en-US" sz="2000" dirty="0"/>
              <a:t> discounts </a:t>
            </a:r>
          </a:p>
          <a:p>
            <a:pPr marL="0" indent="0">
              <a:buNone/>
            </a:pPr>
            <a:r>
              <a:rPr lang="en-US" sz="2000" dirty="0"/>
              <a:t>		-- ability to earn bonuses and Prove It Challenge rewards</a:t>
            </a:r>
          </a:p>
          <a:p>
            <a:endParaRPr lang="en-US" sz="2000" dirty="0"/>
          </a:p>
        </p:txBody>
      </p:sp>
      <p:sp>
        <p:nvSpPr>
          <p:cNvPr id="4" name="Rectangle 3"/>
          <p:cNvSpPr/>
          <p:nvPr/>
        </p:nvSpPr>
        <p:spPr>
          <a:xfrm>
            <a:off x="457199" y="4237299"/>
            <a:ext cx="8419223" cy="707886"/>
          </a:xfrm>
          <a:prstGeom prst="rect">
            <a:avLst/>
          </a:prstGeom>
        </p:spPr>
        <p:txBody>
          <a:bodyPr wrap="square">
            <a:spAutoFit/>
          </a:bodyPr>
          <a:lstStyle/>
          <a:p>
            <a:pPr marL="285750" indent="-285750">
              <a:buFont typeface="Arial"/>
              <a:buChar char="•"/>
            </a:pPr>
            <a:r>
              <a:rPr lang="en-US" sz="2000" b="1" dirty="0"/>
              <a:t>Option #4 -- </a:t>
            </a:r>
            <a:r>
              <a:rPr lang="en-US" sz="2000" dirty="0"/>
              <a:t>Sponsor with either of the Prove It Challenge Kits for $159  and  invite 3 friends to start on the Challenge =  Receive $150 in  Prove It Bonus</a:t>
            </a:r>
          </a:p>
        </p:txBody>
      </p:sp>
      <p:sp>
        <p:nvSpPr>
          <p:cNvPr id="5" name="TextBox 4"/>
          <p:cNvSpPr txBox="1"/>
          <p:nvPr/>
        </p:nvSpPr>
        <p:spPr>
          <a:xfrm>
            <a:off x="7891738" y="2582451"/>
            <a:ext cx="984683"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2737207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5143500"/>
          </a:xfrm>
          <a:prstGeom prst="rect">
            <a:avLst/>
          </a:prstGeom>
        </p:spPr>
      </p:pic>
      <p:sp>
        <p:nvSpPr>
          <p:cNvPr id="2" name="Title 1"/>
          <p:cNvSpPr>
            <a:spLocks noGrp="1"/>
          </p:cNvSpPr>
          <p:nvPr>
            <p:ph type="title"/>
          </p:nvPr>
        </p:nvSpPr>
        <p:spPr>
          <a:xfrm>
            <a:off x="457200" y="205979"/>
            <a:ext cx="6021733" cy="857250"/>
          </a:xfrm>
          <a:ln>
            <a:solidFill>
              <a:schemeClr val="tx2">
                <a:lumMod val="75000"/>
              </a:schemeClr>
            </a:solidFill>
          </a:ln>
        </p:spPr>
        <p:txBody>
          <a:bodyPr>
            <a:normAutofit/>
          </a:bodyPr>
          <a:lstStyle/>
          <a:p>
            <a:r>
              <a:rPr lang="en-US" sz="2400" dirty="0"/>
              <a:t>Stimulus Plan Strategies continued ( 9+3+3)</a:t>
            </a:r>
          </a:p>
        </p:txBody>
      </p:sp>
      <p:sp>
        <p:nvSpPr>
          <p:cNvPr id="3" name="Content Placeholder 2"/>
          <p:cNvSpPr>
            <a:spLocks noGrp="1"/>
          </p:cNvSpPr>
          <p:nvPr>
            <p:ph idx="1"/>
          </p:nvPr>
        </p:nvSpPr>
        <p:spPr>
          <a:xfrm>
            <a:off x="328228" y="1200151"/>
            <a:ext cx="8605278" cy="1624850"/>
          </a:xfrm>
        </p:spPr>
        <p:txBody>
          <a:bodyPr>
            <a:normAutofit/>
          </a:bodyPr>
          <a:lstStyle/>
          <a:p>
            <a:pPr marL="0" indent="0">
              <a:buNone/>
            </a:pPr>
            <a:r>
              <a:rPr lang="en-US" sz="2000" dirty="0"/>
              <a:t>Qualification #2 </a:t>
            </a:r>
            <a:r>
              <a:rPr lang="mr-IN" sz="2000" dirty="0"/>
              <a:t>–</a:t>
            </a:r>
            <a:endParaRPr lang="en-US" sz="2000" dirty="0"/>
          </a:p>
          <a:p>
            <a:r>
              <a:rPr lang="en-US" sz="2000" dirty="0"/>
              <a:t> </a:t>
            </a:r>
            <a:r>
              <a:rPr lang="en-US" sz="2000" b="1" dirty="0"/>
              <a:t>Sponsor 3 new Distributors </a:t>
            </a:r>
            <a:r>
              <a:rPr lang="en-US" sz="2000" dirty="0"/>
              <a:t>with Prove It Kit or 							$150 order &amp; $25 (half price join fee)</a:t>
            </a:r>
          </a:p>
          <a:p>
            <a:r>
              <a:rPr lang="en-US" sz="2000" dirty="0"/>
              <a:t>Or Upgrade current member with a $150 order and $25</a:t>
            </a:r>
          </a:p>
        </p:txBody>
      </p:sp>
      <p:sp>
        <p:nvSpPr>
          <p:cNvPr id="4" name="TextBox 3"/>
          <p:cNvSpPr txBox="1"/>
          <p:nvPr/>
        </p:nvSpPr>
        <p:spPr>
          <a:xfrm>
            <a:off x="570830" y="3238764"/>
            <a:ext cx="8115969" cy="1015663"/>
          </a:xfrm>
          <a:prstGeom prst="rect">
            <a:avLst/>
          </a:prstGeom>
          <a:noFill/>
        </p:spPr>
        <p:txBody>
          <a:bodyPr wrap="square" rtlCol="0">
            <a:spAutoFit/>
          </a:bodyPr>
          <a:lstStyle/>
          <a:p>
            <a:r>
              <a:rPr lang="en-US" sz="2000" dirty="0"/>
              <a:t>Qualification #3</a:t>
            </a:r>
          </a:p>
          <a:p>
            <a:pPr marL="342900" indent="-342900">
              <a:buFont typeface="Arial"/>
              <a:buChar char="•"/>
            </a:pPr>
            <a:r>
              <a:rPr lang="en-US" sz="2000" dirty="0"/>
              <a:t>Follow up with good customer service with all 9 new Prove It members and help </a:t>
            </a:r>
            <a:r>
              <a:rPr lang="en-US" sz="2000" b="1" dirty="0"/>
              <a:t>3</a:t>
            </a:r>
            <a:r>
              <a:rPr lang="en-US" sz="2000" dirty="0"/>
              <a:t> of them create a </a:t>
            </a:r>
            <a:r>
              <a:rPr lang="en-US" sz="2000" b="1" dirty="0"/>
              <a:t>second order of $100 </a:t>
            </a:r>
          </a:p>
        </p:txBody>
      </p:sp>
      <p:sp>
        <p:nvSpPr>
          <p:cNvPr id="5" name="TextBox 4"/>
          <p:cNvSpPr txBox="1"/>
          <p:nvPr/>
        </p:nvSpPr>
        <p:spPr>
          <a:xfrm>
            <a:off x="7777572" y="4254427"/>
            <a:ext cx="1155933"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3731902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457200" y="1860556"/>
            <a:ext cx="8229600" cy="2990456"/>
          </a:xfrm>
        </p:spPr>
        <p:txBody>
          <a:bodyPr>
            <a:normAutofit/>
          </a:bodyPr>
          <a:lstStyle/>
          <a:p>
            <a:r>
              <a:rPr lang="en-US" dirty="0">
                <a:solidFill>
                  <a:schemeClr val="tx1">
                    <a:lumMod val="85000"/>
                    <a:lumOff val="15000"/>
                  </a:schemeClr>
                </a:solidFill>
              </a:rPr>
              <a:t>We will be bringing in dozens of new members and distributors</a:t>
            </a:r>
          </a:p>
          <a:p>
            <a:r>
              <a:rPr lang="en-US" dirty="0">
                <a:solidFill>
                  <a:schemeClr val="tx1">
                    <a:lumMod val="85000"/>
                    <a:lumOff val="15000"/>
                  </a:schemeClr>
                </a:solidFill>
              </a:rPr>
              <a:t>Review materials and the ways you will expose people to all the aspects of Shaklee .. The products, the science, the company, the philosophy and the people </a:t>
            </a:r>
            <a:r>
              <a:rPr lang="mr-IN" dirty="0">
                <a:solidFill>
                  <a:schemeClr val="tx1">
                    <a:lumMod val="85000"/>
                    <a:lumOff val="15000"/>
                  </a:schemeClr>
                </a:solidFill>
              </a:rPr>
              <a:t>–</a:t>
            </a:r>
            <a:r>
              <a:rPr lang="en-US" dirty="0">
                <a:solidFill>
                  <a:schemeClr val="tx1">
                    <a:lumMod val="85000"/>
                    <a:lumOff val="15000"/>
                  </a:schemeClr>
                </a:solidFill>
              </a:rPr>
              <a:t> in order to guide new distributors along--								 </a:t>
            </a:r>
            <a:r>
              <a:rPr lang="en-US" b="1" dirty="0">
                <a:solidFill>
                  <a:schemeClr val="tx1">
                    <a:lumMod val="85000"/>
                    <a:lumOff val="15000"/>
                  </a:schemeClr>
                </a:solidFill>
              </a:rPr>
              <a:t>from just being interested </a:t>
            </a:r>
            <a:r>
              <a:rPr lang="mr-IN" b="1" dirty="0">
                <a:solidFill>
                  <a:schemeClr val="tx1">
                    <a:lumMod val="85000"/>
                    <a:lumOff val="15000"/>
                  </a:schemeClr>
                </a:solidFill>
              </a:rPr>
              <a:t>…</a:t>
            </a:r>
            <a:r>
              <a:rPr lang="en-US" b="1" dirty="0">
                <a:solidFill>
                  <a:schemeClr val="tx1">
                    <a:lumMod val="85000"/>
                    <a:lumOff val="15000"/>
                  </a:schemeClr>
                </a:solidFill>
              </a:rPr>
              <a:t> to being committed</a:t>
            </a:r>
          </a:p>
          <a:p>
            <a:r>
              <a:rPr lang="en-US" dirty="0">
                <a:solidFill>
                  <a:schemeClr val="tx1">
                    <a:lumMod val="85000"/>
                    <a:lumOff val="15000"/>
                  </a:schemeClr>
                </a:solidFill>
              </a:rPr>
              <a:t>Review Week 1 </a:t>
            </a:r>
            <a:r>
              <a:rPr lang="mr-IN" dirty="0">
                <a:solidFill>
                  <a:schemeClr val="tx1">
                    <a:lumMod val="85000"/>
                    <a:lumOff val="15000"/>
                  </a:schemeClr>
                </a:solidFill>
              </a:rPr>
              <a:t>–</a:t>
            </a:r>
            <a:r>
              <a:rPr lang="en-US" dirty="0">
                <a:solidFill>
                  <a:schemeClr val="tx1">
                    <a:lumMod val="85000"/>
                    <a:lumOff val="15000"/>
                  </a:schemeClr>
                </a:solidFill>
              </a:rPr>
              <a:t> Getting New Distributors Started.</a:t>
            </a:r>
          </a:p>
          <a:p>
            <a:endParaRPr lang="en-US" dirty="0">
              <a:solidFill>
                <a:schemeClr val="tx1">
                  <a:lumMod val="85000"/>
                  <a:lumOff val="15000"/>
                </a:schemeClr>
              </a:solidFill>
            </a:endParaRPr>
          </a:p>
          <a:p>
            <a:pPr marL="127000" indent="0">
              <a:buNone/>
            </a:pPr>
            <a:r>
              <a:rPr lang="en-US" dirty="0">
                <a:solidFill>
                  <a:schemeClr val="tx1">
                    <a:lumMod val="85000"/>
                    <a:lumOff val="15000"/>
                  </a:schemeClr>
                </a:solidFill>
              </a:rPr>
              <a:t>		</a:t>
            </a:r>
            <a:r>
              <a:rPr lang="en-US" dirty="0" err="1">
                <a:solidFill>
                  <a:schemeClr val="tx1">
                    <a:lumMod val="85000"/>
                    <a:lumOff val="15000"/>
                  </a:schemeClr>
                </a:solidFill>
              </a:rPr>
              <a:t>Betterfuture.training</a:t>
            </a:r>
            <a:r>
              <a:rPr lang="en-US" dirty="0">
                <a:solidFill>
                  <a:schemeClr val="tx1">
                    <a:lumMod val="85000"/>
                    <a:lumOff val="15000"/>
                  </a:schemeClr>
                </a:solidFill>
              </a:rPr>
              <a:t>/your name                                    </a:t>
            </a:r>
            <a:r>
              <a:rPr lang="en-US" dirty="0" err="1">
                <a:solidFill>
                  <a:schemeClr val="tx1">
                    <a:lumMod val="85000"/>
                    <a:lumOff val="15000"/>
                  </a:schemeClr>
                </a:solidFill>
              </a:rPr>
              <a:t>angie</a:t>
            </a:r>
            <a:endParaRPr lang="en-US" dirty="0">
              <a:solidFill>
                <a:schemeClr val="tx1">
                  <a:lumMod val="85000"/>
                  <a:lumOff val="15000"/>
                </a:schemeClr>
              </a:solidFill>
            </a:endParaRPr>
          </a:p>
        </p:txBody>
      </p:sp>
      <p:sp>
        <p:nvSpPr>
          <p:cNvPr id="4" name="Title 3"/>
          <p:cNvSpPr>
            <a:spLocks noGrp="1"/>
          </p:cNvSpPr>
          <p:nvPr>
            <p:ph type="title"/>
          </p:nvPr>
        </p:nvSpPr>
        <p:spPr>
          <a:xfrm>
            <a:off x="457200" y="385228"/>
            <a:ext cx="7377456" cy="1369697"/>
          </a:xfrm>
        </p:spPr>
        <p:txBody>
          <a:bodyPr>
            <a:normAutofit fontScale="90000"/>
          </a:bodyPr>
          <a:lstStyle/>
          <a:p>
            <a:r>
              <a:rPr lang="en-US" sz="3200" dirty="0"/>
              <a:t>Prepare </a:t>
            </a:r>
            <a:r>
              <a:rPr lang="mr-IN" sz="3200" dirty="0"/>
              <a:t>–</a:t>
            </a:r>
            <a:r>
              <a:rPr lang="en-US" sz="3200" dirty="0"/>
              <a:t> Be ready </a:t>
            </a:r>
            <a:br>
              <a:rPr lang="en-US" sz="3200" dirty="0"/>
            </a:br>
            <a:r>
              <a:rPr lang="en-US" sz="3200" dirty="0"/>
              <a:t>What will you do when they say yes</a:t>
            </a:r>
            <a:r>
              <a:rPr lang="mr-IN" sz="3200" dirty="0"/>
              <a:t>…</a:t>
            </a:r>
            <a:br>
              <a:rPr lang="en-US" sz="3200" dirty="0"/>
            </a:br>
            <a:r>
              <a:rPr lang="en-US" sz="3200" dirty="0"/>
              <a:t>they would like to take a look</a:t>
            </a:r>
          </a:p>
        </p:txBody>
      </p:sp>
    </p:spTree>
    <p:extLst>
      <p:ext uri="{BB962C8B-B14F-4D97-AF65-F5344CB8AC3E}">
        <p14:creationId xmlns:p14="http://schemas.microsoft.com/office/powerpoint/2010/main" val="29100627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0" y="0"/>
            <a:ext cx="9144000" cy="5143500"/>
          </a:xfrm>
          <a:prstGeom prst="rect">
            <a:avLst/>
          </a:prstGeom>
        </p:spPr>
      </p:pic>
      <p:pic>
        <p:nvPicPr>
          <p:cNvPr id="4" name="Picture 3"/>
          <p:cNvPicPr/>
          <p:nvPr/>
        </p:nvPicPr>
        <p:blipFill>
          <a:blip r:embed="rId3"/>
          <a:stretch>
            <a:fillRect/>
          </a:stretch>
        </p:blipFill>
        <p:spPr>
          <a:xfrm>
            <a:off x="2112074" y="1555178"/>
            <a:ext cx="4766440" cy="3181693"/>
          </a:xfrm>
          <a:prstGeom prst="rect">
            <a:avLst/>
          </a:prstGeom>
        </p:spPr>
      </p:pic>
      <p:sp>
        <p:nvSpPr>
          <p:cNvPr id="5" name="TextBox 4"/>
          <p:cNvSpPr txBox="1"/>
          <p:nvPr/>
        </p:nvSpPr>
        <p:spPr>
          <a:xfrm>
            <a:off x="998954" y="356691"/>
            <a:ext cx="7377991" cy="954107"/>
          </a:xfrm>
          <a:prstGeom prst="rect">
            <a:avLst/>
          </a:prstGeom>
          <a:noFill/>
        </p:spPr>
        <p:txBody>
          <a:bodyPr wrap="square" rtlCol="0">
            <a:spAutoFit/>
          </a:bodyPr>
          <a:lstStyle/>
          <a:p>
            <a:pPr algn="ctr"/>
            <a:r>
              <a:rPr lang="en-US" sz="2800" dirty="0"/>
              <a:t>How many business partners do you want to find in the next 90 days ?</a:t>
            </a:r>
          </a:p>
        </p:txBody>
      </p:sp>
      <p:sp>
        <p:nvSpPr>
          <p:cNvPr id="6" name="TextBox 5"/>
          <p:cNvSpPr txBox="1"/>
          <p:nvPr/>
        </p:nvSpPr>
        <p:spPr>
          <a:xfrm>
            <a:off x="7834655" y="4151896"/>
            <a:ext cx="1013225" cy="369332"/>
          </a:xfrm>
          <a:prstGeom prst="rect">
            <a:avLst/>
          </a:prstGeom>
          <a:noFill/>
        </p:spPr>
        <p:txBody>
          <a:bodyPr wrap="square" rtlCol="0">
            <a:spAutoFit/>
          </a:bodyPr>
          <a:lstStyle/>
          <a:p>
            <a:r>
              <a:rPr lang="en-US" dirty="0" err="1"/>
              <a:t>angie</a:t>
            </a:r>
            <a:endParaRPr lang="en-US" dirty="0"/>
          </a:p>
        </p:txBody>
      </p:sp>
    </p:spTree>
    <p:extLst>
      <p:ext uri="{BB962C8B-B14F-4D97-AF65-F5344CB8AC3E}">
        <p14:creationId xmlns:p14="http://schemas.microsoft.com/office/powerpoint/2010/main" val="34026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1"/>
          </a:xfrm>
          <a:prstGeom prst="rect">
            <a:avLst/>
          </a:prstGeom>
        </p:spPr>
      </p:pic>
      <p:sp>
        <p:nvSpPr>
          <p:cNvPr id="2" name="Title 1"/>
          <p:cNvSpPr>
            <a:spLocks noGrp="1"/>
          </p:cNvSpPr>
          <p:nvPr>
            <p:ph type="title"/>
          </p:nvPr>
        </p:nvSpPr>
        <p:spPr>
          <a:xfrm>
            <a:off x="457200" y="205979"/>
            <a:ext cx="7534435" cy="857250"/>
          </a:xfrm>
        </p:spPr>
        <p:txBody>
          <a:bodyPr>
            <a:normAutofit/>
          </a:bodyPr>
          <a:lstStyle/>
          <a:p>
            <a:r>
              <a:rPr lang="en-US" sz="2800" dirty="0"/>
              <a:t>Review $20,000 in 2020 schedule of pay outs</a:t>
            </a:r>
          </a:p>
        </p:txBody>
      </p:sp>
      <p:sp>
        <p:nvSpPr>
          <p:cNvPr id="3" name="Content Placeholder 2"/>
          <p:cNvSpPr>
            <a:spLocks noGrp="1"/>
          </p:cNvSpPr>
          <p:nvPr>
            <p:ph idx="1"/>
          </p:nvPr>
        </p:nvSpPr>
        <p:spPr>
          <a:xfrm>
            <a:off x="457199" y="1200151"/>
            <a:ext cx="8419223" cy="3394472"/>
          </a:xfrm>
        </p:spPr>
        <p:txBody>
          <a:bodyPr>
            <a:normAutofit/>
          </a:bodyPr>
          <a:lstStyle/>
          <a:p>
            <a:pPr marL="0" indent="0">
              <a:buNone/>
            </a:pPr>
            <a:r>
              <a:rPr lang="en-US" sz="2000" dirty="0"/>
              <a:t>Senior Director						$1000     ( develop 1 new Director)</a:t>
            </a:r>
          </a:p>
          <a:p>
            <a:pPr marL="0" indent="0">
              <a:buNone/>
            </a:pPr>
            <a:r>
              <a:rPr lang="en-US" sz="2000" dirty="0"/>
              <a:t>Coordinator							$3000	(develop 2 1</a:t>
            </a:r>
            <a:r>
              <a:rPr lang="en-US" sz="2000" baseline="30000" dirty="0"/>
              <a:t>st</a:t>
            </a:r>
            <a:r>
              <a:rPr lang="en-US" sz="2000" dirty="0"/>
              <a:t> level Directors)</a:t>
            </a:r>
          </a:p>
          <a:p>
            <a:pPr marL="0" indent="0">
              <a:buNone/>
            </a:pPr>
            <a:r>
              <a:rPr lang="en-US" sz="2000" dirty="0"/>
              <a:t>Senior Coordinator					$6000	(2  1</a:t>
            </a:r>
            <a:r>
              <a:rPr lang="en-US" sz="2000" baseline="30000" dirty="0"/>
              <a:t>st</a:t>
            </a:r>
            <a:r>
              <a:rPr lang="en-US" sz="2000" dirty="0"/>
              <a:t> levels + 10,000 OV )</a:t>
            </a:r>
          </a:p>
          <a:p>
            <a:pPr marL="0" indent="0">
              <a:buNone/>
            </a:pPr>
            <a:r>
              <a:rPr lang="en-US" sz="2000" dirty="0"/>
              <a:t>Executive Coordinator				$10,000	(3  1</a:t>
            </a:r>
            <a:r>
              <a:rPr lang="en-US" sz="2000" baseline="30000" dirty="0"/>
              <a:t>st</a:t>
            </a:r>
            <a:r>
              <a:rPr lang="en-US" sz="2000" dirty="0"/>
              <a:t> levels + 20,000 OV)</a:t>
            </a:r>
          </a:p>
          <a:p>
            <a:pPr marL="0" indent="0">
              <a:buNone/>
            </a:pPr>
            <a:r>
              <a:rPr lang="en-US" sz="2000" dirty="0"/>
              <a:t>Senior Executive Coordinator			$12,000	(3 1</a:t>
            </a:r>
            <a:r>
              <a:rPr lang="en-US" sz="2000" baseline="30000" dirty="0"/>
              <a:t>st</a:t>
            </a:r>
            <a:r>
              <a:rPr lang="en-US" sz="2000" dirty="0"/>
              <a:t> levels + 30,000 OV )</a:t>
            </a:r>
          </a:p>
          <a:p>
            <a:pPr marL="0" indent="0">
              <a:buNone/>
            </a:pPr>
            <a:endParaRPr lang="en-US" sz="2000" dirty="0"/>
          </a:p>
          <a:p>
            <a:pPr marL="0" indent="0">
              <a:buNone/>
            </a:pPr>
            <a:r>
              <a:rPr lang="en-US" sz="2000" dirty="0"/>
              <a:t>Key Coordinator						$20,000	(4 1</a:t>
            </a:r>
            <a:r>
              <a:rPr lang="en-US" sz="2000" baseline="30000" dirty="0"/>
              <a:t>st</a:t>
            </a:r>
            <a:r>
              <a:rPr lang="en-US" sz="2000" dirty="0"/>
              <a:t> levels + 50,000 OV )</a:t>
            </a:r>
          </a:p>
          <a:p>
            <a:pPr marL="0" indent="0">
              <a:buNone/>
            </a:pPr>
            <a:r>
              <a:rPr lang="en-US" sz="2000" dirty="0"/>
              <a:t>Senior Key Coordinator				$20,000	(5 1</a:t>
            </a:r>
            <a:r>
              <a:rPr lang="en-US" sz="2000" baseline="30000" dirty="0"/>
              <a:t>st</a:t>
            </a:r>
            <a:r>
              <a:rPr lang="en-US" sz="2000" dirty="0"/>
              <a:t> levels + 75,000 OV )</a:t>
            </a:r>
          </a:p>
          <a:p>
            <a:pPr marL="0" indent="0">
              <a:buNone/>
            </a:pPr>
            <a:r>
              <a:rPr lang="en-US" sz="2000" dirty="0"/>
              <a:t>Master Coordinator					$20,000	(6 1</a:t>
            </a:r>
            <a:r>
              <a:rPr lang="en-US" sz="2000" baseline="30000" dirty="0"/>
              <a:t>st</a:t>
            </a:r>
            <a:r>
              <a:rPr lang="en-US" sz="2000" dirty="0"/>
              <a:t> levels + 100,000 OV )</a:t>
            </a:r>
          </a:p>
        </p:txBody>
      </p:sp>
      <p:sp>
        <p:nvSpPr>
          <p:cNvPr id="4" name="TextBox 3"/>
          <p:cNvSpPr txBox="1"/>
          <p:nvPr/>
        </p:nvSpPr>
        <p:spPr>
          <a:xfrm>
            <a:off x="7848926" y="4451517"/>
            <a:ext cx="1295073" cy="369332"/>
          </a:xfrm>
          <a:prstGeom prst="rect">
            <a:avLst/>
          </a:prstGeom>
          <a:noFill/>
        </p:spPr>
        <p:txBody>
          <a:bodyPr wrap="square" rtlCol="0">
            <a:spAutoFit/>
          </a:bodyPr>
          <a:lstStyle/>
          <a:p>
            <a:r>
              <a:rPr lang="en-US" dirty="0" err="1"/>
              <a:t>jeanne</a:t>
            </a:r>
            <a:endParaRPr lang="en-US" dirty="0"/>
          </a:p>
        </p:txBody>
      </p:sp>
    </p:spTree>
    <p:extLst>
      <p:ext uri="{BB962C8B-B14F-4D97-AF65-F5344CB8AC3E}">
        <p14:creationId xmlns:p14="http://schemas.microsoft.com/office/powerpoint/2010/main" val="5110931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Product Discussion Points </a:t>
            </a:r>
          </a:p>
        </p:txBody>
      </p:sp>
      <p:sp>
        <p:nvSpPr>
          <p:cNvPr id="3" name="Content Placeholder 2"/>
          <p:cNvSpPr>
            <a:spLocks noGrp="1"/>
          </p:cNvSpPr>
          <p:nvPr>
            <p:ph idx="1"/>
          </p:nvPr>
        </p:nvSpPr>
        <p:spPr/>
        <p:txBody>
          <a:bodyPr>
            <a:normAutofit/>
          </a:bodyPr>
          <a:lstStyle/>
          <a:p>
            <a:r>
              <a:rPr lang="en-US" sz="2000" dirty="0"/>
              <a:t>On a  budget</a:t>
            </a:r>
          </a:p>
          <a:p>
            <a:r>
              <a:rPr lang="en-US" sz="2000" dirty="0"/>
              <a:t>Best immune products</a:t>
            </a:r>
          </a:p>
          <a:p>
            <a:r>
              <a:rPr lang="en-US" sz="2000" dirty="0"/>
              <a:t>50% of Covid-19 deaths were overweight or obese ?</a:t>
            </a:r>
          </a:p>
          <a:p>
            <a:r>
              <a:rPr lang="en-US" sz="2000" dirty="0"/>
              <a:t>Understand who is at higher risk </a:t>
            </a:r>
            <a:r>
              <a:rPr lang="mr-IN" sz="2000" dirty="0"/>
              <a:t>–</a:t>
            </a:r>
            <a:r>
              <a:rPr lang="en-US" sz="2000" dirty="0"/>
              <a:t> over 65, overweight or obese, diabetic or pre-diabetic, heart disease, lung and respiratory disorders, and pre-existing health conditions that weaken the body . </a:t>
            </a:r>
          </a:p>
          <a:p>
            <a:endParaRPr lang="en-US" sz="2000" dirty="0"/>
          </a:p>
        </p:txBody>
      </p:sp>
      <p:pic>
        <p:nvPicPr>
          <p:cNvPr id="4" name="Picture 3"/>
          <p:cNvPicPr>
            <a:picLocks noChangeAspect="1"/>
          </p:cNvPicPr>
          <p:nvPr/>
        </p:nvPicPr>
        <p:blipFill>
          <a:blip r:embed="rId2"/>
          <a:stretch>
            <a:fillRect/>
          </a:stretch>
        </p:blipFill>
        <p:spPr>
          <a:xfrm>
            <a:off x="508000" y="279400"/>
            <a:ext cx="8128000" cy="4572000"/>
          </a:xfrm>
          <a:prstGeom prst="rect">
            <a:avLst/>
          </a:prstGeom>
        </p:spPr>
      </p:pic>
      <p:sp>
        <p:nvSpPr>
          <p:cNvPr id="5" name="TextBox 4"/>
          <p:cNvSpPr txBox="1"/>
          <p:nvPr/>
        </p:nvSpPr>
        <p:spPr>
          <a:xfrm>
            <a:off x="7848926" y="4594623"/>
            <a:ext cx="1295073" cy="369332"/>
          </a:xfrm>
          <a:prstGeom prst="rect">
            <a:avLst/>
          </a:prstGeom>
          <a:noFill/>
        </p:spPr>
        <p:txBody>
          <a:bodyPr wrap="square" rtlCol="0">
            <a:spAutoFit/>
          </a:bodyPr>
          <a:lstStyle/>
          <a:p>
            <a:r>
              <a:rPr lang="en-US" dirty="0" err="1"/>
              <a:t>jeanne</a:t>
            </a:r>
            <a:endParaRPr lang="en-US" dirty="0"/>
          </a:p>
        </p:txBody>
      </p:sp>
    </p:spTree>
    <p:extLst>
      <p:ext uri="{BB962C8B-B14F-4D97-AF65-F5344CB8AC3E}">
        <p14:creationId xmlns:p14="http://schemas.microsoft.com/office/powerpoint/2010/main" val="18734206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D5984A-78C4-8644-8401-BE933A635D1E}"/>
              </a:ext>
            </a:extLst>
          </p:cNvPr>
          <p:cNvSpPr>
            <a:spLocks noGrp="1"/>
          </p:cNvSpPr>
          <p:nvPr>
            <p:ph type="title"/>
          </p:nvPr>
        </p:nvSpPr>
        <p:spPr>
          <a:xfrm>
            <a:off x="457200" y="205979"/>
            <a:ext cx="3638513" cy="857250"/>
          </a:xfrm>
          <a:ln>
            <a:solidFill>
              <a:schemeClr val="tx1"/>
            </a:solidFill>
          </a:ln>
        </p:spPr>
        <p:txBody>
          <a:bodyPr>
            <a:normAutofit/>
          </a:bodyPr>
          <a:lstStyle/>
          <a:p>
            <a:pPr algn="ctr"/>
            <a:r>
              <a:rPr lang="en-US" sz="2400" dirty="0"/>
              <a:t>CONNECTING SCRIPTS</a:t>
            </a:r>
          </a:p>
        </p:txBody>
      </p:sp>
      <p:sp>
        <p:nvSpPr>
          <p:cNvPr id="3" name="Content Placeholder 2">
            <a:extLst>
              <a:ext uri="{FF2B5EF4-FFF2-40B4-BE49-F238E27FC236}">
                <a16:creationId xmlns:a16="http://schemas.microsoft.com/office/drawing/2014/main" id="{EAF76309-EF49-9949-9BCF-2C880BBAFB0D}"/>
              </a:ext>
            </a:extLst>
          </p:cNvPr>
          <p:cNvSpPr>
            <a:spLocks noGrp="1"/>
          </p:cNvSpPr>
          <p:nvPr>
            <p:ph idx="1"/>
          </p:nvPr>
        </p:nvSpPr>
        <p:spPr>
          <a:xfrm>
            <a:off x="628650" y="1204796"/>
            <a:ext cx="7886700" cy="1394931"/>
          </a:xfrm>
          <a:ln>
            <a:solidFill>
              <a:schemeClr val="tx1"/>
            </a:solidFill>
          </a:ln>
        </p:spPr>
        <p:txBody>
          <a:bodyPr/>
          <a:lstStyle/>
          <a:p>
            <a:pPr marL="0" indent="0" algn="ctr">
              <a:buNone/>
            </a:pPr>
            <a:r>
              <a:rPr lang="en-US" sz="1800" cap="all" dirty="0"/>
              <a:t>On the phone--</a:t>
            </a:r>
          </a:p>
          <a:p>
            <a:pPr>
              <a:lnSpc>
                <a:spcPct val="100000"/>
              </a:lnSpc>
            </a:pPr>
            <a:r>
              <a:rPr lang="en-US" sz="1800" dirty="0"/>
              <a:t>“Hey Mary! I’m just checking in to see how things are going. How are you guys navigating this whole Shelter at Home thing?”</a:t>
            </a:r>
          </a:p>
          <a:p>
            <a:pPr marL="0" indent="0">
              <a:buNone/>
            </a:pPr>
            <a:r>
              <a:rPr lang="en-US" sz="1800" i="1" dirty="0"/>
              <a:t>	STOP AND LISTEN!      </a:t>
            </a:r>
            <a:r>
              <a:rPr lang="en-US" sz="1800" dirty="0"/>
              <a:t>If appropriate…move to the invite script.</a:t>
            </a:r>
          </a:p>
          <a:p>
            <a:endParaRPr lang="en-US" dirty="0"/>
          </a:p>
        </p:txBody>
      </p:sp>
      <p:sp>
        <p:nvSpPr>
          <p:cNvPr id="4" name="TextBox 3">
            <a:extLst>
              <a:ext uri="{FF2B5EF4-FFF2-40B4-BE49-F238E27FC236}">
                <a16:creationId xmlns:a16="http://schemas.microsoft.com/office/drawing/2014/main" id="{AE754215-ED97-8B40-BA10-9584B53FED82}"/>
              </a:ext>
            </a:extLst>
          </p:cNvPr>
          <p:cNvSpPr txBox="1"/>
          <p:nvPr/>
        </p:nvSpPr>
        <p:spPr>
          <a:xfrm>
            <a:off x="628650" y="2878931"/>
            <a:ext cx="7886700" cy="2146742"/>
          </a:xfrm>
          <a:prstGeom prst="rect">
            <a:avLst/>
          </a:prstGeom>
          <a:noFill/>
          <a:ln>
            <a:solidFill>
              <a:schemeClr val="tx1"/>
            </a:solidFill>
          </a:ln>
        </p:spPr>
        <p:txBody>
          <a:bodyPr wrap="square" lIns="68580" tIns="34290" rIns="68580" bIns="34290" rtlCol="0">
            <a:spAutoFit/>
          </a:bodyPr>
          <a:lstStyle/>
          <a:p>
            <a:pPr algn="ctr"/>
            <a:r>
              <a:rPr lang="en-US" dirty="0"/>
              <a:t>TEXT/EMAIL/FB MESSENGER---</a:t>
            </a:r>
          </a:p>
          <a:p>
            <a:pPr algn="ctr"/>
            <a:endParaRPr lang="en-US" sz="900" dirty="0"/>
          </a:p>
          <a:p>
            <a:pPr marL="257175" indent="-257175">
              <a:buFont typeface="Arial" panose="020B0604020202020204" pitchFamily="34" charset="0"/>
              <a:buChar char="•"/>
            </a:pPr>
            <a:r>
              <a:rPr lang="en-US" dirty="0"/>
              <a:t>“Hey, Sue. It’s been a while since we have chatted. Do you have time for a phone call this afternoon? What time works best for you? I’d love to catch up!”</a:t>
            </a:r>
          </a:p>
          <a:p>
            <a:pPr marL="257175" indent="-257175">
              <a:buFont typeface="Arial" panose="020B0604020202020204" pitchFamily="34" charset="0"/>
              <a:buChar char="•"/>
            </a:pPr>
            <a:endParaRPr lang="en-US" dirty="0"/>
          </a:p>
          <a:p>
            <a:pPr marL="257175" indent="-257175">
              <a:buFont typeface="Arial" panose="020B0604020202020204" pitchFamily="34" charset="0"/>
              <a:buChar char="•"/>
            </a:pPr>
            <a:r>
              <a:rPr lang="en-US" dirty="0"/>
              <a:t>“Hey, Julie. How are things going? How are you managing e-learning these days? I’d love to catch up sometime. Are you free later today?”</a:t>
            </a:r>
            <a:r>
              <a:rPr lang="en-US" cap="all" dirty="0"/>
              <a:t> </a:t>
            </a:r>
            <a:endParaRPr lang="en-US" dirty="0"/>
          </a:p>
          <a:p>
            <a:endParaRPr lang="en-US" dirty="0"/>
          </a:p>
        </p:txBody>
      </p:sp>
      <p:sp>
        <p:nvSpPr>
          <p:cNvPr id="5" name="TextBox 4"/>
          <p:cNvSpPr txBox="1"/>
          <p:nvPr/>
        </p:nvSpPr>
        <p:spPr>
          <a:xfrm>
            <a:off x="4780710" y="399495"/>
            <a:ext cx="3596236" cy="369332"/>
          </a:xfrm>
          <a:prstGeom prst="rect">
            <a:avLst/>
          </a:prstGeom>
          <a:noFill/>
        </p:spPr>
        <p:txBody>
          <a:bodyPr wrap="square" rtlCol="0">
            <a:spAutoFit/>
          </a:bodyPr>
          <a:lstStyle/>
          <a:p>
            <a:r>
              <a:rPr lang="en-US" dirty="0"/>
              <a:t>Pam      talking </a:t>
            </a:r>
            <a:r>
              <a:rPr lang="en-US" dirty="0" err="1"/>
              <a:t>vs</a:t>
            </a:r>
            <a:r>
              <a:rPr lang="en-US" dirty="0"/>
              <a:t> texting </a:t>
            </a:r>
          </a:p>
        </p:txBody>
      </p:sp>
    </p:spTree>
    <p:extLst>
      <p:ext uri="{BB962C8B-B14F-4D97-AF65-F5344CB8AC3E}">
        <p14:creationId xmlns:p14="http://schemas.microsoft.com/office/powerpoint/2010/main" val="33651470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5143500"/>
          </a:xfrm>
          <a:prstGeom prst="rect">
            <a:avLst/>
          </a:prstGeom>
        </p:spPr>
      </p:pic>
      <p:sp>
        <p:nvSpPr>
          <p:cNvPr id="2" name="Rectangle 1"/>
          <p:cNvSpPr/>
          <p:nvPr/>
        </p:nvSpPr>
        <p:spPr>
          <a:xfrm>
            <a:off x="656457" y="917867"/>
            <a:ext cx="7863197" cy="1200329"/>
          </a:xfrm>
          <a:prstGeom prst="rect">
            <a:avLst/>
          </a:prstGeom>
        </p:spPr>
        <p:txBody>
          <a:bodyPr wrap="square">
            <a:spAutoFit/>
          </a:bodyPr>
          <a:lstStyle/>
          <a:p>
            <a:pPr algn="ctr"/>
            <a:r>
              <a:rPr lang="en-US" sz="3600" dirty="0"/>
              <a:t>There is</a:t>
            </a:r>
            <a:r>
              <a:rPr lang="mr-IN" sz="3600" dirty="0"/>
              <a:t>…</a:t>
            </a:r>
            <a:r>
              <a:rPr lang="en-US" sz="3600" dirty="0"/>
              <a:t> a time for learning ... </a:t>
            </a:r>
          </a:p>
          <a:p>
            <a:pPr algn="ctr"/>
            <a:r>
              <a:rPr lang="en-US" sz="3600" dirty="0"/>
              <a:t>and a time for action</a:t>
            </a:r>
          </a:p>
        </p:txBody>
      </p:sp>
      <p:sp>
        <p:nvSpPr>
          <p:cNvPr id="3" name="Rectangle 2"/>
          <p:cNvSpPr/>
          <p:nvPr/>
        </p:nvSpPr>
        <p:spPr>
          <a:xfrm>
            <a:off x="870517" y="2256546"/>
            <a:ext cx="7649137" cy="1754327"/>
          </a:xfrm>
          <a:prstGeom prst="rect">
            <a:avLst/>
          </a:prstGeom>
        </p:spPr>
        <p:txBody>
          <a:bodyPr wrap="square">
            <a:spAutoFit/>
          </a:bodyPr>
          <a:lstStyle/>
          <a:p>
            <a:pPr algn="ctr"/>
            <a:r>
              <a:rPr lang="en-US" sz="3600" dirty="0"/>
              <a:t>a time to get inspired and motivated</a:t>
            </a:r>
            <a:r>
              <a:rPr lang="en-US" dirty="0"/>
              <a:t> .. </a:t>
            </a:r>
          </a:p>
          <a:p>
            <a:pPr algn="ctr"/>
            <a:r>
              <a:rPr lang="en-US" sz="3600" dirty="0"/>
              <a:t>and a time to inspire and motivate others .</a:t>
            </a:r>
          </a:p>
        </p:txBody>
      </p:sp>
      <p:sp>
        <p:nvSpPr>
          <p:cNvPr id="6" name="TextBox 5"/>
          <p:cNvSpPr txBox="1"/>
          <p:nvPr/>
        </p:nvSpPr>
        <p:spPr>
          <a:xfrm>
            <a:off x="7784352" y="4377765"/>
            <a:ext cx="956235" cy="369332"/>
          </a:xfrm>
          <a:prstGeom prst="rect">
            <a:avLst/>
          </a:prstGeom>
          <a:noFill/>
        </p:spPr>
        <p:txBody>
          <a:bodyPr wrap="square" rtlCol="0">
            <a:spAutoFit/>
          </a:bodyPr>
          <a:lstStyle/>
          <a:p>
            <a:r>
              <a:rPr lang="en-US" dirty="0"/>
              <a:t>barb</a:t>
            </a:r>
          </a:p>
        </p:txBody>
      </p:sp>
    </p:spTree>
    <p:extLst>
      <p:ext uri="{BB962C8B-B14F-4D97-AF65-F5344CB8AC3E}">
        <p14:creationId xmlns:p14="http://schemas.microsoft.com/office/powerpoint/2010/main" val="2386058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185521" y="1398233"/>
            <a:ext cx="8676632" cy="3352906"/>
          </a:xfrm>
        </p:spPr>
        <p:txBody>
          <a:bodyPr>
            <a:normAutofit/>
          </a:bodyPr>
          <a:lstStyle/>
          <a:p>
            <a:r>
              <a:rPr lang="en-US" sz="2400" dirty="0">
                <a:solidFill>
                  <a:schemeClr val="tx1">
                    <a:lumMod val="75000"/>
                    <a:lumOff val="25000"/>
                  </a:schemeClr>
                </a:solidFill>
              </a:rPr>
              <a:t>Make a list of people to contact directly</a:t>
            </a:r>
          </a:p>
          <a:p>
            <a:r>
              <a:rPr lang="en-US" sz="2400" dirty="0">
                <a:solidFill>
                  <a:schemeClr val="tx1">
                    <a:lumMod val="75000"/>
                    <a:lumOff val="25000"/>
                  </a:schemeClr>
                </a:solidFill>
              </a:rPr>
              <a:t>Create your bullet points of what to say .. and what to ask</a:t>
            </a:r>
          </a:p>
          <a:p>
            <a:r>
              <a:rPr lang="en-US" sz="2400" dirty="0">
                <a:solidFill>
                  <a:schemeClr val="tx1">
                    <a:lumMod val="75000"/>
                    <a:lumOff val="25000"/>
                  </a:schemeClr>
                </a:solidFill>
              </a:rPr>
              <a:t>Visualize those </a:t>
            </a:r>
            <a:r>
              <a:rPr lang="en-US" sz="2400" b="1" dirty="0">
                <a:solidFill>
                  <a:schemeClr val="tx1">
                    <a:lumMod val="75000"/>
                    <a:lumOff val="25000"/>
                  </a:schemeClr>
                </a:solidFill>
              </a:rPr>
              <a:t>conversations in your mind before calling</a:t>
            </a:r>
          </a:p>
          <a:p>
            <a:r>
              <a:rPr lang="en-US" sz="2400" dirty="0">
                <a:solidFill>
                  <a:schemeClr val="tx1">
                    <a:lumMod val="75000"/>
                    <a:lumOff val="25000"/>
                  </a:schemeClr>
                </a:solidFill>
              </a:rPr>
              <a:t>Clear your calendar for 90 days </a:t>
            </a:r>
            <a:r>
              <a:rPr lang="mr-IN" sz="2400" dirty="0">
                <a:solidFill>
                  <a:schemeClr val="tx1">
                    <a:lumMod val="75000"/>
                    <a:lumOff val="25000"/>
                  </a:schemeClr>
                </a:solidFill>
              </a:rPr>
              <a:t>…</a:t>
            </a:r>
            <a:r>
              <a:rPr lang="en-US" sz="2400" dirty="0">
                <a:solidFill>
                  <a:schemeClr val="tx1">
                    <a:lumMod val="75000"/>
                    <a:lumOff val="25000"/>
                  </a:schemeClr>
                </a:solidFill>
              </a:rPr>
              <a:t> And begin</a:t>
            </a:r>
            <a:r>
              <a:rPr lang="mr-IN" sz="2400" dirty="0">
                <a:solidFill>
                  <a:schemeClr val="tx1">
                    <a:lumMod val="75000"/>
                    <a:lumOff val="25000"/>
                  </a:schemeClr>
                </a:solidFill>
              </a:rPr>
              <a:t>…</a:t>
            </a:r>
            <a:r>
              <a:rPr lang="en-US" sz="2400" dirty="0">
                <a:solidFill>
                  <a:schemeClr val="tx1">
                    <a:lumMod val="75000"/>
                    <a:lumOff val="25000"/>
                  </a:schemeClr>
                </a:solidFill>
              </a:rPr>
              <a:t>								</a:t>
            </a:r>
          </a:p>
          <a:p>
            <a:pPr marL="127000" indent="0">
              <a:buNone/>
            </a:pPr>
            <a:r>
              <a:rPr lang="en-US" sz="2400" dirty="0">
                <a:solidFill>
                  <a:schemeClr val="tx1">
                    <a:lumMod val="75000"/>
                    <a:lumOff val="25000"/>
                  </a:schemeClr>
                </a:solidFill>
              </a:rPr>
              <a:t>			 </a:t>
            </a:r>
            <a:r>
              <a:rPr lang="en-US" sz="2800" b="1" dirty="0">
                <a:solidFill>
                  <a:schemeClr val="tx1">
                    <a:lumMod val="75000"/>
                    <a:lumOff val="25000"/>
                  </a:schemeClr>
                </a:solidFill>
              </a:rPr>
              <a:t>The launch of the next phase 									    of your Shaklee business!</a:t>
            </a:r>
          </a:p>
          <a:p>
            <a:endParaRPr lang="en-US" dirty="0"/>
          </a:p>
        </p:txBody>
      </p:sp>
      <p:sp>
        <p:nvSpPr>
          <p:cNvPr id="3" name="Title 2"/>
          <p:cNvSpPr>
            <a:spLocks noGrp="1"/>
          </p:cNvSpPr>
          <p:nvPr>
            <p:ph type="title"/>
          </p:nvPr>
        </p:nvSpPr>
        <p:spPr>
          <a:xfrm>
            <a:off x="343034" y="606377"/>
            <a:ext cx="8229600" cy="556439"/>
          </a:xfrm>
        </p:spPr>
        <p:txBody>
          <a:bodyPr>
            <a:noAutofit/>
          </a:bodyPr>
          <a:lstStyle/>
          <a:p>
            <a:r>
              <a:rPr lang="en-US" sz="2800" dirty="0"/>
              <a:t>Action Steps </a:t>
            </a:r>
            <a:r>
              <a:rPr lang="mr-IN" sz="2800" dirty="0"/>
              <a:t>–</a:t>
            </a:r>
            <a:r>
              <a:rPr lang="en-US" sz="2800" dirty="0"/>
              <a:t> Rank Advancement Plan</a:t>
            </a:r>
          </a:p>
        </p:txBody>
      </p:sp>
      <p:sp>
        <p:nvSpPr>
          <p:cNvPr id="4" name="TextBox 3"/>
          <p:cNvSpPr txBox="1"/>
          <p:nvPr/>
        </p:nvSpPr>
        <p:spPr>
          <a:xfrm>
            <a:off x="7440705" y="4407647"/>
            <a:ext cx="1421447" cy="369332"/>
          </a:xfrm>
          <a:prstGeom prst="rect">
            <a:avLst/>
          </a:prstGeom>
          <a:noFill/>
        </p:spPr>
        <p:txBody>
          <a:bodyPr wrap="square" rtlCol="0">
            <a:spAutoFit/>
          </a:bodyPr>
          <a:lstStyle/>
          <a:p>
            <a:r>
              <a:rPr lang="en-US" dirty="0"/>
              <a:t>pam</a:t>
            </a:r>
          </a:p>
        </p:txBody>
      </p:sp>
    </p:spTree>
    <p:extLst>
      <p:ext uri="{BB962C8B-B14F-4D97-AF65-F5344CB8AC3E}">
        <p14:creationId xmlns:p14="http://schemas.microsoft.com/office/powerpoint/2010/main" val="30710269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a:xfrm>
            <a:off x="256875" y="941668"/>
            <a:ext cx="8776526" cy="3937880"/>
          </a:xfrm>
        </p:spPr>
        <p:txBody>
          <a:bodyPr>
            <a:normAutofit/>
          </a:bodyPr>
          <a:lstStyle/>
          <a:p>
            <a:r>
              <a:rPr lang="en-US" dirty="0"/>
              <a:t>Update or create  your system for getting a new distributor started .. 	</a:t>
            </a:r>
          </a:p>
          <a:p>
            <a:pPr marL="127000" indent="0">
              <a:buNone/>
            </a:pPr>
            <a:r>
              <a:rPr lang="en-US" dirty="0"/>
              <a:t>	With launch events, </a:t>
            </a:r>
            <a:r>
              <a:rPr lang="en-US" dirty="0" err="1"/>
              <a:t>etc</a:t>
            </a:r>
            <a:endParaRPr lang="en-US" dirty="0"/>
          </a:p>
          <a:p>
            <a:r>
              <a:rPr lang="en-US" dirty="0"/>
              <a:t>Create your Follow Up SYSTEM for new members with New Member Benefits Appointments to educate your 9 new members ( Stimulus qualification) see Session 4 Servicing Customers </a:t>
            </a:r>
            <a:r>
              <a:rPr lang="en-US" dirty="0" err="1"/>
              <a:t>BetterFuture.training</a:t>
            </a:r>
            <a:r>
              <a:rPr lang="en-US" dirty="0"/>
              <a:t>/your name</a:t>
            </a:r>
          </a:p>
          <a:p>
            <a:r>
              <a:rPr lang="en-US" dirty="0"/>
              <a:t>Invite them to events and to be part of our community</a:t>
            </a:r>
          </a:p>
          <a:p>
            <a:r>
              <a:rPr lang="en-US" dirty="0"/>
              <a:t>Utilize the excellent new FB groups from Shaklee </a:t>
            </a:r>
            <a:r>
              <a:rPr lang="mr-IN" dirty="0"/>
              <a:t>…</a:t>
            </a:r>
            <a:r>
              <a:rPr lang="en-US" b="1" dirty="0">
                <a:solidFill>
                  <a:schemeClr val="tx1">
                    <a:lumMod val="75000"/>
                    <a:lumOff val="25000"/>
                  </a:schemeClr>
                </a:solidFill>
              </a:rPr>
              <a:t>Work From Anywhere </a:t>
            </a:r>
            <a:r>
              <a:rPr lang="en-US" dirty="0">
                <a:solidFill>
                  <a:schemeClr val="tx1">
                    <a:lumMod val="75000"/>
                    <a:lumOff val="25000"/>
                  </a:schemeClr>
                </a:solidFill>
              </a:rPr>
              <a:t>Shaklee Face Book group.. </a:t>
            </a:r>
            <a:r>
              <a:rPr lang="en-US" b="1" dirty="0">
                <a:solidFill>
                  <a:schemeClr val="tx1">
                    <a:lumMod val="75000"/>
                    <a:lumOff val="25000"/>
                  </a:schemeClr>
                </a:solidFill>
              </a:rPr>
              <a:t>Ask permission FIRST before inviting guests 	</a:t>
            </a:r>
          </a:p>
          <a:p>
            <a:pPr marL="127000" indent="0">
              <a:buNone/>
            </a:pPr>
            <a:r>
              <a:rPr lang="en-US" b="1" dirty="0">
                <a:solidFill>
                  <a:schemeClr val="tx1">
                    <a:lumMod val="75000"/>
                    <a:lumOff val="25000"/>
                  </a:schemeClr>
                </a:solidFill>
              </a:rPr>
              <a:t>    </a:t>
            </a:r>
            <a:r>
              <a:rPr lang="en-US" dirty="0">
                <a:solidFill>
                  <a:schemeClr val="tx1">
                    <a:lumMod val="75000"/>
                    <a:lumOff val="25000"/>
                  </a:schemeClr>
                </a:solidFill>
              </a:rPr>
              <a:t>to</a:t>
            </a:r>
            <a:r>
              <a:rPr lang="en-US" b="1" dirty="0">
                <a:solidFill>
                  <a:schemeClr val="tx1">
                    <a:lumMod val="75000"/>
                    <a:lumOff val="25000"/>
                  </a:schemeClr>
                </a:solidFill>
              </a:rPr>
              <a:t>  </a:t>
            </a:r>
            <a:r>
              <a:rPr lang="en-US" dirty="0">
                <a:solidFill>
                  <a:schemeClr val="tx1">
                    <a:lumMod val="75000"/>
                    <a:lumOff val="25000"/>
                  </a:schemeClr>
                </a:solidFill>
              </a:rPr>
              <a:t>hear Roger Barnett 15-minute Shaklee Stimulus Plan Presentation and more.</a:t>
            </a:r>
          </a:p>
          <a:p>
            <a:endParaRPr lang="en-US" dirty="0"/>
          </a:p>
          <a:p>
            <a:endParaRPr lang="en-US" dirty="0"/>
          </a:p>
          <a:p>
            <a:endParaRPr lang="en-US" dirty="0"/>
          </a:p>
          <a:p>
            <a:endParaRPr lang="en-US" dirty="0"/>
          </a:p>
        </p:txBody>
      </p:sp>
      <p:sp>
        <p:nvSpPr>
          <p:cNvPr id="3" name="Title 2"/>
          <p:cNvSpPr>
            <a:spLocks noGrp="1"/>
          </p:cNvSpPr>
          <p:nvPr>
            <p:ph type="title"/>
          </p:nvPr>
        </p:nvSpPr>
        <p:spPr>
          <a:xfrm>
            <a:off x="457200" y="398641"/>
            <a:ext cx="5650692" cy="543026"/>
          </a:xfrm>
        </p:spPr>
        <p:txBody>
          <a:bodyPr>
            <a:normAutofit fontScale="90000"/>
          </a:bodyPr>
          <a:lstStyle/>
          <a:p>
            <a:r>
              <a:rPr lang="en-US" sz="2800" dirty="0"/>
              <a:t>Action Steps continued</a:t>
            </a:r>
          </a:p>
        </p:txBody>
      </p:sp>
      <p:sp>
        <p:nvSpPr>
          <p:cNvPr id="4" name="TextBox 3"/>
          <p:cNvSpPr txBox="1"/>
          <p:nvPr/>
        </p:nvSpPr>
        <p:spPr>
          <a:xfrm flipH="1">
            <a:off x="7909253" y="4482353"/>
            <a:ext cx="1124147" cy="369332"/>
          </a:xfrm>
          <a:prstGeom prst="rect">
            <a:avLst/>
          </a:prstGeom>
          <a:noFill/>
        </p:spPr>
        <p:txBody>
          <a:bodyPr wrap="square" rtlCol="0">
            <a:spAutoFit/>
          </a:bodyPr>
          <a:lstStyle/>
          <a:p>
            <a:r>
              <a:rPr lang="en-US"/>
              <a:t>angie</a:t>
            </a:r>
            <a:endParaRPr lang="en-US" dirty="0"/>
          </a:p>
        </p:txBody>
      </p:sp>
    </p:spTree>
    <p:extLst>
      <p:ext uri="{BB962C8B-B14F-4D97-AF65-F5344CB8AC3E}">
        <p14:creationId xmlns:p14="http://schemas.microsoft.com/office/powerpoint/2010/main" val="8891351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79266" y="701156"/>
            <a:ext cx="8193396" cy="3139321"/>
          </a:xfrm>
          <a:prstGeom prst="rect">
            <a:avLst/>
          </a:prstGeom>
        </p:spPr>
        <p:txBody>
          <a:bodyPr wrap="square">
            <a:spAutoFit/>
          </a:bodyPr>
          <a:lstStyle/>
          <a:p>
            <a:r>
              <a:rPr lang="en-US" dirty="0"/>
              <a:t>Join the new Shaklee </a:t>
            </a:r>
            <a:r>
              <a:rPr lang="en-US" dirty="0" err="1"/>
              <a:t>FaceBook</a:t>
            </a:r>
            <a:r>
              <a:rPr lang="en-US" dirty="0"/>
              <a:t> groups and invite our members and distributors :</a:t>
            </a:r>
          </a:p>
          <a:p>
            <a:endParaRPr lang="en-US" dirty="0"/>
          </a:p>
          <a:p>
            <a:r>
              <a:rPr lang="en-US" b="1" dirty="0"/>
              <a:t> Staying </a:t>
            </a:r>
            <a:r>
              <a:rPr lang="en-US" b="1" dirty="0" err="1"/>
              <a:t>Healthy@Home</a:t>
            </a:r>
            <a:r>
              <a:rPr lang="en-US" dirty="0"/>
              <a:t>: </a:t>
            </a:r>
            <a:r>
              <a:rPr lang="en-US" dirty="0">
                <a:hlinkClick r:id="rId2"/>
              </a:rPr>
              <a:t>https://</a:t>
            </a:r>
            <a:r>
              <a:rPr lang="en-US" dirty="0" err="1">
                <a:hlinkClick r:id="rId2"/>
              </a:rPr>
              <a:t>www.facebook.com</a:t>
            </a:r>
            <a:r>
              <a:rPr lang="en-US" dirty="0">
                <a:hlinkClick r:id="rId2"/>
              </a:rPr>
              <a:t>/groups/</a:t>
            </a:r>
            <a:r>
              <a:rPr lang="en-US" dirty="0" err="1">
                <a:hlinkClick r:id="rId2"/>
              </a:rPr>
              <a:t>stayinghealthyathome</a:t>
            </a:r>
            <a:r>
              <a:rPr lang="en-US" dirty="0">
                <a:hlinkClick r:id="rId2"/>
              </a:rPr>
              <a:t>/</a:t>
            </a:r>
            <a:endParaRPr lang="en-US" dirty="0"/>
          </a:p>
          <a:p>
            <a:endParaRPr lang="en-US" dirty="0"/>
          </a:p>
          <a:p>
            <a:r>
              <a:rPr lang="en-US" dirty="0"/>
              <a:t>	Staying </a:t>
            </a:r>
            <a:r>
              <a:rPr lang="en-US" dirty="0" err="1"/>
              <a:t>Healthy@Home</a:t>
            </a:r>
            <a:r>
              <a:rPr lang="en-US" dirty="0"/>
              <a:t>: to be part of a positive community dedicated to helping 	us all live healthy and happy at home during this challenging time;</a:t>
            </a:r>
          </a:p>
          <a:p>
            <a:endParaRPr lang="en-US" dirty="0"/>
          </a:p>
          <a:p>
            <a:r>
              <a:rPr lang="en-US" b="1" dirty="0"/>
              <a:t>Work from Anywhere</a:t>
            </a:r>
            <a:r>
              <a:rPr lang="en-US" dirty="0"/>
              <a:t>: https://</a:t>
            </a:r>
            <a:r>
              <a:rPr lang="en-US" dirty="0" err="1"/>
              <a:t>www.facebook.com</a:t>
            </a:r>
            <a:r>
              <a:rPr lang="en-US" dirty="0"/>
              <a:t>/groups/</a:t>
            </a:r>
            <a:r>
              <a:rPr lang="en-US" dirty="0" err="1"/>
              <a:t>WFAShaklee</a:t>
            </a:r>
            <a:r>
              <a:rPr lang="en-US" dirty="0"/>
              <a:t>/</a:t>
            </a:r>
          </a:p>
          <a:p>
            <a:endParaRPr lang="en-US" dirty="0"/>
          </a:p>
          <a:p>
            <a:r>
              <a:rPr lang="en-US" dirty="0"/>
              <a:t>Work from Anywhere: to learn more about the Shaklee Stimulus Plan and how to get started.</a:t>
            </a:r>
          </a:p>
        </p:txBody>
      </p:sp>
      <p:pic>
        <p:nvPicPr>
          <p:cNvPr id="5" name="Picture 4"/>
          <p:cNvPicPr>
            <a:picLocks noChangeAspect="1"/>
          </p:cNvPicPr>
          <p:nvPr/>
        </p:nvPicPr>
        <p:blipFill>
          <a:blip r:embed="rId3"/>
          <a:stretch>
            <a:fillRect/>
          </a:stretch>
        </p:blipFill>
        <p:spPr>
          <a:xfrm>
            <a:off x="6003941" y="3549994"/>
            <a:ext cx="2968810" cy="1429427"/>
          </a:xfrm>
          <a:prstGeom prst="rect">
            <a:avLst/>
          </a:prstGeom>
        </p:spPr>
      </p:pic>
    </p:spTree>
    <p:extLst>
      <p:ext uri="{BB962C8B-B14F-4D97-AF65-F5344CB8AC3E}">
        <p14:creationId xmlns:p14="http://schemas.microsoft.com/office/powerpoint/2010/main" val="32142826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310846" y="169168"/>
            <a:ext cx="4829334" cy="2358325"/>
          </a:xfrm>
          <a:prstGeom prst="rect">
            <a:avLst/>
          </a:prstGeom>
        </p:spPr>
      </p:pic>
      <p:sp>
        <p:nvSpPr>
          <p:cNvPr id="5" name="Rectangle 4"/>
          <p:cNvSpPr/>
          <p:nvPr/>
        </p:nvSpPr>
        <p:spPr>
          <a:xfrm>
            <a:off x="427385" y="2516202"/>
            <a:ext cx="2974154" cy="369332"/>
          </a:xfrm>
          <a:prstGeom prst="rect">
            <a:avLst/>
          </a:prstGeom>
        </p:spPr>
        <p:txBody>
          <a:bodyPr wrap="none">
            <a:spAutoFit/>
          </a:bodyPr>
          <a:lstStyle/>
          <a:p>
            <a:r>
              <a:rPr lang="en-US" dirty="0"/>
              <a:t>$1,000 in Guaranteed Income</a:t>
            </a:r>
          </a:p>
        </p:txBody>
      </p:sp>
      <p:sp>
        <p:nvSpPr>
          <p:cNvPr id="6" name="Rectangle 5"/>
          <p:cNvSpPr/>
          <p:nvPr/>
        </p:nvSpPr>
        <p:spPr>
          <a:xfrm>
            <a:off x="427385" y="3007430"/>
            <a:ext cx="4572000" cy="646331"/>
          </a:xfrm>
          <a:prstGeom prst="rect">
            <a:avLst/>
          </a:prstGeom>
        </p:spPr>
        <p:txBody>
          <a:bodyPr>
            <a:spAutoFit/>
          </a:bodyPr>
          <a:lstStyle/>
          <a:p>
            <a:r>
              <a:rPr lang="en-US" dirty="0"/>
              <a:t>$25 Daily Pay with the Immunity Challenge Pack--</a:t>
            </a:r>
          </a:p>
        </p:txBody>
      </p:sp>
      <p:sp>
        <p:nvSpPr>
          <p:cNvPr id="7" name="Rectangle 6"/>
          <p:cNvSpPr/>
          <p:nvPr/>
        </p:nvSpPr>
        <p:spPr>
          <a:xfrm>
            <a:off x="427385" y="3653761"/>
            <a:ext cx="4572000" cy="646331"/>
          </a:xfrm>
          <a:prstGeom prst="rect">
            <a:avLst/>
          </a:prstGeom>
        </p:spPr>
        <p:txBody>
          <a:bodyPr>
            <a:spAutoFit/>
          </a:bodyPr>
          <a:lstStyle/>
          <a:p>
            <a:r>
              <a:rPr lang="en-US" dirty="0"/>
              <a:t>$159 for new people. Includes Free Shipping. Same bonuses paid as the Prove It Challenge™</a:t>
            </a:r>
          </a:p>
        </p:txBody>
      </p:sp>
      <p:sp>
        <p:nvSpPr>
          <p:cNvPr id="8" name="Rectangle 7"/>
          <p:cNvSpPr/>
          <p:nvPr/>
        </p:nvSpPr>
        <p:spPr>
          <a:xfrm>
            <a:off x="5848610" y="3315197"/>
            <a:ext cx="2923885" cy="369332"/>
          </a:xfrm>
          <a:prstGeom prst="rect">
            <a:avLst/>
          </a:prstGeom>
        </p:spPr>
        <p:txBody>
          <a:bodyPr wrap="none">
            <a:spAutoFit/>
          </a:bodyPr>
          <a:lstStyle/>
          <a:p>
            <a:r>
              <a:rPr lang="en-US" dirty="0"/>
              <a:t>New Distributors Join for $25</a:t>
            </a:r>
          </a:p>
        </p:txBody>
      </p:sp>
      <p:sp>
        <p:nvSpPr>
          <p:cNvPr id="9" name="Rectangle 8"/>
          <p:cNvSpPr/>
          <p:nvPr/>
        </p:nvSpPr>
        <p:spPr>
          <a:xfrm>
            <a:off x="5848610" y="2822764"/>
            <a:ext cx="1853918" cy="369332"/>
          </a:xfrm>
          <a:prstGeom prst="rect">
            <a:avLst/>
          </a:prstGeom>
        </p:spPr>
        <p:txBody>
          <a:bodyPr wrap="none">
            <a:spAutoFit/>
          </a:bodyPr>
          <a:lstStyle/>
          <a:p>
            <a:r>
              <a:rPr lang="en-US" dirty="0"/>
              <a:t>50% Check Match</a:t>
            </a:r>
          </a:p>
        </p:txBody>
      </p:sp>
      <p:sp>
        <p:nvSpPr>
          <p:cNvPr id="10" name="Rectangle 9"/>
          <p:cNvSpPr/>
          <p:nvPr/>
        </p:nvSpPr>
        <p:spPr>
          <a:xfrm>
            <a:off x="5848610" y="3941053"/>
            <a:ext cx="2199941" cy="369332"/>
          </a:xfrm>
          <a:prstGeom prst="rect">
            <a:avLst/>
          </a:prstGeom>
        </p:spPr>
        <p:txBody>
          <a:bodyPr wrap="none">
            <a:spAutoFit/>
          </a:bodyPr>
          <a:lstStyle/>
          <a:p>
            <a:r>
              <a:rPr lang="en-US" dirty="0"/>
              <a:t>20K in 2020 Incentive</a:t>
            </a:r>
          </a:p>
        </p:txBody>
      </p:sp>
    </p:spTree>
    <p:extLst>
      <p:ext uri="{BB962C8B-B14F-4D97-AF65-F5344CB8AC3E}">
        <p14:creationId xmlns:p14="http://schemas.microsoft.com/office/powerpoint/2010/main" val="37895717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18187" y="2142727"/>
            <a:ext cx="7899115" cy="2308324"/>
          </a:xfrm>
          <a:prstGeom prst="rect">
            <a:avLst/>
          </a:prstGeom>
        </p:spPr>
        <p:txBody>
          <a:bodyPr wrap="square">
            <a:spAutoFit/>
          </a:bodyPr>
          <a:lstStyle/>
          <a:p>
            <a:r>
              <a:rPr lang="en-US" dirty="0"/>
              <a:t>    We also want to reward you when you help new people get started with Shaklee!</a:t>
            </a:r>
          </a:p>
          <a:p>
            <a:r>
              <a:rPr lang="en-US" dirty="0"/>
              <a:t>     Earn a 50% check match on the commissions of new Distributors you personally sponsor between now and the end of June 30, 2020.</a:t>
            </a:r>
          </a:p>
          <a:p>
            <a:r>
              <a:rPr lang="en-US" dirty="0"/>
              <a:t>    50% check match on first three months’ earnings of your newly sponsored Distributors.</a:t>
            </a:r>
          </a:p>
          <a:p>
            <a:r>
              <a:rPr lang="en-US" dirty="0"/>
              <a:t>    There are no limits to the number of new distributors you can earn on.</a:t>
            </a:r>
          </a:p>
          <a:p>
            <a:r>
              <a:rPr lang="en-US" dirty="0"/>
              <a:t>    Up to $500 per new distributor on the check that Shaklee sends.</a:t>
            </a:r>
          </a:p>
        </p:txBody>
      </p:sp>
      <p:sp>
        <p:nvSpPr>
          <p:cNvPr id="3" name="TextBox 2"/>
          <p:cNvSpPr txBox="1"/>
          <p:nvPr/>
        </p:nvSpPr>
        <p:spPr>
          <a:xfrm>
            <a:off x="340746" y="857168"/>
            <a:ext cx="8458236" cy="954107"/>
          </a:xfrm>
          <a:prstGeom prst="rect">
            <a:avLst/>
          </a:prstGeom>
          <a:noFill/>
          <a:ln>
            <a:solidFill>
              <a:schemeClr val="tx2">
                <a:lumMod val="75000"/>
              </a:schemeClr>
            </a:solidFill>
          </a:ln>
        </p:spPr>
        <p:txBody>
          <a:bodyPr wrap="square" rtlCol="0">
            <a:spAutoFit/>
          </a:bodyPr>
          <a:lstStyle/>
          <a:p>
            <a:r>
              <a:rPr lang="en-US" sz="2800" dirty="0"/>
              <a:t>50% check match to you </a:t>
            </a:r>
            <a:r>
              <a:rPr lang="mr-IN" sz="2800" dirty="0"/>
              <a:t>–</a:t>
            </a:r>
            <a:r>
              <a:rPr lang="en-US" sz="2800" dirty="0"/>
              <a:t> </a:t>
            </a:r>
          </a:p>
          <a:p>
            <a:r>
              <a:rPr lang="en-US" sz="2800" dirty="0"/>
              <a:t>for first 3 months of earnings of your NEW Distributors</a:t>
            </a:r>
          </a:p>
        </p:txBody>
      </p:sp>
      <p:sp>
        <p:nvSpPr>
          <p:cNvPr id="4" name="Rectangle 3"/>
          <p:cNvSpPr/>
          <p:nvPr/>
        </p:nvSpPr>
        <p:spPr>
          <a:xfrm>
            <a:off x="340746" y="238559"/>
            <a:ext cx="5219611" cy="369332"/>
          </a:xfrm>
          <a:prstGeom prst="rect">
            <a:avLst/>
          </a:prstGeom>
        </p:spPr>
        <p:txBody>
          <a:bodyPr wrap="square">
            <a:spAutoFit/>
          </a:bodyPr>
          <a:lstStyle/>
          <a:p>
            <a:r>
              <a:rPr lang="en-US" dirty="0"/>
              <a:t>Wellness for All. Work from Anywhere Campaign </a:t>
            </a:r>
          </a:p>
        </p:txBody>
      </p:sp>
    </p:spTree>
    <p:extLst>
      <p:ext uri="{BB962C8B-B14F-4D97-AF65-F5344CB8AC3E}">
        <p14:creationId xmlns:p14="http://schemas.microsoft.com/office/powerpoint/2010/main" val="3294325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a:t>$250 to Distributors Sponsored BEFORE March1</a:t>
            </a:r>
          </a:p>
        </p:txBody>
      </p:sp>
      <p:sp>
        <p:nvSpPr>
          <p:cNvPr id="3" name="Text Placeholder 2"/>
          <p:cNvSpPr>
            <a:spLocks noGrp="1"/>
          </p:cNvSpPr>
          <p:nvPr>
            <p:ph type="body" idx="1"/>
          </p:nvPr>
        </p:nvSpPr>
        <p:spPr/>
        <p:txBody>
          <a:bodyPr/>
          <a:lstStyle/>
          <a:p>
            <a:r>
              <a:rPr lang="en-US" dirty="0">
                <a:solidFill>
                  <a:schemeClr val="tx1">
                    <a:lumMod val="85000"/>
                    <a:lumOff val="15000"/>
                  </a:schemeClr>
                </a:solidFill>
              </a:rPr>
              <a:t>Upgrades need to be accompanied by a  $150 order to participate </a:t>
            </a:r>
          </a:p>
        </p:txBody>
      </p:sp>
    </p:spTree>
    <p:extLst>
      <p:ext uri="{BB962C8B-B14F-4D97-AF65-F5344CB8AC3E}">
        <p14:creationId xmlns:p14="http://schemas.microsoft.com/office/powerpoint/2010/main" val="51906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body" idx="1"/>
          </p:nvPr>
        </p:nvSpPr>
        <p:spPr>
          <a:xfrm>
            <a:off x="457200" y="1581157"/>
            <a:ext cx="8229600" cy="2734072"/>
          </a:xfrm>
          <a:prstGeom prst="rect">
            <a:avLst/>
          </a:prstGeom>
          <a:noFill/>
          <a:ln>
            <a:noFill/>
          </a:ln>
        </p:spPr>
        <p:txBody>
          <a:bodyPr lIns="91425" tIns="45700" rIns="91425" bIns="45700" anchor="t" anchorCtr="0">
            <a:noAutofit/>
          </a:bodyPr>
          <a:lstStyle/>
          <a:p>
            <a:pPr marL="342900" marR="0" lvl="0" indent="-342900" algn="l" rtl="0">
              <a:spcBef>
                <a:spcPts val="0"/>
              </a:spcBef>
              <a:spcAft>
                <a:spcPts val="0"/>
              </a:spcAft>
              <a:buClr>
                <a:schemeClr val="dk1"/>
              </a:buClr>
              <a:buSzPct val="100000"/>
              <a:buFont typeface="Arial"/>
              <a:buChar char="•"/>
            </a:pPr>
            <a:r>
              <a:rPr lang="en-US" sz="1800" b="0" i="0" u="none" strike="noStrike" cap="none" dirty="0">
                <a:solidFill>
                  <a:schemeClr val="dk1"/>
                </a:solidFill>
                <a:sym typeface="Calibri"/>
              </a:rPr>
              <a:t>3.5 years ago I was nervous, scared and had no idea what the next few years would hold when I began a home business. I was worried I wouldn't have the time or the experience to grow a business. I was looking for something with flexibility and greater freedom for our family.</a:t>
            </a:r>
          </a:p>
          <a:p>
            <a:pPr marL="342900" marR="0" lvl="0" indent="-342900" algn="l" rtl="0">
              <a:spcBef>
                <a:spcPts val="320"/>
              </a:spcBef>
              <a:spcAft>
                <a:spcPts val="0"/>
              </a:spcAft>
              <a:buClr>
                <a:schemeClr val="dk1"/>
              </a:buClr>
              <a:buSzPct val="100000"/>
              <a:buFont typeface="Arial"/>
              <a:buChar char="•"/>
            </a:pPr>
            <a:r>
              <a:rPr lang="en-US" sz="1800" b="0" i="0" u="none" strike="noStrike" cap="none" dirty="0">
                <a:solidFill>
                  <a:schemeClr val="dk1"/>
                </a:solidFill>
                <a:sym typeface="Calibri"/>
              </a:rPr>
              <a:t>Fast Forward to now and I can tell you I am extremely thankful I gave it a try! The community of like-minded, encouraging, people is not something you find everyday. </a:t>
            </a:r>
          </a:p>
          <a:p>
            <a:pPr marL="342900" marR="0" lvl="0" indent="-342900" algn="l" rtl="0">
              <a:spcBef>
                <a:spcPts val="320"/>
              </a:spcBef>
              <a:buClr>
                <a:schemeClr val="dk1"/>
              </a:buClr>
              <a:buSzPct val="100000"/>
              <a:buFont typeface="Arial"/>
              <a:buChar char="•"/>
            </a:pPr>
            <a:r>
              <a:rPr lang="en-US" sz="1800" b="0" i="0" u="none" strike="noStrike" cap="none" dirty="0">
                <a:solidFill>
                  <a:schemeClr val="dk1"/>
                </a:solidFill>
                <a:sym typeface="Calibri"/>
              </a:rPr>
              <a:t>I am asked frequently what I do? Because of this I am hosting a </a:t>
            </a:r>
            <a:r>
              <a:rPr lang="en-US" sz="1800" dirty="0">
                <a:solidFill>
                  <a:schemeClr val="dk1"/>
                </a:solidFill>
              </a:rPr>
              <a:t>F</a:t>
            </a:r>
            <a:r>
              <a:rPr lang="en-US" sz="1800" b="0" i="0" u="none" strike="noStrike" cap="none" dirty="0">
                <a:solidFill>
                  <a:schemeClr val="dk1"/>
                </a:solidFill>
                <a:sym typeface="Calibri"/>
              </a:rPr>
              <a:t>acebook event to learn more about what Shaklee could do for you on Monday night. If you have ever been curious why we all love what we get to do come take a sneak peak on </a:t>
            </a:r>
            <a:r>
              <a:rPr lang="en-US" sz="1800" dirty="0">
                <a:solidFill>
                  <a:schemeClr val="dk1"/>
                </a:solidFill>
              </a:rPr>
              <a:t>F</a:t>
            </a:r>
            <a:r>
              <a:rPr lang="en-US" sz="1800" b="0" i="0" u="none" strike="noStrike" cap="none" dirty="0">
                <a:solidFill>
                  <a:schemeClr val="dk1"/>
                </a:solidFill>
                <a:sym typeface="Calibri"/>
              </a:rPr>
              <a:t>acebook!            </a:t>
            </a:r>
          </a:p>
        </p:txBody>
      </p:sp>
      <p:sp>
        <p:nvSpPr>
          <p:cNvPr id="282" name="Shape 282"/>
          <p:cNvSpPr txBox="1"/>
          <p:nvPr/>
        </p:nvSpPr>
        <p:spPr>
          <a:xfrm>
            <a:off x="643466" y="440266"/>
            <a:ext cx="6756400" cy="830996"/>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dirty="0">
                <a:solidFill>
                  <a:schemeClr val="dk1"/>
                </a:solidFill>
                <a:latin typeface="Calibri"/>
                <a:ea typeface="Calibri"/>
                <a:cs typeface="Calibri"/>
                <a:sym typeface="Calibri"/>
              </a:rPr>
              <a:t> Letter .. Or invitation						</a:t>
            </a:r>
          </a:p>
          <a:p>
            <a:pPr marL="0" marR="0" lvl="0" indent="0" algn="l" rtl="0">
              <a:spcBef>
                <a:spcPts val="0"/>
              </a:spcBef>
              <a:buSzPct val="25000"/>
              <a:buNone/>
            </a:pPr>
            <a:r>
              <a:rPr lang="en-US" sz="2400" dirty="0">
                <a:solidFill>
                  <a:schemeClr val="dk1"/>
                </a:solidFill>
                <a:latin typeface="Calibri"/>
                <a:ea typeface="Calibri"/>
                <a:cs typeface="Calibri"/>
                <a:sym typeface="Calibri"/>
              </a:rPr>
              <a:t> A Day in the Life of a Shaklee Distributor  </a:t>
            </a:r>
          </a:p>
        </p:txBody>
      </p:sp>
    </p:spTree>
    <p:extLst>
      <p:ext uri="{BB962C8B-B14F-4D97-AF65-F5344CB8AC3E}">
        <p14:creationId xmlns:p14="http://schemas.microsoft.com/office/powerpoint/2010/main" val="3206367654"/>
      </p:ext>
    </p:extLst>
  </p:cSld>
  <p:clrMapOvr>
    <a:masterClrMapping/>
  </p:clrMapOvr>
  <p:transition spd="slow">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8763" y="564337"/>
            <a:ext cx="8229600" cy="857250"/>
          </a:xfrm>
        </p:spPr>
        <p:txBody>
          <a:bodyPr>
            <a:normAutofit fontScale="90000"/>
          </a:bodyPr>
          <a:lstStyle/>
          <a:p>
            <a:r>
              <a:rPr lang="en-US" sz="2800" dirty="0"/>
              <a:t>The need has come to our doorstep .. A greater calling</a:t>
            </a:r>
            <a:br>
              <a:rPr lang="en-US" sz="2800" dirty="0"/>
            </a:br>
            <a:endParaRPr lang="en-US" sz="2800" dirty="0"/>
          </a:p>
        </p:txBody>
      </p:sp>
      <p:sp>
        <p:nvSpPr>
          <p:cNvPr id="3" name="Content Placeholder 2"/>
          <p:cNvSpPr>
            <a:spLocks noGrp="1"/>
          </p:cNvSpPr>
          <p:nvPr>
            <p:ph idx="1"/>
          </p:nvPr>
        </p:nvSpPr>
        <p:spPr>
          <a:xfrm>
            <a:off x="457200" y="1421587"/>
            <a:ext cx="8229600" cy="3408312"/>
          </a:xfrm>
        </p:spPr>
        <p:txBody>
          <a:bodyPr>
            <a:normAutofit/>
          </a:bodyPr>
          <a:lstStyle/>
          <a:p>
            <a:r>
              <a:rPr lang="en-US" sz="2000" dirty="0"/>
              <a:t>Unique responsibility b/c of Shaklee expertise in wellness and immunity and health ..  To offer to a world in great need of</a:t>
            </a:r>
          </a:p>
          <a:p>
            <a:pPr marL="0" indent="0">
              <a:buNone/>
            </a:pPr>
            <a:r>
              <a:rPr lang="en-US" sz="2000" dirty="0"/>
              <a:t>	-- Our products </a:t>
            </a:r>
          </a:p>
          <a:p>
            <a:pPr marL="0" indent="0">
              <a:buNone/>
            </a:pPr>
            <a:r>
              <a:rPr lang="en-US" sz="2000" dirty="0"/>
              <a:t>	-- Our business model .. Income options</a:t>
            </a:r>
          </a:p>
          <a:p>
            <a:pPr marL="0" indent="0">
              <a:buNone/>
            </a:pPr>
            <a:r>
              <a:rPr lang="en-US" sz="2000" dirty="0"/>
              <a:t>	-- Our community and support in a time of high anxiety  and stress</a:t>
            </a:r>
          </a:p>
          <a:p>
            <a:pPr marL="0" indent="0">
              <a:buNone/>
            </a:pPr>
            <a:endParaRPr lang="en-US" sz="2000" dirty="0"/>
          </a:p>
        </p:txBody>
      </p:sp>
    </p:spTree>
    <p:extLst>
      <p:ext uri="{BB962C8B-B14F-4D97-AF65-F5344CB8AC3E}">
        <p14:creationId xmlns:p14="http://schemas.microsoft.com/office/powerpoint/2010/main" val="10109559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E38EE-27FE-0948-8DBF-5AACBCD591EC}"/>
              </a:ext>
            </a:extLst>
          </p:cNvPr>
          <p:cNvSpPr>
            <a:spLocks noGrp="1"/>
          </p:cNvSpPr>
          <p:nvPr>
            <p:ph type="title"/>
          </p:nvPr>
        </p:nvSpPr>
        <p:spPr>
          <a:xfrm>
            <a:off x="457201" y="205979"/>
            <a:ext cx="3952470" cy="650082"/>
          </a:xfrm>
          <a:ln>
            <a:solidFill>
              <a:schemeClr val="tx1"/>
            </a:solidFill>
          </a:ln>
        </p:spPr>
        <p:txBody>
          <a:bodyPr>
            <a:normAutofit/>
          </a:bodyPr>
          <a:lstStyle/>
          <a:p>
            <a:pPr algn="ctr"/>
            <a:r>
              <a:rPr lang="en-US" sz="2800" dirty="0"/>
              <a:t>INVITING SCRIPTS</a:t>
            </a:r>
          </a:p>
        </p:txBody>
      </p:sp>
      <p:sp>
        <p:nvSpPr>
          <p:cNvPr id="3" name="Content Placeholder 2">
            <a:extLst>
              <a:ext uri="{FF2B5EF4-FFF2-40B4-BE49-F238E27FC236}">
                <a16:creationId xmlns:a16="http://schemas.microsoft.com/office/drawing/2014/main" id="{5F96DF8B-14BA-A44E-8817-BE175827F0EA}"/>
              </a:ext>
            </a:extLst>
          </p:cNvPr>
          <p:cNvSpPr>
            <a:spLocks noGrp="1"/>
          </p:cNvSpPr>
          <p:nvPr>
            <p:ph idx="1"/>
          </p:nvPr>
        </p:nvSpPr>
        <p:spPr>
          <a:xfrm>
            <a:off x="457200" y="1200151"/>
            <a:ext cx="8229600" cy="1610584"/>
          </a:xfrm>
        </p:spPr>
        <p:txBody>
          <a:bodyPr>
            <a:normAutofit/>
          </a:bodyPr>
          <a:lstStyle/>
          <a:p>
            <a:pPr marL="0" indent="0">
              <a:buNone/>
            </a:pPr>
            <a:r>
              <a:rPr lang="en-US" sz="1700" dirty="0"/>
              <a:t>“Hi Susie. It’s so great to hear your voice again! I don’t know if this would be of interest to you or not ... But maybe you might like to look at starting a home business like I’m doing …</a:t>
            </a:r>
          </a:p>
          <a:p>
            <a:pPr marL="0" indent="0">
              <a:buNone/>
            </a:pPr>
            <a:r>
              <a:rPr lang="en-US" sz="1700" dirty="0"/>
              <a:t>	 I know people who develop home businesses and the extra income really comes in handy. Even an extra $300-550 per month can really make a difference. It’s very rewarding and so flexible!”</a:t>
            </a:r>
          </a:p>
          <a:p>
            <a:endParaRPr lang="en-US" sz="1700" dirty="0"/>
          </a:p>
          <a:p>
            <a:endParaRPr lang="en-US" dirty="0"/>
          </a:p>
        </p:txBody>
      </p:sp>
      <p:sp>
        <p:nvSpPr>
          <p:cNvPr id="4" name="Rectangle 3"/>
          <p:cNvSpPr/>
          <p:nvPr/>
        </p:nvSpPr>
        <p:spPr>
          <a:xfrm>
            <a:off x="271145" y="2653381"/>
            <a:ext cx="8415655" cy="2031325"/>
          </a:xfrm>
          <a:prstGeom prst="rect">
            <a:avLst/>
          </a:prstGeom>
        </p:spPr>
        <p:txBody>
          <a:bodyPr wrap="square">
            <a:spAutoFit/>
          </a:bodyPr>
          <a:lstStyle/>
          <a:p>
            <a:r>
              <a:rPr lang="en-US" dirty="0"/>
              <a:t>"Hi Joy, this is Lisa.  I remember you mentioning that you are working on saving for your retirement, and I thought of you and wondered how that is going … Tell me about that. 	We have an online presentation tomorrow night that might be of interest to you.</a:t>
            </a:r>
          </a:p>
          <a:p>
            <a:r>
              <a:rPr lang="en-US" dirty="0"/>
              <a:t> The Chairman of my company will be presenting a Stimulus Plan to help people earn some much needed income over these coming weeks.</a:t>
            </a:r>
          </a:p>
          <a:p>
            <a:r>
              <a:rPr lang="en-US" dirty="0"/>
              <a:t>	 I have a feeling you might find the information of value. The event will last about 30 minutes. Would you like me to send you the link?” </a:t>
            </a:r>
          </a:p>
        </p:txBody>
      </p:sp>
    </p:spTree>
    <p:extLst>
      <p:ext uri="{BB962C8B-B14F-4D97-AF65-F5344CB8AC3E}">
        <p14:creationId xmlns:p14="http://schemas.microsoft.com/office/powerpoint/2010/main" val="37596474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08B621-E7CE-B24D-A900-F57BB206BCF9}"/>
              </a:ext>
            </a:extLst>
          </p:cNvPr>
          <p:cNvSpPr>
            <a:spLocks noGrp="1"/>
          </p:cNvSpPr>
          <p:nvPr>
            <p:ph type="title"/>
          </p:nvPr>
        </p:nvSpPr>
        <p:spPr>
          <a:xfrm>
            <a:off x="457200" y="205979"/>
            <a:ext cx="4608926" cy="692885"/>
          </a:xfrm>
          <a:ln>
            <a:solidFill>
              <a:schemeClr val="tx1"/>
            </a:solidFill>
          </a:ln>
        </p:spPr>
        <p:txBody>
          <a:bodyPr>
            <a:normAutofit/>
          </a:bodyPr>
          <a:lstStyle/>
          <a:p>
            <a:pPr algn="ctr"/>
            <a:r>
              <a:rPr lang="en-US" sz="2400" dirty="0"/>
              <a:t>INVITING SCRIPTS  -- continued</a:t>
            </a:r>
            <a:endParaRPr lang="en-US" sz="4500" dirty="0"/>
          </a:p>
        </p:txBody>
      </p:sp>
      <p:sp>
        <p:nvSpPr>
          <p:cNvPr id="5" name="Content Placeholder 4">
            <a:extLst>
              <a:ext uri="{FF2B5EF4-FFF2-40B4-BE49-F238E27FC236}">
                <a16:creationId xmlns:a16="http://schemas.microsoft.com/office/drawing/2014/main" id="{1C105438-BDB6-FB4F-8A3F-42A9057C96D2}"/>
              </a:ext>
            </a:extLst>
          </p:cNvPr>
          <p:cNvSpPr>
            <a:spLocks noGrp="1"/>
          </p:cNvSpPr>
          <p:nvPr>
            <p:ph idx="1"/>
          </p:nvPr>
        </p:nvSpPr>
        <p:spPr>
          <a:xfrm>
            <a:off x="457200" y="1200151"/>
            <a:ext cx="8229600" cy="3722200"/>
          </a:xfrm>
        </p:spPr>
        <p:txBody>
          <a:bodyPr>
            <a:normAutofit/>
          </a:bodyPr>
          <a:lstStyle/>
          <a:p>
            <a:pPr marL="0" indent="0">
              <a:buNone/>
            </a:pPr>
            <a:r>
              <a:rPr lang="en-US" sz="2000" dirty="0"/>
              <a:t>	Hey, Janet. How are you? I’m calling to see if you are aware that Shaklee has launched a stimulus plan that allows people to earn $1000.</a:t>
            </a:r>
          </a:p>
          <a:p>
            <a:pPr marL="0" indent="0">
              <a:buNone/>
            </a:pPr>
            <a:r>
              <a:rPr lang="en-US" sz="2000" dirty="0"/>
              <a:t> Do you need to know about that?</a:t>
            </a:r>
          </a:p>
          <a:p>
            <a:endParaRPr lang="en-US" sz="2000" dirty="0"/>
          </a:p>
          <a:p>
            <a:pPr marL="0" indent="0">
              <a:buNone/>
            </a:pPr>
            <a:r>
              <a:rPr lang="en-US" sz="2000" dirty="0"/>
              <a:t>Hi Lisa. I’m calling to let you know that you’ll be receiving a cash bonus from Shaklee. If you are on direct deposit, the money has already been sent to your bank account.</a:t>
            </a:r>
          </a:p>
          <a:p>
            <a:pPr marL="0" indent="0">
              <a:buNone/>
            </a:pPr>
            <a:r>
              <a:rPr lang="en-US" sz="2000" dirty="0"/>
              <a:t> 	If not, you’ll be getting a check in a few days. Would you like to receive another check like that next month? I’d like to talk to you about what it would take to earn that amount of money again next month and maybe even more….</a:t>
            </a:r>
          </a:p>
        </p:txBody>
      </p:sp>
    </p:spTree>
    <p:extLst>
      <p:ext uri="{BB962C8B-B14F-4D97-AF65-F5344CB8AC3E}">
        <p14:creationId xmlns:p14="http://schemas.microsoft.com/office/powerpoint/2010/main" val="4030631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C37BA-F630-2D4A-9088-0A905D53E4C0}"/>
              </a:ext>
            </a:extLst>
          </p:cNvPr>
          <p:cNvSpPr>
            <a:spLocks noGrp="1"/>
          </p:cNvSpPr>
          <p:nvPr>
            <p:ph type="title"/>
          </p:nvPr>
        </p:nvSpPr>
        <p:spPr>
          <a:ln>
            <a:solidFill>
              <a:schemeClr val="tx1"/>
            </a:solidFill>
          </a:ln>
        </p:spPr>
        <p:txBody>
          <a:bodyPr>
            <a:normAutofit/>
          </a:bodyPr>
          <a:lstStyle/>
          <a:p>
            <a:pPr algn="ctr"/>
            <a:r>
              <a:rPr lang="en-US" sz="2400" dirty="0"/>
              <a:t>INVITING SCRIPTS (</a:t>
            </a:r>
            <a:r>
              <a:rPr lang="en-US" sz="2400" dirty="0" err="1"/>
              <a:t>con’t</a:t>
            </a:r>
            <a:r>
              <a:rPr lang="en-US" sz="2400" dirty="0"/>
              <a:t>)</a:t>
            </a:r>
          </a:p>
        </p:txBody>
      </p:sp>
      <p:sp>
        <p:nvSpPr>
          <p:cNvPr id="3" name="Content Placeholder 2">
            <a:extLst>
              <a:ext uri="{FF2B5EF4-FFF2-40B4-BE49-F238E27FC236}">
                <a16:creationId xmlns:a16="http://schemas.microsoft.com/office/drawing/2014/main" id="{DCAC1124-9122-A44D-BD60-71A335B0C78E}"/>
              </a:ext>
            </a:extLst>
          </p:cNvPr>
          <p:cNvSpPr>
            <a:spLocks noGrp="1"/>
          </p:cNvSpPr>
          <p:nvPr>
            <p:ph idx="1"/>
          </p:nvPr>
        </p:nvSpPr>
        <p:spPr/>
        <p:txBody>
          <a:bodyPr>
            <a:normAutofit/>
          </a:bodyPr>
          <a:lstStyle/>
          <a:p>
            <a:pPr marL="0" indent="0">
              <a:buNone/>
            </a:pPr>
            <a:r>
              <a:rPr lang="en-US" sz="2000" dirty="0"/>
              <a:t>Hi Dana. How are you? I’m calling because I just received my monthly bonus check from Shaklee and I see that you will also be receiving a bonus check this month. </a:t>
            </a:r>
          </a:p>
          <a:p>
            <a:pPr marL="0" indent="0">
              <a:buNone/>
            </a:pPr>
            <a:r>
              <a:rPr lang="en-US" sz="2000" dirty="0"/>
              <a:t>	If you are on direct deposit, the money has already been deposited into your bank account. If not, you’ll be getting a check in a few days. Would you like to receive another check like that next month? </a:t>
            </a:r>
          </a:p>
          <a:p>
            <a:pPr marL="0" indent="0">
              <a:buNone/>
            </a:pPr>
            <a:r>
              <a:rPr lang="en-US" sz="2000" dirty="0"/>
              <a:t>	I’d love to talk to you about what it would take to earn that amount of money again, next month, and maybe even more….</a:t>
            </a:r>
          </a:p>
        </p:txBody>
      </p:sp>
    </p:spTree>
    <p:extLst>
      <p:ext uri="{BB962C8B-B14F-4D97-AF65-F5344CB8AC3E}">
        <p14:creationId xmlns:p14="http://schemas.microsoft.com/office/powerpoint/2010/main" val="21179377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6A342F-100A-A24B-AFB9-3BBD70C1EBD7}"/>
              </a:ext>
            </a:extLst>
          </p:cNvPr>
          <p:cNvSpPr>
            <a:spLocks noGrp="1"/>
          </p:cNvSpPr>
          <p:nvPr>
            <p:ph type="title"/>
          </p:nvPr>
        </p:nvSpPr>
        <p:spPr>
          <a:xfrm>
            <a:off x="457201" y="205979"/>
            <a:ext cx="4437676" cy="857250"/>
          </a:xfrm>
          <a:ln>
            <a:solidFill>
              <a:schemeClr val="tx1"/>
            </a:solidFill>
          </a:ln>
        </p:spPr>
        <p:txBody>
          <a:bodyPr>
            <a:normAutofit/>
          </a:bodyPr>
          <a:lstStyle/>
          <a:p>
            <a:pPr algn="ctr"/>
            <a:r>
              <a:rPr lang="en-US" sz="2800" dirty="0"/>
              <a:t>FOLLOW-UP SCRIPTS</a:t>
            </a:r>
          </a:p>
        </p:txBody>
      </p:sp>
      <p:sp>
        <p:nvSpPr>
          <p:cNvPr id="3" name="Content Placeholder 2">
            <a:extLst>
              <a:ext uri="{FF2B5EF4-FFF2-40B4-BE49-F238E27FC236}">
                <a16:creationId xmlns:a16="http://schemas.microsoft.com/office/drawing/2014/main" id="{E8B1EB61-02E7-614A-9623-DA0DD7B1B92B}"/>
              </a:ext>
            </a:extLst>
          </p:cNvPr>
          <p:cNvSpPr>
            <a:spLocks noGrp="1"/>
          </p:cNvSpPr>
          <p:nvPr>
            <p:ph idx="1"/>
          </p:nvPr>
        </p:nvSpPr>
        <p:spPr>
          <a:xfrm>
            <a:off x="457200" y="1200151"/>
            <a:ext cx="8229600" cy="3636594"/>
          </a:xfrm>
        </p:spPr>
        <p:txBody>
          <a:bodyPr>
            <a:normAutofit fontScale="77500" lnSpcReduction="20000"/>
          </a:bodyPr>
          <a:lstStyle/>
          <a:p>
            <a:pPr marL="0" indent="0">
              <a:buNone/>
            </a:pPr>
            <a:r>
              <a:rPr lang="en-US" sz="2900" dirty="0"/>
              <a:t>“ I was thinking about our conversation last week. I just received notice about a special event on starting a home business … and wanted to ask if you have ever thought of working from your home? </a:t>
            </a:r>
          </a:p>
          <a:p>
            <a:pPr marL="0" indent="0">
              <a:buNone/>
            </a:pPr>
            <a:r>
              <a:rPr lang="en-US" sz="2900" dirty="0"/>
              <a:t>	If I were to send you some information… would you consider it and let me know by tomorrow, if you can attend?”</a:t>
            </a:r>
          </a:p>
          <a:p>
            <a:endParaRPr lang="en-US" sz="2900" dirty="0"/>
          </a:p>
          <a:p>
            <a:pPr marL="0" indent="0">
              <a:buNone/>
            </a:pPr>
            <a:r>
              <a:rPr lang="en-US" sz="2900" dirty="0"/>
              <a:t>	“If you would like to know more about the business, I’d be happy to set up a 3-way call with my upline, Becky. </a:t>
            </a:r>
          </a:p>
          <a:p>
            <a:pPr marL="0" indent="0">
              <a:buNone/>
            </a:pPr>
            <a:r>
              <a:rPr lang="en-US" sz="2900" dirty="0"/>
              <a:t>	She is an amazing teacher and very successful in Shaklee. She could tell you more about how all of this works and can answer any questions you might have.”</a:t>
            </a:r>
            <a:r>
              <a:rPr lang="en-US" sz="2900" i="1" dirty="0"/>
              <a:t> </a:t>
            </a:r>
          </a:p>
          <a:p>
            <a:endParaRPr lang="en-US" sz="2900" i="1" dirty="0"/>
          </a:p>
          <a:p>
            <a:endParaRPr lang="en-US" dirty="0"/>
          </a:p>
          <a:p>
            <a:endParaRPr lang="en-US" dirty="0"/>
          </a:p>
        </p:txBody>
      </p:sp>
    </p:spTree>
    <p:extLst>
      <p:ext uri="{BB962C8B-B14F-4D97-AF65-F5344CB8AC3E}">
        <p14:creationId xmlns:p14="http://schemas.microsoft.com/office/powerpoint/2010/main" val="34161145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2791" y="177650"/>
            <a:ext cx="4104442" cy="2493042"/>
          </a:xfrm>
          <a:ln>
            <a:solidFill>
              <a:schemeClr val="accent3">
                <a:lumMod val="75000"/>
              </a:schemeClr>
            </a:solidFill>
          </a:ln>
        </p:spPr>
        <p:txBody>
          <a:bodyPr/>
          <a:lstStyle/>
          <a:p>
            <a:r>
              <a:rPr lang="en-US" dirty="0"/>
              <a:t>90 Day Rank Advancement Plan</a:t>
            </a:r>
          </a:p>
        </p:txBody>
      </p:sp>
      <p:sp>
        <p:nvSpPr>
          <p:cNvPr id="5" name="Subtitle 4"/>
          <p:cNvSpPr>
            <a:spLocks noGrp="1"/>
          </p:cNvSpPr>
          <p:nvPr>
            <p:ph type="subTitle" idx="1"/>
          </p:nvPr>
        </p:nvSpPr>
        <p:spPr>
          <a:xfrm>
            <a:off x="945020" y="3316284"/>
            <a:ext cx="7286362" cy="1827216"/>
          </a:xfrm>
        </p:spPr>
        <p:txBody>
          <a:bodyPr>
            <a:normAutofit fontScale="92500" lnSpcReduction="20000"/>
          </a:bodyPr>
          <a:lstStyle/>
          <a:p>
            <a:r>
              <a:rPr lang="en-US" dirty="0">
                <a:solidFill>
                  <a:schemeClr val="tx1">
                    <a:lumMod val="85000"/>
                    <a:lumOff val="15000"/>
                  </a:schemeClr>
                </a:solidFill>
              </a:rPr>
              <a:t>Shaklee Stimulus Plan 2020</a:t>
            </a:r>
          </a:p>
          <a:p>
            <a:r>
              <a:rPr lang="en-US" dirty="0">
                <a:solidFill>
                  <a:schemeClr val="tx1">
                    <a:lumMod val="85000"/>
                    <a:lumOff val="15000"/>
                  </a:schemeClr>
                </a:solidFill>
              </a:rPr>
              <a:t>To create </a:t>
            </a:r>
          </a:p>
          <a:p>
            <a:r>
              <a:rPr lang="en-US" dirty="0">
                <a:solidFill>
                  <a:schemeClr val="tx1">
                    <a:lumMod val="85000"/>
                    <a:lumOff val="15000"/>
                  </a:schemeClr>
                </a:solidFill>
              </a:rPr>
              <a:t>Lifelong Customers and Business Partners</a:t>
            </a:r>
            <a:r>
              <a:rPr lang="en-US" dirty="0"/>
              <a:t>					</a:t>
            </a:r>
          </a:p>
        </p:txBody>
      </p:sp>
      <p:pic>
        <p:nvPicPr>
          <p:cNvPr id="2" name="Picture 1"/>
          <p:cNvPicPr>
            <a:picLocks noChangeAspect="1"/>
          </p:cNvPicPr>
          <p:nvPr/>
        </p:nvPicPr>
        <p:blipFill>
          <a:blip r:embed="rId3"/>
          <a:stretch>
            <a:fillRect/>
          </a:stretch>
        </p:blipFill>
        <p:spPr>
          <a:xfrm>
            <a:off x="4445493" y="177650"/>
            <a:ext cx="4555799" cy="2876837"/>
          </a:xfrm>
          <a:prstGeom prst="rect">
            <a:avLst/>
          </a:prstGeom>
        </p:spPr>
      </p:pic>
    </p:spTree>
    <p:extLst>
      <p:ext uri="{BB962C8B-B14F-4D97-AF65-F5344CB8AC3E}">
        <p14:creationId xmlns:p14="http://schemas.microsoft.com/office/powerpoint/2010/main" val="41921893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4696942" cy="857250"/>
          </a:xfrm>
        </p:spPr>
        <p:txBody>
          <a:bodyPr>
            <a:normAutofit/>
          </a:bodyPr>
          <a:lstStyle/>
          <a:p>
            <a:r>
              <a:rPr lang="en-US" sz="2400" dirty="0"/>
              <a:t>Training Team This Week  </a:t>
            </a:r>
            <a:r>
              <a:rPr lang="mr-IN" sz="2400" dirty="0"/>
              <a:t>–</a:t>
            </a:r>
            <a:r>
              <a:rPr lang="en-US" sz="2400" dirty="0"/>
              <a:t> </a:t>
            </a:r>
            <a:br>
              <a:rPr lang="en-US" sz="2400" dirty="0"/>
            </a:br>
            <a:r>
              <a:rPr lang="en-US" sz="2400" dirty="0"/>
              <a:t>90 Days to Advance in Rank</a:t>
            </a:r>
          </a:p>
        </p:txBody>
      </p:sp>
      <p:sp>
        <p:nvSpPr>
          <p:cNvPr id="3" name="Content Placeholder 2"/>
          <p:cNvSpPr>
            <a:spLocks noGrp="1"/>
          </p:cNvSpPr>
          <p:nvPr>
            <p:ph idx="1"/>
          </p:nvPr>
        </p:nvSpPr>
        <p:spPr>
          <a:xfrm>
            <a:off x="449966" y="2566654"/>
            <a:ext cx="1673352" cy="888415"/>
          </a:xfrm>
        </p:spPr>
        <p:txBody>
          <a:bodyPr>
            <a:noAutofit/>
          </a:bodyPr>
          <a:lstStyle/>
          <a:p>
            <a:pPr marL="0" indent="0" algn="ctr">
              <a:lnSpc>
                <a:spcPct val="90000"/>
              </a:lnSpc>
              <a:buNone/>
            </a:pPr>
            <a:r>
              <a:rPr lang="en-US" sz="1600" dirty="0"/>
              <a:t>Pam Cary</a:t>
            </a:r>
          </a:p>
          <a:p>
            <a:pPr marL="0" indent="0" algn="ctr">
              <a:lnSpc>
                <a:spcPct val="90000"/>
              </a:lnSpc>
              <a:buNone/>
            </a:pPr>
            <a:r>
              <a:rPr lang="en-US" sz="1600" dirty="0"/>
              <a:t>Senior Executive Coordinator</a:t>
            </a:r>
          </a:p>
        </p:txBody>
      </p:sp>
      <p:sp>
        <p:nvSpPr>
          <p:cNvPr id="5" name="TextBox 4"/>
          <p:cNvSpPr txBox="1"/>
          <p:nvPr/>
        </p:nvSpPr>
        <p:spPr>
          <a:xfrm>
            <a:off x="2133600" y="2773151"/>
            <a:ext cx="1780673" cy="584776"/>
          </a:xfrm>
          <a:prstGeom prst="rect">
            <a:avLst/>
          </a:prstGeom>
          <a:noFill/>
        </p:spPr>
        <p:txBody>
          <a:bodyPr wrap="square" rtlCol="0">
            <a:spAutoFit/>
          </a:bodyPr>
          <a:lstStyle/>
          <a:p>
            <a:r>
              <a:rPr lang="en-US" sz="1600" dirty="0">
                <a:latin typeface="Calibri"/>
                <a:cs typeface="Calibri"/>
              </a:rPr>
              <a:t>Angie Thomas</a:t>
            </a:r>
          </a:p>
          <a:p>
            <a:r>
              <a:rPr lang="en-US" sz="1600" dirty="0">
                <a:latin typeface="Calibri"/>
                <a:cs typeface="Calibri"/>
              </a:rPr>
              <a:t>Senior Director</a:t>
            </a:r>
          </a:p>
        </p:txBody>
      </p:sp>
      <p:pic>
        <p:nvPicPr>
          <p:cNvPr id="6" name="Picture 5"/>
          <p:cNvPicPr>
            <a:picLocks noChangeAspect="1"/>
          </p:cNvPicPr>
          <p:nvPr/>
        </p:nvPicPr>
        <p:blipFill rotWithShape="1">
          <a:blip r:embed="rId2"/>
          <a:srcRect l="49301" t="38879" r="36809" b="38879"/>
          <a:stretch/>
        </p:blipFill>
        <p:spPr>
          <a:xfrm>
            <a:off x="6252468" y="1965460"/>
            <a:ext cx="1211064" cy="1489609"/>
          </a:xfrm>
          <a:prstGeom prst="rect">
            <a:avLst/>
          </a:prstGeom>
        </p:spPr>
      </p:pic>
      <p:pic>
        <p:nvPicPr>
          <p:cNvPr id="7" name="Picture 6"/>
          <p:cNvPicPr>
            <a:picLocks noChangeAspect="1"/>
          </p:cNvPicPr>
          <p:nvPr/>
        </p:nvPicPr>
        <p:blipFill>
          <a:blip r:embed="rId3"/>
          <a:stretch>
            <a:fillRect/>
          </a:stretch>
        </p:blipFill>
        <p:spPr>
          <a:xfrm>
            <a:off x="7671851" y="1994101"/>
            <a:ext cx="1158401" cy="1460968"/>
          </a:xfrm>
          <a:prstGeom prst="rect">
            <a:avLst/>
          </a:prstGeom>
        </p:spPr>
      </p:pic>
      <p:sp>
        <p:nvSpPr>
          <p:cNvPr id="8" name="Rectangle 7"/>
          <p:cNvSpPr/>
          <p:nvPr/>
        </p:nvSpPr>
        <p:spPr>
          <a:xfrm>
            <a:off x="7581900" y="3652273"/>
            <a:ext cx="1545332" cy="830997"/>
          </a:xfrm>
          <a:prstGeom prst="rect">
            <a:avLst/>
          </a:prstGeom>
        </p:spPr>
        <p:txBody>
          <a:bodyPr wrap="square">
            <a:spAutoFit/>
          </a:bodyPr>
          <a:lstStyle/>
          <a:p>
            <a:pPr algn="ctr"/>
            <a:r>
              <a:rPr lang="en-US" sz="1600" dirty="0"/>
              <a:t>Senior Master Coordinator Barbara Lagoni </a:t>
            </a:r>
          </a:p>
        </p:txBody>
      </p:sp>
      <p:sp>
        <p:nvSpPr>
          <p:cNvPr id="9" name="Rectangle 8"/>
          <p:cNvSpPr/>
          <p:nvPr/>
        </p:nvSpPr>
        <p:spPr>
          <a:xfrm>
            <a:off x="5989919" y="3652273"/>
            <a:ext cx="1681932" cy="830997"/>
          </a:xfrm>
          <a:prstGeom prst="rect">
            <a:avLst/>
          </a:prstGeom>
        </p:spPr>
        <p:txBody>
          <a:bodyPr wrap="square">
            <a:spAutoFit/>
          </a:bodyPr>
          <a:lstStyle/>
          <a:p>
            <a:pPr algn="ctr"/>
            <a:r>
              <a:rPr lang="en-US" sz="1600" dirty="0"/>
              <a:t>Senior Master Coordinator</a:t>
            </a:r>
          </a:p>
          <a:p>
            <a:pPr algn="ctr"/>
            <a:r>
              <a:rPr lang="en-US" sz="1600" dirty="0"/>
              <a:t>Jeanne </a:t>
            </a:r>
            <a:r>
              <a:rPr lang="en-US" sz="1600" dirty="0" err="1"/>
              <a:t>Toovell</a:t>
            </a:r>
            <a:endParaRPr lang="en-US" sz="1600" dirty="0"/>
          </a:p>
        </p:txBody>
      </p:sp>
      <p:sp>
        <p:nvSpPr>
          <p:cNvPr id="12" name="TextBox 11"/>
          <p:cNvSpPr txBox="1"/>
          <p:nvPr/>
        </p:nvSpPr>
        <p:spPr>
          <a:xfrm>
            <a:off x="5517469" y="205979"/>
            <a:ext cx="3312783" cy="1323439"/>
          </a:xfrm>
          <a:prstGeom prst="rect">
            <a:avLst/>
          </a:prstGeom>
          <a:noFill/>
          <a:ln>
            <a:solidFill>
              <a:schemeClr val="tx2">
                <a:lumMod val="60000"/>
                <a:lumOff val="40000"/>
              </a:schemeClr>
            </a:solidFill>
          </a:ln>
        </p:spPr>
        <p:txBody>
          <a:bodyPr wrap="square" rtlCol="0">
            <a:spAutoFit/>
          </a:bodyPr>
          <a:lstStyle/>
          <a:p>
            <a:pPr algn="ctr"/>
            <a:r>
              <a:rPr lang="en-US" sz="2000" dirty="0"/>
              <a:t>Objective of these 8 weeks </a:t>
            </a:r>
            <a:r>
              <a:rPr lang="mr-IN" sz="2000" dirty="0"/>
              <a:t>…</a:t>
            </a:r>
            <a:r>
              <a:rPr lang="en-US" sz="2000" dirty="0"/>
              <a:t> to help EVERY business partner attending advance in rank, starting with Director .</a:t>
            </a:r>
          </a:p>
        </p:txBody>
      </p:sp>
      <p:sp>
        <p:nvSpPr>
          <p:cNvPr id="14" name="TextBox 13"/>
          <p:cNvSpPr txBox="1"/>
          <p:nvPr/>
        </p:nvSpPr>
        <p:spPr>
          <a:xfrm>
            <a:off x="7463532" y="4683988"/>
            <a:ext cx="1082821" cy="369332"/>
          </a:xfrm>
          <a:prstGeom prst="rect">
            <a:avLst/>
          </a:prstGeom>
          <a:noFill/>
        </p:spPr>
        <p:txBody>
          <a:bodyPr wrap="square" rtlCol="0">
            <a:spAutoFit/>
          </a:bodyPr>
          <a:lstStyle/>
          <a:p>
            <a:r>
              <a:rPr lang="en-US" dirty="0" err="1"/>
              <a:t>jeanne</a:t>
            </a:r>
            <a:endParaRPr lang="en-US" dirty="0"/>
          </a:p>
        </p:txBody>
      </p:sp>
      <p:sp>
        <p:nvSpPr>
          <p:cNvPr id="10" name="Rectangle 9"/>
          <p:cNvSpPr/>
          <p:nvPr/>
        </p:nvSpPr>
        <p:spPr>
          <a:xfrm>
            <a:off x="341064" y="3650575"/>
            <a:ext cx="4981935" cy="1094146"/>
          </a:xfrm>
          <a:prstGeom prst="rect">
            <a:avLst/>
          </a:prstGeom>
          <a:ln>
            <a:solidFill>
              <a:schemeClr val="tx2">
                <a:lumMod val="60000"/>
                <a:lumOff val="40000"/>
              </a:schemeClr>
            </a:solidFill>
          </a:ln>
        </p:spPr>
        <p:txBody>
          <a:bodyPr wrap="square">
            <a:spAutoFit/>
          </a:bodyPr>
          <a:lstStyle/>
          <a:p>
            <a:pPr marL="342900" lvl="0" indent="-342900">
              <a:lnSpc>
                <a:spcPct val="90000"/>
              </a:lnSpc>
              <a:buClr>
                <a:schemeClr val="dk1"/>
              </a:buClr>
              <a:buSzPct val="25000"/>
            </a:pPr>
            <a:r>
              <a:rPr lang="en-US" dirty="0"/>
              <a:t>A $25 Million Stimulus Plan has been set before us </a:t>
            </a:r>
            <a:r>
              <a:rPr lang="mr-IN" dirty="0"/>
              <a:t>…</a:t>
            </a:r>
            <a:r>
              <a:rPr lang="en-US" dirty="0"/>
              <a:t>  with a 90 Day Window </a:t>
            </a:r>
            <a:r>
              <a:rPr lang="mr-IN" dirty="0"/>
              <a:t>…</a:t>
            </a:r>
            <a:endParaRPr lang="en-US" dirty="0"/>
          </a:p>
          <a:p>
            <a:pPr marL="342900" lvl="0" indent="-342900">
              <a:lnSpc>
                <a:spcPct val="90000"/>
              </a:lnSpc>
              <a:buClr>
                <a:schemeClr val="dk1"/>
              </a:buClr>
              <a:buSzPct val="25000"/>
            </a:pPr>
            <a:r>
              <a:rPr lang="en-US" dirty="0"/>
              <a:t>This week we focus on identifying our next business partners.</a:t>
            </a:r>
          </a:p>
        </p:txBody>
      </p:sp>
      <p:pic>
        <p:nvPicPr>
          <p:cNvPr id="4" name="Picture 3"/>
          <p:cNvPicPr>
            <a:picLocks noChangeAspect="1"/>
          </p:cNvPicPr>
          <p:nvPr/>
        </p:nvPicPr>
        <p:blipFill>
          <a:blip r:embed="rId4"/>
          <a:stretch>
            <a:fillRect/>
          </a:stretch>
        </p:blipFill>
        <p:spPr>
          <a:xfrm>
            <a:off x="551020" y="1161268"/>
            <a:ext cx="1430192" cy="1468091"/>
          </a:xfrm>
          <a:prstGeom prst="rect">
            <a:avLst/>
          </a:prstGeom>
        </p:spPr>
      </p:pic>
      <p:pic>
        <p:nvPicPr>
          <p:cNvPr id="15" name="Picture 14"/>
          <p:cNvPicPr>
            <a:picLocks noChangeAspect="1"/>
          </p:cNvPicPr>
          <p:nvPr/>
        </p:nvPicPr>
        <p:blipFill rotWithShape="1">
          <a:blip r:embed="rId5"/>
          <a:srcRect t="11171" r="11094"/>
          <a:stretch/>
        </p:blipFill>
        <p:spPr>
          <a:xfrm>
            <a:off x="2297595" y="1161269"/>
            <a:ext cx="1198419" cy="1468090"/>
          </a:xfrm>
          <a:prstGeom prst="rect">
            <a:avLst/>
          </a:prstGeom>
        </p:spPr>
      </p:pic>
    </p:spTree>
    <p:extLst>
      <p:ext uri="{BB962C8B-B14F-4D97-AF65-F5344CB8AC3E}">
        <p14:creationId xmlns:p14="http://schemas.microsoft.com/office/powerpoint/2010/main" val="37449410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11665</TotalTime>
  <Words>3666</Words>
  <Application>Microsoft Macintosh PowerPoint</Application>
  <PresentationFormat>On-screen Show (16:9)</PresentationFormat>
  <Paragraphs>343</Paragraphs>
  <Slides>38</Slides>
  <Notes>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Calibri</vt:lpstr>
      <vt:lpstr>Office Theme</vt:lpstr>
      <vt:lpstr>Pre call </vt:lpstr>
      <vt:lpstr>Call to tell them about Shaklee birthday month program or Loyalty Rewards</vt:lpstr>
      <vt:lpstr>CONNECTING SCRIPTS</vt:lpstr>
      <vt:lpstr>INVITING SCRIPTS</vt:lpstr>
      <vt:lpstr>INVITING SCRIPTS  -- continued</vt:lpstr>
      <vt:lpstr>INVITING SCRIPTS (con’t)</vt:lpstr>
      <vt:lpstr>FOLLOW-UP SCRIPTS</vt:lpstr>
      <vt:lpstr>90 Day Rank Advancement Plan</vt:lpstr>
      <vt:lpstr>Training Team This Week  –  90 Days to Advance in Rank</vt:lpstr>
      <vt:lpstr>Story --  The Defining Moment </vt:lpstr>
      <vt:lpstr> </vt:lpstr>
      <vt:lpstr>This is now YOUR defining moment</vt:lpstr>
      <vt:lpstr> To advance in rank begins with inviting people to join us. </vt:lpstr>
      <vt:lpstr>Creating a 90 Day Plan right now could create the foundation of an organization that will thrive for decades to come. </vt:lpstr>
      <vt:lpstr>Then We Want to ….Polish Up Our Inviting Skills</vt:lpstr>
      <vt:lpstr>Create ways to meet people</vt:lpstr>
      <vt:lpstr>The Business Conversation</vt:lpstr>
      <vt:lpstr>Challenges We Could Encounter when reaching out </vt:lpstr>
      <vt:lpstr>Responding to Challenges/Concerns  Our job is always to be an advocate for them &amp; solve problems</vt:lpstr>
      <vt:lpstr>The Conversation</vt:lpstr>
      <vt:lpstr>Leaving Messages</vt:lpstr>
      <vt:lpstr>Product Collections</vt:lpstr>
      <vt:lpstr>PowerPoint Presentation</vt:lpstr>
      <vt:lpstr>Strategies for Stimulus Plan $1000 Reward -- understand 9+3+3</vt:lpstr>
      <vt:lpstr>Stimulus Plan Strategies continued ( 9+3+3)</vt:lpstr>
      <vt:lpstr>Prepare – Be ready  What will you do when they say yes… they would like to take a look</vt:lpstr>
      <vt:lpstr>PowerPoint Presentation</vt:lpstr>
      <vt:lpstr>Review $20,000 in 2020 schedule of pay outs</vt:lpstr>
      <vt:lpstr>Product Discussion Points </vt:lpstr>
      <vt:lpstr>PowerPoint Presentation</vt:lpstr>
      <vt:lpstr>Action Steps – Rank Advancement Plan</vt:lpstr>
      <vt:lpstr>Action Steps continued</vt:lpstr>
      <vt:lpstr>PowerPoint Presentation</vt:lpstr>
      <vt:lpstr>PowerPoint Presentation</vt:lpstr>
      <vt:lpstr>PowerPoint Presentation</vt:lpstr>
      <vt:lpstr>$250 to Distributors Sponsored BEFORE March1</vt:lpstr>
      <vt:lpstr>PowerPoint Presentation</vt:lpstr>
      <vt:lpstr>The need has come to our doorstep .. A greater calling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Presenting Our Extraordinary Opportunity </dc:title>
  <dc:creator>Barbara Lagoni</dc:creator>
  <cp:lastModifiedBy>Chris Spell</cp:lastModifiedBy>
  <cp:revision>227</cp:revision>
  <cp:lastPrinted>2020-04-16T19:22:14Z</cp:lastPrinted>
  <dcterms:created xsi:type="dcterms:W3CDTF">2020-03-31T15:39:36Z</dcterms:created>
  <dcterms:modified xsi:type="dcterms:W3CDTF">2020-04-17T17:31:30Z</dcterms:modified>
</cp:coreProperties>
</file>