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94" r:id="rId2"/>
    <p:sldId id="301" r:id="rId3"/>
    <p:sldId id="299" r:id="rId4"/>
    <p:sldId id="300" r:id="rId5"/>
    <p:sldId id="262" r:id="rId6"/>
    <p:sldId id="257" r:id="rId7"/>
    <p:sldId id="270" r:id="rId8"/>
    <p:sldId id="271" r:id="rId9"/>
    <p:sldId id="297" r:id="rId10"/>
    <p:sldId id="298" r:id="rId11"/>
    <p:sldId id="275" r:id="rId12"/>
    <p:sldId id="278" r:id="rId13"/>
    <p:sldId id="276" r:id="rId14"/>
    <p:sldId id="296" r:id="rId15"/>
    <p:sldId id="283" r:id="rId16"/>
    <p:sldId id="285" r:id="rId17"/>
    <p:sldId id="284" r:id="rId18"/>
    <p:sldId id="286" r:id="rId19"/>
    <p:sldId id="287" r:id="rId20"/>
    <p:sldId id="289" r:id="rId21"/>
    <p:sldId id="290" r:id="rId22"/>
    <p:sldId id="291" r:id="rId23"/>
    <p:sldId id="293" r:id="rId24"/>
    <p:sldId id="292" r:id="rId25"/>
    <p:sldId id="295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52522-A5A8-1444-84FA-FF1ABDD241C7}" type="datetimeFigureOut">
              <a:rPr lang="en-US" smtClean="0"/>
              <a:t>2/21/20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B9A7E-F9D5-0846-8724-A70A513886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7014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4770F-9745-304B-A0F8-1C7A6666260E}" type="datetimeFigureOut">
              <a:rPr lang="en-US" smtClean="0"/>
              <a:t>2/21/20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6D4E7-3D42-414C-9FDC-CC0731AD7E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93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0ECBD-3741-214D-A87C-207D47C833E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947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Discussion about what we discussed today </a:t>
            </a:r>
            <a:r>
              <a:rPr lang="mr-IN" sz="1600" dirty="0"/>
              <a:t>…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Would</a:t>
            </a:r>
            <a:r>
              <a:rPr lang="en-US" sz="1600" baseline="0" dirty="0"/>
              <a:t> anyone care to share any changes that is happening in their thinking ..    Or their activity level ?   Or their fears !!!  Their goals 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6D4E7-3D42-414C-9FDC-CC0731AD7EF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407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40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581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53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klee Workshop PPT 1920x1080 Template-08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0557"/>
            <a:ext cx="8229600" cy="2734073"/>
          </a:xfrm>
        </p:spPr>
        <p:txBody>
          <a:bodyPr>
            <a:normAutofit/>
          </a:bodyPr>
          <a:lstStyle>
            <a:lvl1pPr marL="342900" indent="-342900">
              <a:buSzPct val="100000"/>
              <a:buFontTx/>
              <a:buBlip>
                <a:blip r:embed="rId3"/>
              </a:buBlip>
              <a:defRPr sz="2000">
                <a:solidFill>
                  <a:srgbClr val="6F6E6F"/>
                </a:solidFill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6F6E6F"/>
                </a:solidFill>
              </a:defRPr>
            </a:lvl2pPr>
            <a:lvl3pPr marL="1143000" indent="-228600">
              <a:buSzPct val="100000"/>
              <a:buFontTx/>
              <a:buBlip>
                <a:blip r:embed="rId3"/>
              </a:buBlip>
              <a:defRPr sz="1600">
                <a:solidFill>
                  <a:srgbClr val="6F6E6F"/>
                </a:solidFill>
              </a:defRPr>
            </a:lvl3pPr>
            <a:lvl4pPr marL="16002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4pPr>
            <a:lvl5pPr marL="2057400" indent="-228600">
              <a:buSzPct val="100000"/>
              <a:buFontTx/>
              <a:buBlip>
                <a:blip r:embed="rId3"/>
              </a:buBlip>
              <a:defRPr sz="1400">
                <a:solidFill>
                  <a:srgbClr val="6F6E6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0316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aklee Workshop PPT 1920x1080 Template-08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849213"/>
            <a:ext cx="4455168" cy="1021556"/>
          </a:xfrm>
        </p:spPr>
        <p:txBody>
          <a:bodyPr anchor="b" anchorCtr="0">
            <a:noAutofit/>
          </a:bodyPr>
          <a:lstStyle>
            <a:lvl1pPr algn="l">
              <a:defRPr sz="3200" b="1" cap="all">
                <a:solidFill>
                  <a:srgbClr val="537E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870770"/>
            <a:ext cx="7772400" cy="1125140"/>
          </a:xfr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F6E6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301093" y="1589719"/>
            <a:ext cx="2779712" cy="27813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183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26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09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40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367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116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977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77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99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4AF25-C245-E24F-8B34-6C9A37B8235C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4543B-DA2A-764E-8B3E-8F6C06E90D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92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yshaklee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0"/>
            <a:ext cx="9144000" cy="5149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$20,000 for 2020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4778" y="1200151"/>
            <a:ext cx="7182555" cy="987071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Largest single line item of the entire Global budget ..  </a:t>
            </a:r>
          </a:p>
          <a:p>
            <a:pPr marL="0" indent="0" algn="ctr">
              <a:buNone/>
            </a:pPr>
            <a:r>
              <a:rPr lang="en-US" sz="2400" dirty="0"/>
              <a:t>A huge commitment by Roger </a:t>
            </a:r>
          </a:p>
          <a:p>
            <a:pPr marL="0" indent="0" algn="ctr">
              <a:buNone/>
            </a:pP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333786" y="3768807"/>
            <a:ext cx="5855539" cy="707886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/>
              <a:t>“ Please .. Take my money” </a:t>
            </a:r>
          </a:p>
        </p:txBody>
      </p:sp>
      <p:sp>
        <p:nvSpPr>
          <p:cNvPr id="6" name="Rectangle 5"/>
          <p:cNvSpPr/>
          <p:nvPr/>
        </p:nvSpPr>
        <p:spPr>
          <a:xfrm>
            <a:off x="846667" y="2436949"/>
            <a:ext cx="7238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/>
              <a:t>If ever there was a time to step up the pace .. It is now.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4367" y="4189015"/>
            <a:ext cx="973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46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184" y="205977"/>
            <a:ext cx="6664453" cy="721421"/>
          </a:xfrm>
          <a:ln>
            <a:solidFill>
              <a:srgbClr val="800000"/>
            </a:solidFill>
          </a:ln>
        </p:spPr>
        <p:txBody>
          <a:bodyPr>
            <a:normAutofit fontScale="90000"/>
          </a:bodyPr>
          <a:lstStyle/>
          <a:p>
            <a:r>
              <a:rPr lang="en-US" sz="2400" dirty="0"/>
              <a:t>Resources --  </a:t>
            </a:r>
            <a:br>
              <a:rPr lang="en-US" sz="2400" dirty="0"/>
            </a:br>
            <a:r>
              <a:rPr lang="en-US" sz="2400" dirty="0"/>
              <a:t>see Orientation Section of Better </a:t>
            </a:r>
            <a:r>
              <a:rPr lang="en-US" sz="2400" dirty="0" err="1"/>
              <a:t>Future.Training</a:t>
            </a:r>
            <a:r>
              <a:rPr lang="en-US" sz="2400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600" y="1028242"/>
            <a:ext cx="8458200" cy="41021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1800" b="1" dirty="0"/>
              <a:t>To send information to customers and potential business partners </a:t>
            </a:r>
            <a:r>
              <a:rPr lang="mr-IN" sz="1800" dirty="0"/>
              <a:t>…</a:t>
            </a:r>
            <a:endParaRPr lang="en-US" sz="1800" dirty="0"/>
          </a:p>
          <a:p>
            <a:r>
              <a:rPr lang="en-US" sz="1800" dirty="0"/>
              <a:t>	</a:t>
            </a:r>
            <a:r>
              <a:rPr lang="en-US" sz="1800" dirty="0" err="1"/>
              <a:t>Shaklee.TV</a:t>
            </a:r>
            <a:r>
              <a:rPr lang="en-US" sz="1800" dirty="0"/>
              <a:t>  </a:t>
            </a:r>
            <a:r>
              <a:rPr lang="en-US" sz="1600" dirty="0"/>
              <a:t>( Shaklee Difference, Roger Barnett messages, personal stories, </a:t>
            </a:r>
            <a:r>
              <a:rPr lang="en-US" sz="1600" dirty="0" err="1"/>
              <a:t>etc</a:t>
            </a:r>
            <a:r>
              <a:rPr lang="en-US" sz="1600" dirty="0"/>
              <a:t>)</a:t>
            </a:r>
          </a:p>
          <a:p>
            <a:r>
              <a:rPr lang="en-US" sz="1800" dirty="0"/>
              <a:t>	BetterHealthin31Days.com/(your site name) or upline’s</a:t>
            </a:r>
          </a:p>
          <a:p>
            <a:r>
              <a:rPr lang="en-US" sz="1800" dirty="0"/>
              <a:t>	</a:t>
            </a:r>
            <a:r>
              <a:rPr lang="en-US" sz="1800" dirty="0" err="1"/>
              <a:t>HealthResource.Shaklee.com</a:t>
            </a:r>
            <a:endParaRPr lang="en-US" sz="1800" dirty="0"/>
          </a:p>
          <a:p>
            <a:r>
              <a:rPr lang="en-US" sz="1800" dirty="0"/>
              <a:t>	</a:t>
            </a:r>
            <a:r>
              <a:rPr lang="en-US" sz="1800" dirty="0" err="1"/>
              <a:t>BetterFutureStartsToday.NET</a:t>
            </a:r>
            <a:r>
              <a:rPr lang="en-US" sz="1800" dirty="0"/>
              <a:t> /(your site name) </a:t>
            </a:r>
            <a:r>
              <a:rPr lang="mr-IN" sz="1800" dirty="0"/>
              <a:t>…</a:t>
            </a:r>
            <a:r>
              <a:rPr lang="en-US" sz="1800" dirty="0"/>
              <a:t> Various Business Presentations</a:t>
            </a:r>
          </a:p>
          <a:p>
            <a:r>
              <a:rPr lang="en-US" sz="1800" dirty="0"/>
              <a:t>  </a:t>
            </a:r>
            <a:r>
              <a:rPr lang="en-US" sz="1800" dirty="0" err="1"/>
              <a:t>Events.Shaklee.com</a:t>
            </a:r>
            <a:r>
              <a:rPr lang="en-US" sz="1800" dirty="0"/>
              <a:t> (events &amp; promotions)</a:t>
            </a:r>
          </a:p>
          <a:p>
            <a:pPr>
              <a:buNone/>
            </a:pPr>
            <a:r>
              <a:rPr lang="en-US" sz="1800" b="1" dirty="0" err="1"/>
              <a:t>FaceBook</a:t>
            </a:r>
            <a:r>
              <a:rPr lang="en-US" sz="1800" b="1" dirty="0"/>
              <a:t> </a:t>
            </a:r>
          </a:p>
          <a:p>
            <a:r>
              <a:rPr lang="en-US" sz="1800" dirty="0"/>
              <a:t>Team page ( ex. Lagoni Shaklee Team, Team </a:t>
            </a:r>
            <a:r>
              <a:rPr lang="en-US" sz="1800" dirty="0" err="1"/>
              <a:t>Toovell</a:t>
            </a:r>
            <a:r>
              <a:rPr lang="en-US" sz="1800" dirty="0"/>
              <a:t>, or your </a:t>
            </a:r>
            <a:r>
              <a:rPr lang="en-US" sz="1800" dirty="0" err="1"/>
              <a:t>upline’s</a:t>
            </a:r>
            <a:r>
              <a:rPr lang="en-US" sz="1800" dirty="0"/>
              <a:t> group page)</a:t>
            </a:r>
          </a:p>
          <a:p>
            <a:r>
              <a:rPr lang="en-US" sz="1800" dirty="0"/>
              <a:t>The Shaklee Effect (Shaklee Corporate)</a:t>
            </a:r>
          </a:p>
          <a:p>
            <a:pPr>
              <a:buNone/>
            </a:pPr>
            <a:r>
              <a:rPr lang="en-US" sz="1800" b="1" dirty="0"/>
              <a:t>Business Training</a:t>
            </a:r>
          </a:p>
          <a:p>
            <a:r>
              <a:rPr lang="en-US" sz="1800" dirty="0"/>
              <a:t>Archived trainings and podcasts  at  </a:t>
            </a:r>
            <a:r>
              <a:rPr lang="en-US" sz="1800" dirty="0" err="1"/>
              <a:t>BetterFutureStartsToday</a:t>
            </a:r>
            <a:r>
              <a:rPr lang="en-US" sz="1800" dirty="0"/>
              <a:t>/(your site name) or upline’s  (paid subscription – Subscribe here:  bh31.fun/join)</a:t>
            </a:r>
          </a:p>
          <a:p>
            <a:r>
              <a:rPr lang="en-US" sz="1800" dirty="0"/>
              <a:t>Podcasts </a:t>
            </a:r>
            <a:r>
              <a:rPr lang="mr-IN" sz="1800" dirty="0"/>
              <a:t>–</a:t>
            </a:r>
            <a:r>
              <a:rPr lang="en-US" sz="1800" dirty="0"/>
              <a:t> Bob </a:t>
            </a:r>
            <a:r>
              <a:rPr lang="en-US" sz="1800" dirty="0" err="1"/>
              <a:t>Heilig</a:t>
            </a:r>
            <a:r>
              <a:rPr lang="en-US" sz="1800" dirty="0"/>
              <a:t>, Brian </a:t>
            </a:r>
            <a:r>
              <a:rPr lang="en-US" sz="1800" dirty="0" err="1"/>
              <a:t>Buffini</a:t>
            </a:r>
            <a:r>
              <a:rPr lang="en-US" sz="1800" dirty="0"/>
              <a:t>, Michael Hyatt, Rachel Hollis, Brendon </a:t>
            </a:r>
            <a:r>
              <a:rPr lang="en-US" sz="1800" dirty="0" err="1"/>
              <a:t>Burchard</a:t>
            </a:r>
            <a:r>
              <a:rPr lang="en-US" sz="1800" dirty="0"/>
              <a:t>, Entre Leadership, Business Boutique, Sarah Robbins </a:t>
            </a:r>
            <a:endParaRPr lang="en-US" sz="1600" dirty="0"/>
          </a:p>
          <a:p>
            <a:pPr marL="0" indent="0">
              <a:buNone/>
            </a:pPr>
            <a:r>
              <a:rPr lang="en-US" sz="1800" b="1" dirty="0"/>
              <a:t>	</a:t>
            </a:r>
          </a:p>
          <a:p>
            <a:pPr marL="0" indent="0">
              <a:buNone/>
            </a:pPr>
            <a:r>
              <a:rPr lang="en-US" sz="1800" dirty="0" err="1"/>
              <a:t>karen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67297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3114"/>
            <a:ext cx="5563024" cy="910657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/>
              <a:t> </a:t>
            </a:r>
            <a:r>
              <a:rPr lang="en-US" sz="2700" dirty="0"/>
              <a:t>Next It’s Time for the Fundamentals --		That Will Actually Grow Our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713" y="1116634"/>
            <a:ext cx="6343493" cy="11903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After we complete setting up the mechanics of our business… it is time for the essentials of our work …. Beginning with:</a:t>
            </a:r>
          </a:p>
          <a:p>
            <a:pPr marL="0" indent="0">
              <a:buNone/>
            </a:pPr>
            <a:r>
              <a:rPr lang="en-US" sz="2000" b="1" dirty="0"/>
              <a:t> 		Identifying why we want a Shaklee business.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457200" y="2306965"/>
            <a:ext cx="8229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Here’s why …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Learning to </a:t>
            </a:r>
            <a:r>
              <a:rPr lang="en-US" b="1" dirty="0"/>
              <a:t>share our story </a:t>
            </a:r>
            <a:r>
              <a:rPr lang="mr-IN" dirty="0"/>
              <a:t>…</a:t>
            </a:r>
            <a:r>
              <a:rPr lang="en-US" dirty="0"/>
              <a:t> often of </a:t>
            </a:r>
            <a:r>
              <a:rPr lang="en-US" b="1" dirty="0"/>
              <a:t>health transformations</a:t>
            </a:r>
            <a:r>
              <a:rPr lang="en-US" dirty="0"/>
              <a:t>, and why we want to share what we are learning with others </a:t>
            </a:r>
            <a:r>
              <a:rPr lang="mr-IN" dirty="0"/>
              <a:t>…</a:t>
            </a:r>
            <a:r>
              <a:rPr lang="en-US" dirty="0"/>
              <a:t> ( pay it forward ) 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And also  </a:t>
            </a:r>
            <a:r>
              <a:rPr lang="en-US" b="1" dirty="0"/>
              <a:t>why we want to create a business </a:t>
            </a:r>
            <a:r>
              <a:rPr lang="en-US" dirty="0"/>
              <a:t>.. What we want it to produce for ourselves and our family …   and then what it could mean for others. </a:t>
            </a:r>
          </a:p>
          <a:p>
            <a:pPr marL="285750" indent="-285750">
              <a:buFont typeface="Arial"/>
              <a:buChar char="•"/>
            </a:pPr>
            <a:r>
              <a:rPr lang="en-US" b="1" dirty="0"/>
              <a:t>Sharing</a:t>
            </a:r>
            <a:r>
              <a:rPr lang="en-US" dirty="0"/>
              <a:t> </a:t>
            </a:r>
            <a:r>
              <a:rPr lang="en-US" b="1" dirty="0"/>
              <a:t>the vision  of what we want to create </a:t>
            </a:r>
            <a:r>
              <a:rPr lang="mr-IN" dirty="0"/>
              <a:t>…</a:t>
            </a:r>
            <a:r>
              <a:rPr lang="en-US" dirty="0"/>
              <a:t>ex ..Katie </a:t>
            </a:r>
            <a:r>
              <a:rPr lang="mr-IN" dirty="0"/>
              <a:t>…</a:t>
            </a:r>
            <a:r>
              <a:rPr lang="en-US" dirty="0"/>
              <a:t> a community of moms  who want to be home with their children</a:t>
            </a:r>
            <a:r>
              <a:rPr lang="mr-IN" dirty="0"/>
              <a:t>…</a:t>
            </a:r>
            <a:r>
              <a:rPr lang="en-US" dirty="0"/>
              <a:t>or Becky </a:t>
            </a:r>
            <a:r>
              <a:rPr lang="mr-IN" dirty="0"/>
              <a:t>…</a:t>
            </a:r>
            <a:r>
              <a:rPr lang="en-US" dirty="0"/>
              <a:t> women whose children are grown and are ready to build a career  for themselves  that is meaningful &amp; fulfilling ..    									Barb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6581206" y="164573"/>
            <a:ext cx="2391666" cy="2431435"/>
          </a:xfrm>
          <a:prstGeom prst="rect">
            <a:avLst/>
          </a:prstGeom>
          <a:noFill/>
          <a:ln w="28575" cmpd="sng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It is the 	</a:t>
            </a:r>
            <a:r>
              <a:rPr lang="en-US" sz="4400" dirty="0"/>
              <a:t>	“why”</a:t>
            </a:r>
          </a:p>
          <a:p>
            <a:pPr algn="ctr"/>
            <a:r>
              <a:rPr lang="en-US" sz="3600" dirty="0"/>
              <a:t> that connects </a:t>
            </a:r>
          </a:p>
        </p:txBody>
      </p:sp>
    </p:spTree>
    <p:extLst>
      <p:ext uri="{BB962C8B-B14F-4D97-AF65-F5344CB8AC3E}">
        <p14:creationId xmlns:p14="http://schemas.microsoft.com/office/powerpoint/2010/main" val="140274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1360354"/>
          </a:xfrm>
        </p:spPr>
        <p:txBody>
          <a:bodyPr>
            <a:normAutofit/>
          </a:bodyPr>
          <a:lstStyle/>
          <a:p>
            <a:r>
              <a:rPr lang="en-US" sz="2400" dirty="0"/>
              <a:t>USA Today ..  “ Credit Card Debt Higher Than Ever </a:t>
            </a:r>
            <a:r>
              <a:rPr lang="mr-IN" sz="2400" dirty="0"/>
              <a:t>…</a:t>
            </a:r>
            <a:br>
              <a:rPr lang="en-US" sz="2400" dirty="0"/>
            </a:br>
            <a:r>
              <a:rPr lang="en-US" sz="2400" dirty="0"/>
              <a:t>Average American has 4 credit cards with balance of $6200</a:t>
            </a:r>
            <a:br>
              <a:rPr lang="en-US" sz="2400" dirty="0"/>
            </a:br>
            <a:r>
              <a:rPr lang="en-US" sz="1800" dirty="0"/>
              <a:t>Feb 13, 2020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6333"/>
            <a:ext cx="8229600" cy="3316111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Credit card debt has increased 20% from a decade ago</a:t>
            </a:r>
          </a:p>
          <a:p>
            <a:r>
              <a:rPr lang="en-US" sz="2000" dirty="0"/>
              <a:t>Student loans  -- $1.6 TRILLION        ( doubled since 2010 )</a:t>
            </a:r>
          </a:p>
          <a:p>
            <a:r>
              <a:rPr lang="en-US" sz="2000" dirty="0"/>
              <a:t>Auto loans  and mortgages are at an all time high</a:t>
            </a:r>
          </a:p>
          <a:p>
            <a:r>
              <a:rPr lang="en-US" sz="2000" dirty="0"/>
              <a:t>7 out of 10 consumers would have trouble paying for a $500 unexpected expense.</a:t>
            </a:r>
          </a:p>
          <a:p>
            <a:r>
              <a:rPr lang="en-US" sz="2000" dirty="0"/>
              <a:t>A next Recession will come </a:t>
            </a:r>
            <a:r>
              <a:rPr lang="mr-IN" sz="2000" dirty="0"/>
              <a:t>…</a:t>
            </a:r>
            <a:r>
              <a:rPr lang="en-US" sz="2000" dirty="0"/>
              <a:t>prepare now </a:t>
            </a:r>
            <a:r>
              <a:rPr lang="mr-IN" sz="2000" dirty="0"/>
              <a:t>…</a:t>
            </a:r>
            <a:r>
              <a:rPr lang="en-US" sz="2000" dirty="0"/>
              <a:t> “ economic downturns are inevitable “ .</a:t>
            </a:r>
          </a:p>
          <a:p>
            <a:r>
              <a:rPr lang="en-US" sz="2000" dirty="0"/>
              <a:t>What could you do with an extra $500/ month ?  </a:t>
            </a:r>
            <a:r>
              <a:rPr lang="mr-IN" sz="2000" dirty="0"/>
              <a:t>…</a:t>
            </a:r>
            <a:r>
              <a:rPr lang="en-US" sz="2000" dirty="0"/>
              <a:t>					 		pay off debt .. And then invest 	.. College funds.. Retirement funds					barb</a:t>
            </a:r>
          </a:p>
        </p:txBody>
      </p:sp>
    </p:spTree>
    <p:extLst>
      <p:ext uri="{BB962C8B-B14F-4D97-AF65-F5344CB8AC3E}">
        <p14:creationId xmlns:p14="http://schemas.microsoft.com/office/powerpoint/2010/main" val="3518898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media1.santabanta.com/full5/outdoors/summer/summer-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8700" y="360672"/>
            <a:ext cx="7086600" cy="2977966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People don’t buy what you sell …</a:t>
            </a:r>
          </a:p>
          <a:p>
            <a:pPr algn="ctr">
              <a:buNone/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They buy WHY you sell it…</a:t>
            </a:r>
          </a:p>
          <a:p>
            <a:pPr algn="ctr">
              <a:buNone/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They don’t buy what you do…</a:t>
            </a:r>
          </a:p>
          <a:p>
            <a:pPr algn="ctr">
              <a:buNone/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They buy WHY you do it ..         </a:t>
            </a:r>
          </a:p>
          <a:p>
            <a:pPr algn="ctr">
              <a:buNone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Simon </a:t>
            </a:r>
            <a:r>
              <a:rPr lang="en-US" sz="2400" dirty="0" err="1">
                <a:solidFill>
                  <a:schemeClr val="tx2">
                    <a:lumMod val="75000"/>
                  </a:schemeClr>
                </a:solidFill>
              </a:rPr>
              <a:t>Sinek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 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115300" y="43180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barb</a:t>
            </a:r>
          </a:p>
        </p:txBody>
      </p:sp>
    </p:spTree>
    <p:extLst>
      <p:ext uri="{BB962C8B-B14F-4D97-AF65-F5344CB8AC3E}">
        <p14:creationId xmlns:p14="http://schemas.microsoft.com/office/powerpoint/2010/main" val="1346457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8072"/>
            <a:ext cx="8229600" cy="1426748"/>
          </a:xfrm>
        </p:spPr>
        <p:txBody>
          <a:bodyPr>
            <a:normAutofit fontScale="90000"/>
          </a:bodyPr>
          <a:lstStyle/>
          <a:p>
            <a:r>
              <a:rPr lang="en-US" sz="2700" dirty="0"/>
              <a:t>Now we are ready to get into action …						          To develop customers and business partners</a:t>
            </a:r>
            <a:br>
              <a:rPr lang="en-US" sz="2700" dirty="0"/>
            </a:br>
            <a:r>
              <a:rPr lang="en-US" sz="2800" dirty="0"/>
              <a:t> </a:t>
            </a:r>
            <a:r>
              <a:rPr lang="en-US" sz="3200" dirty="0"/>
              <a:t>1000 PV  is a good target to aim for our first month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329885" y="1434820"/>
            <a:ext cx="8356915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en-US" dirty="0"/>
              <a:t>We’ve set up our office, activated our website,  reviewed video links and other materials we can share with prospective customers and distributors.</a:t>
            </a:r>
          </a:p>
          <a:p>
            <a:pPr>
              <a:buFont typeface="Arial" charset="0"/>
              <a:buNone/>
              <a:defRPr/>
            </a:pPr>
            <a:r>
              <a:rPr lang="en-US" altLang="en-US" dirty="0"/>
              <a:t>And we’ve given some thought to why we want to develop a Shaklee business  ..and what we want .. Not only for ourselves and our family .. 	But also for others…</a:t>
            </a:r>
            <a:r>
              <a:rPr lang="en-US" altLang="en-US" sz="2000" dirty="0"/>
              <a:t>														</a:t>
            </a:r>
          </a:p>
        </p:txBody>
      </p:sp>
      <p:sp>
        <p:nvSpPr>
          <p:cNvPr id="6" name="Rectangle 5"/>
          <p:cNvSpPr/>
          <p:nvPr/>
        </p:nvSpPr>
        <p:spPr>
          <a:xfrm>
            <a:off x="197931" y="2973703"/>
            <a:ext cx="8814115" cy="1692771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en-US" sz="2400" b="1" dirty="0"/>
              <a:t>Time to make a list of people ...                                                                              </a:t>
            </a:r>
            <a:r>
              <a:rPr lang="en-US" altLang="en-US" sz="2000" b="1" dirty="0"/>
              <a:t>*</a:t>
            </a:r>
            <a:r>
              <a:rPr lang="en-US" altLang="en-US" sz="2000" dirty="0"/>
              <a:t>People whom we think would want to know about Shaklee products		and</a:t>
            </a:r>
          </a:p>
          <a:p>
            <a:pPr>
              <a:defRPr/>
            </a:pPr>
            <a:r>
              <a:rPr lang="en-US" altLang="en-US" sz="2000" dirty="0"/>
              <a:t>*People we would like to join our business team and work together with to develop our businesses and teach others about prevention and wellness .											</a:t>
            </a:r>
            <a:r>
              <a:rPr lang="en-US" altLang="en-US" sz="2000" dirty="0" err="1"/>
              <a:t>jeanne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4275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608" y="293748"/>
            <a:ext cx="2785437" cy="29057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659083"/>
            <a:ext cx="4823487" cy="615950"/>
          </a:xfrm>
          <a:ln w="38100">
            <a:solidFill>
              <a:srgbClr val="008000"/>
            </a:solidFill>
          </a:ln>
        </p:spPr>
        <p:txBody>
          <a:bodyPr>
            <a:normAutofit/>
          </a:bodyPr>
          <a:lstStyle/>
          <a:p>
            <a:r>
              <a:rPr lang="en-US" sz="2800" dirty="0"/>
              <a:t>Who Goes on the List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125" y="1246273"/>
            <a:ext cx="6847813" cy="23732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800" dirty="0"/>
              <a:t>	</a:t>
            </a:r>
          </a:p>
          <a:p>
            <a:r>
              <a:rPr lang="en-US" sz="2000" dirty="0"/>
              <a:t>10 people to share information with about the products </a:t>
            </a:r>
          </a:p>
          <a:p>
            <a:r>
              <a:rPr lang="en-US" sz="2000" dirty="0"/>
              <a:t>And 10 people we would like to have on our business team.</a:t>
            </a:r>
          </a:p>
          <a:p>
            <a:pPr>
              <a:buNone/>
            </a:pPr>
            <a:r>
              <a:rPr lang="en-US" sz="2000" dirty="0"/>
              <a:t>	The goal is to find 3 key leaders. These 10 may never be one of those 3 key leaders,….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6474" y="3445483"/>
            <a:ext cx="6761426" cy="1323439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/>
              <a:t>Set up the Planning Meeting</a:t>
            </a:r>
          </a:p>
          <a:p>
            <a:r>
              <a:rPr lang="mr-IN" sz="2000" dirty="0"/>
              <a:t>…</a:t>
            </a:r>
            <a:r>
              <a:rPr lang="en-US" sz="2000" dirty="0"/>
              <a:t> with our </a:t>
            </a:r>
            <a:r>
              <a:rPr lang="en-US" sz="2000" dirty="0" err="1"/>
              <a:t>upline</a:t>
            </a:r>
            <a:r>
              <a:rPr lang="en-US" sz="2000" dirty="0"/>
              <a:t>  or coach to discuss each name individually	 and determine best approach..                                             </a:t>
            </a:r>
            <a:r>
              <a:rPr lang="en-US" sz="1600" dirty="0" err="1"/>
              <a:t>karen</a:t>
            </a:r>
            <a:endParaRPr lang="en-US" sz="16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3506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Karen Beckley first goes to BetterHealthin31Days.com/(your site name)  and learns about the health topic from one of the archived webinars or Health Chats .. </a:t>
            </a:r>
          </a:p>
          <a:p>
            <a:r>
              <a:rPr lang="en-US" sz="1800" dirty="0">
                <a:solidFill>
                  <a:schemeClr val="tx1"/>
                </a:solidFill>
              </a:rPr>
              <a:t>Then she has a story of a real person helped by the products and dietary changes</a:t>
            </a:r>
            <a:r>
              <a:rPr lang="mr-IN" sz="1800" dirty="0">
                <a:solidFill>
                  <a:schemeClr val="tx1"/>
                </a:solidFill>
              </a:rPr>
              <a:t>…</a:t>
            </a:r>
            <a:endParaRPr lang="en-US" sz="1800" dirty="0">
              <a:solidFill>
                <a:schemeClr val="tx1"/>
              </a:solidFill>
            </a:endParaRPr>
          </a:p>
          <a:p>
            <a:r>
              <a:rPr lang="en-US" sz="1800" dirty="0">
                <a:solidFill>
                  <a:schemeClr val="tx1"/>
                </a:solidFill>
              </a:rPr>
              <a:t>And she knows more details about the Shaklee products and why they are so effective.                    </a:t>
            </a:r>
            <a:r>
              <a:rPr lang="en-US" sz="1400" dirty="0" err="1">
                <a:solidFill>
                  <a:schemeClr val="tx1"/>
                </a:solidFill>
              </a:rPr>
              <a:t>karen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Before Contacting People with a Health Challenge</a:t>
            </a:r>
            <a:r>
              <a:rPr lang="mr-IN" sz="3200" dirty="0"/>
              <a:t>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646797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1301" y="960578"/>
            <a:ext cx="8636000" cy="2595422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tx1"/>
                </a:solidFill>
              </a:rPr>
              <a:t>Read  Product Guide cover-to-cover</a:t>
            </a:r>
          </a:p>
          <a:p>
            <a:r>
              <a:rPr lang="en-US" sz="1800" dirty="0">
                <a:solidFill>
                  <a:schemeClr val="tx1"/>
                </a:solidFill>
              </a:rPr>
              <a:t>Place a sticky note on each page to list the names of people who 	come to mind as you are learning about the products and Shaklee Difference.</a:t>
            </a:r>
          </a:p>
          <a:p>
            <a:r>
              <a:rPr lang="en-US" sz="1800" dirty="0">
                <a:solidFill>
                  <a:schemeClr val="tx1"/>
                </a:solidFill>
              </a:rPr>
              <a:t>Then when you are ready to contact people to introduce them to Shaklee, you might want to say …” I was reading through the Shaklee Product Guide and thought of you …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	</a:t>
            </a:r>
            <a:r>
              <a:rPr lang="en-US" sz="1800" i="1" dirty="0">
                <a:solidFill>
                  <a:schemeClr val="tx1"/>
                </a:solidFill>
              </a:rPr>
              <a:t>“Knowing how important natural ingredients are to you.. Or </a:t>
            </a:r>
          </a:p>
          <a:p>
            <a:pPr marL="0" indent="0">
              <a:buNone/>
            </a:pPr>
            <a:r>
              <a:rPr lang="en-US" sz="1800" i="1" dirty="0">
                <a:solidFill>
                  <a:schemeClr val="tx1"/>
                </a:solidFill>
              </a:rPr>
              <a:t>	Because I remember you mentioning joint issues with your knee,</a:t>
            </a:r>
          </a:p>
          <a:p>
            <a:pPr marL="0" indent="0">
              <a:buNone/>
            </a:pPr>
            <a:r>
              <a:rPr lang="en-US" sz="1800" i="1" dirty="0">
                <a:solidFill>
                  <a:schemeClr val="tx1"/>
                </a:solidFill>
              </a:rPr>
              <a:t>	Or I know how particular you are about your kids … </a:t>
            </a:r>
            <a:r>
              <a:rPr lang="en-US" sz="1800" i="1" dirty="0" err="1">
                <a:solidFill>
                  <a:schemeClr val="tx1"/>
                </a:solidFill>
              </a:rPr>
              <a:t>etc</a:t>
            </a:r>
            <a:r>
              <a:rPr lang="en-US" sz="1800" i="1" dirty="0">
                <a:solidFill>
                  <a:schemeClr val="tx1"/>
                </a:solidFill>
              </a:rPr>
              <a:t> “   </a:t>
            </a:r>
            <a:r>
              <a:rPr lang="en-US" sz="1800" i="1" dirty="0" err="1">
                <a:solidFill>
                  <a:schemeClr val="tx1"/>
                </a:solidFill>
              </a:rPr>
              <a:t>karen</a:t>
            </a:r>
            <a:endParaRPr lang="en-US" sz="1800" i="1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1301" y="216284"/>
            <a:ext cx="8636000" cy="596516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400" dirty="0"/>
              <a:t>Consider the Product Guide List Method to Get Started with Our List</a:t>
            </a:r>
          </a:p>
        </p:txBody>
      </p:sp>
      <p:sp>
        <p:nvSpPr>
          <p:cNvPr id="4" name="Rectangle 3"/>
          <p:cNvSpPr/>
          <p:nvPr/>
        </p:nvSpPr>
        <p:spPr>
          <a:xfrm>
            <a:off x="794704" y="3973730"/>
            <a:ext cx="6075997" cy="70788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/>
              <a:t>You can also use your address book, </a:t>
            </a:r>
            <a:r>
              <a:rPr lang="en-US" sz="2000" dirty="0" err="1"/>
              <a:t>FaceBook</a:t>
            </a:r>
            <a:r>
              <a:rPr lang="en-US" sz="2000" dirty="0"/>
              <a:t> friends, neighbors, family, children’s friends, church, </a:t>
            </a:r>
            <a:r>
              <a:rPr lang="en-US" sz="2000" dirty="0" err="1"/>
              <a:t>etc</a:t>
            </a:r>
            <a:r>
              <a:rPr lang="en-US" sz="2000" dirty="0"/>
              <a:t>          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701" y="2852252"/>
            <a:ext cx="2032000" cy="2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346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4279900" cy="659413"/>
          </a:xfrm>
          <a:ln>
            <a:solidFill>
              <a:srgbClr val="008000"/>
            </a:solidFill>
          </a:ln>
        </p:spPr>
        <p:txBody>
          <a:bodyPr>
            <a:normAutofit/>
          </a:bodyPr>
          <a:lstStyle/>
          <a:p>
            <a:r>
              <a:rPr lang="en-US" sz="2800" dirty="0"/>
              <a:t>The  Planning Meeting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1224"/>
            <a:ext cx="8229600" cy="3978011"/>
          </a:xfrm>
        </p:spPr>
        <p:txBody>
          <a:bodyPr>
            <a:normAutofit/>
          </a:bodyPr>
          <a:lstStyle/>
          <a:p>
            <a:r>
              <a:rPr lang="en-US" sz="1800" dirty="0"/>
              <a:t>Review each name on your list with your </a:t>
            </a:r>
            <a:r>
              <a:rPr lang="en-US" sz="1800" dirty="0" err="1"/>
              <a:t>upline</a:t>
            </a:r>
            <a:r>
              <a:rPr lang="en-US" sz="1800" dirty="0"/>
              <a:t> or coach</a:t>
            </a:r>
          </a:p>
          <a:p>
            <a:r>
              <a:rPr lang="en-US" sz="1800" dirty="0"/>
              <a:t>Choose what events/ activities to schedule. There are several reach out methods that we find to be particularly effective … </a:t>
            </a:r>
          </a:p>
          <a:p>
            <a:pPr marL="0" indent="0">
              <a:buNone/>
            </a:pPr>
            <a:r>
              <a:rPr lang="en-US" sz="1800" dirty="0"/>
              <a:t>	-- Face Book events </a:t>
            </a:r>
          </a:p>
          <a:p>
            <a:pPr marL="0" indent="0">
              <a:buNone/>
            </a:pPr>
            <a:r>
              <a:rPr lang="en-US" sz="1800" dirty="0"/>
              <a:t>	--Small group meetings and business launch events</a:t>
            </a:r>
          </a:p>
          <a:p>
            <a:pPr marL="0" indent="0">
              <a:buNone/>
            </a:pPr>
            <a:r>
              <a:rPr lang="en-US" sz="1800" dirty="0"/>
              <a:t>	-- Video Conference calls ( Zoom ) </a:t>
            </a:r>
          </a:p>
          <a:p>
            <a:pPr marL="0" indent="0">
              <a:buNone/>
            </a:pPr>
            <a:r>
              <a:rPr lang="en-US" sz="1800" dirty="0"/>
              <a:t>	-- 3 way calls</a:t>
            </a:r>
          </a:p>
          <a:p>
            <a:pPr marL="0" indent="0">
              <a:buNone/>
            </a:pPr>
            <a:r>
              <a:rPr lang="en-US" sz="1800" dirty="0"/>
              <a:t>	-- Area and regional events</a:t>
            </a:r>
          </a:p>
          <a:p>
            <a:pPr marL="0" indent="0">
              <a:buNone/>
            </a:pPr>
            <a:r>
              <a:rPr lang="en-US" sz="1800" dirty="0"/>
              <a:t>	-- Individual appointments</a:t>
            </a:r>
          </a:p>
          <a:p>
            <a:pPr marL="0" indent="0">
              <a:buNone/>
            </a:pPr>
            <a:r>
              <a:rPr lang="en-US" sz="1800" dirty="0"/>
              <a:t>	-- Face Book posts .. great marketing … take off-line when possible</a:t>
            </a:r>
          </a:p>
          <a:p>
            <a:r>
              <a:rPr lang="en-US" sz="1800" dirty="0"/>
              <a:t>Determine best approach with each name </a:t>
            </a:r>
            <a:r>
              <a:rPr lang="en-US" sz="1400" dirty="0"/>
              <a:t>…          </a:t>
            </a:r>
            <a:r>
              <a:rPr lang="en-US" sz="1400" dirty="0" err="1"/>
              <a:t>jeanne</a:t>
            </a:r>
            <a:endParaRPr lang="en-US" sz="1400" dirty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900" y="1612900"/>
            <a:ext cx="2501900" cy="226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5433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955" y="2128354"/>
            <a:ext cx="2735145" cy="2929973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0200" y="923098"/>
            <a:ext cx="6756400" cy="26329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The way we typically grow …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We usually can generate 1000 PV through our personal circle of friends  But each of those people has …. a mother, a brother, a best friend, a neighbor, a co-worker etc. ..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And that’s how you generate 2000 PV..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And beyond and that’s often where we find our business partners         </a:t>
            </a:r>
            <a:endParaRPr lang="en-US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210983"/>
            <a:ext cx="6515100" cy="710241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You Don’t Need to Know Hundreds of People…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722946" y="3811874"/>
            <a:ext cx="4572000" cy="830997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2400" dirty="0"/>
              <a:t>This is a learn-as-you-go business</a:t>
            </a:r>
          </a:p>
          <a:p>
            <a:pPr algn="ctr">
              <a:buNone/>
            </a:pPr>
            <a:r>
              <a:rPr lang="en-US" sz="2400" dirty="0"/>
              <a:t>(not learn…then go)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3353" y="4692408"/>
            <a:ext cx="1082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25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556" y="141111"/>
            <a:ext cx="3042355" cy="598354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/>
              <a:t>$20K in 2020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556" y="931334"/>
            <a:ext cx="8362244" cy="423333"/>
          </a:xfrm>
        </p:spPr>
        <p:txBody>
          <a:bodyPr>
            <a:normAutofit fontScale="85000" lnSpcReduction="10000"/>
          </a:bodyPr>
          <a:lstStyle/>
          <a:p>
            <a:r>
              <a:rPr lang="en-US" sz="2000" dirty="0"/>
              <a:t>We are being paid this year to teach others how to develop a successful business </a:t>
            </a:r>
          </a:p>
        </p:txBody>
      </p:sp>
      <p:sp>
        <p:nvSpPr>
          <p:cNvPr id="4" name="Rectangle 3"/>
          <p:cNvSpPr/>
          <p:nvPr/>
        </p:nvSpPr>
        <p:spPr>
          <a:xfrm>
            <a:off x="324557" y="4297307"/>
            <a:ext cx="83622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And then we  Create an environment that lifts people as they grow </a:t>
            </a:r>
            <a:r>
              <a:rPr lang="mr-IN" dirty="0"/>
              <a:t>…</a:t>
            </a:r>
            <a:r>
              <a:rPr lang="en-US" dirty="0"/>
              <a:t> and as we all grow together</a:t>
            </a:r>
          </a:p>
        </p:txBody>
      </p:sp>
      <p:sp>
        <p:nvSpPr>
          <p:cNvPr id="5" name="Rectangle 4"/>
          <p:cNvSpPr/>
          <p:nvPr/>
        </p:nvSpPr>
        <p:spPr>
          <a:xfrm>
            <a:off x="324556" y="3345756"/>
            <a:ext cx="83622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It is not reaching the next rank that matters </a:t>
            </a:r>
            <a:r>
              <a:rPr lang="mr-IN" dirty="0"/>
              <a:t>…</a:t>
            </a:r>
            <a:r>
              <a:rPr lang="en-US" dirty="0"/>
              <a:t>  it’s who we become on the way to the rank that really counts .. ( When you receive that $1000 check, you will know that you earned it </a:t>
            </a:r>
            <a:r>
              <a:rPr lang="mr-IN" dirty="0"/>
              <a:t>…</a:t>
            </a:r>
            <a:r>
              <a:rPr lang="en-US" dirty="0"/>
              <a:t> and then the next check .. And the next )</a:t>
            </a:r>
          </a:p>
        </p:txBody>
      </p:sp>
      <p:sp>
        <p:nvSpPr>
          <p:cNvPr id="6" name="Rectangle 5"/>
          <p:cNvSpPr/>
          <p:nvPr/>
        </p:nvSpPr>
        <p:spPr>
          <a:xfrm>
            <a:off x="324557" y="2699425"/>
            <a:ext cx="8127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We cannot coach others until we have worked our way through the challenges ourselves. .. </a:t>
            </a:r>
          </a:p>
        </p:txBody>
      </p:sp>
      <p:sp>
        <p:nvSpPr>
          <p:cNvPr id="7" name="Rectangle 6"/>
          <p:cNvSpPr/>
          <p:nvPr/>
        </p:nvSpPr>
        <p:spPr>
          <a:xfrm>
            <a:off x="324557" y="2110085"/>
            <a:ext cx="83622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With a commitment to stick to it </a:t>
            </a:r>
            <a:r>
              <a:rPr lang="mr-IN" dirty="0"/>
              <a:t>…</a:t>
            </a:r>
            <a:r>
              <a:rPr lang="en-US" dirty="0"/>
              <a:t> and move toward it </a:t>
            </a:r>
            <a:r>
              <a:rPr lang="mr-IN" dirty="0"/>
              <a:t>…</a:t>
            </a:r>
            <a:r>
              <a:rPr lang="en-US" dirty="0"/>
              <a:t> through the bumps and fears .. THAT is how we grow as people.</a:t>
            </a:r>
          </a:p>
        </p:txBody>
      </p:sp>
      <p:sp>
        <p:nvSpPr>
          <p:cNvPr id="8" name="Rectangle 7"/>
          <p:cNvSpPr/>
          <p:nvPr/>
        </p:nvSpPr>
        <p:spPr>
          <a:xfrm>
            <a:off x="324557" y="1390419"/>
            <a:ext cx="82408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It starts with a the vision we have for the organization we want to create ..  Challenging ourselves as to how big we can see it.</a:t>
            </a:r>
          </a:p>
        </p:txBody>
      </p:sp>
    </p:spTree>
    <p:extLst>
      <p:ext uri="{BB962C8B-B14F-4D97-AF65-F5344CB8AC3E}">
        <p14:creationId xmlns:p14="http://schemas.microsoft.com/office/powerpoint/2010/main" val="83561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44600"/>
            <a:ext cx="7124700" cy="21844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sz="2200" dirty="0">
                <a:solidFill>
                  <a:schemeClr val="accent5">
                    <a:lumMod val="50000"/>
                  </a:schemeClr>
                </a:solidFill>
              </a:rPr>
              <a:t>When  we have a  picture of the organization we want to create…</a:t>
            </a:r>
          </a:p>
          <a:p>
            <a:pPr marL="0" indent="0" algn="ctr">
              <a:buNone/>
            </a:pPr>
            <a:r>
              <a:rPr lang="en-US" sz="2200" dirty="0">
                <a:solidFill>
                  <a:schemeClr val="accent5">
                    <a:lumMod val="50000"/>
                  </a:schemeClr>
                </a:solidFill>
              </a:rPr>
              <a:t>It may be helpful to take a moment to visualize …</a:t>
            </a:r>
          </a:p>
          <a:p>
            <a:pPr marL="0" indent="0">
              <a:buNone/>
            </a:pPr>
            <a:endParaRPr lang="en-US" sz="1200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sz="2200" dirty="0">
                <a:solidFill>
                  <a:schemeClr val="accent5">
                    <a:lumMod val="50000"/>
                  </a:schemeClr>
                </a:solidFill>
              </a:rPr>
              <a:t>What will </a:t>
            </a:r>
            <a:r>
              <a:rPr lang="en-US" sz="2200" b="1" dirty="0">
                <a:solidFill>
                  <a:schemeClr val="accent5">
                    <a:lumMod val="50000"/>
                  </a:schemeClr>
                </a:solidFill>
              </a:rPr>
              <a:t>we</a:t>
            </a:r>
            <a:r>
              <a:rPr lang="en-US" sz="2200" dirty="0">
                <a:solidFill>
                  <a:schemeClr val="accent5">
                    <a:lumMod val="50000"/>
                  </a:schemeClr>
                </a:solidFill>
              </a:rPr>
              <a:t> look like?</a:t>
            </a:r>
          </a:p>
          <a:p>
            <a:r>
              <a:rPr lang="en-US" sz="2200" dirty="0">
                <a:solidFill>
                  <a:schemeClr val="accent5">
                    <a:lumMod val="50000"/>
                  </a:schemeClr>
                </a:solidFill>
              </a:rPr>
              <a:t>What people will we be attracting into our business team ?</a:t>
            </a:r>
          </a:p>
          <a:p>
            <a:r>
              <a:rPr lang="en-US" sz="2200" dirty="0">
                <a:solidFill>
                  <a:schemeClr val="accent5">
                    <a:lumMod val="50000"/>
                  </a:schemeClr>
                </a:solidFill>
              </a:rPr>
              <a:t>And into our family of  customers?            </a:t>
            </a:r>
          </a:p>
          <a:p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58312"/>
            <a:ext cx="7124700" cy="857250"/>
          </a:xfrm>
        </p:spPr>
        <p:txBody>
          <a:bodyPr>
            <a:noAutofit/>
          </a:bodyPr>
          <a:lstStyle/>
          <a:p>
            <a:r>
              <a:rPr lang="en-US" sz="2800" dirty="0"/>
              <a:t>What We Are Today …</a:t>
            </a:r>
            <a:br>
              <a:rPr lang="en-US" sz="2800" dirty="0"/>
            </a:br>
            <a:r>
              <a:rPr lang="en-US" sz="2800" dirty="0"/>
              <a:t>Attracts Where We Are Going Tomorrow</a:t>
            </a:r>
          </a:p>
        </p:txBody>
      </p:sp>
      <p:sp>
        <p:nvSpPr>
          <p:cNvPr id="5" name="Rectangle 4"/>
          <p:cNvSpPr/>
          <p:nvPr/>
        </p:nvSpPr>
        <p:spPr>
          <a:xfrm>
            <a:off x="660400" y="4023042"/>
            <a:ext cx="8173567" cy="70788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Answer is ---By working on personal development every day 			( books,  podcasts, classes,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etc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)                </a:t>
            </a:r>
            <a:r>
              <a:rPr lang="en-US" sz="1400" dirty="0">
                <a:solidFill>
                  <a:schemeClr val="accent5">
                    <a:lumMod val="50000"/>
                  </a:schemeClr>
                </a:solidFill>
              </a:rPr>
              <a:t>barb</a:t>
            </a:r>
          </a:p>
        </p:txBody>
      </p:sp>
      <p:sp>
        <p:nvSpPr>
          <p:cNvPr id="6" name="Rectangle 5"/>
          <p:cNvSpPr/>
          <p:nvPr/>
        </p:nvSpPr>
        <p:spPr>
          <a:xfrm>
            <a:off x="279400" y="3426827"/>
            <a:ext cx="6692900" cy="461665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The question is … How do we be that person now?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81900" y="1580168"/>
            <a:ext cx="1371600" cy="230832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Be the kind of person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that you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want to meet.</a:t>
            </a:r>
          </a:p>
        </p:txBody>
      </p:sp>
    </p:spTree>
    <p:extLst>
      <p:ext uri="{BB962C8B-B14F-4D97-AF65-F5344CB8AC3E}">
        <p14:creationId xmlns:p14="http://schemas.microsoft.com/office/powerpoint/2010/main" val="199476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18599"/>
            <a:ext cx="8077139" cy="538805"/>
          </a:xfrm>
        </p:spPr>
        <p:txBody>
          <a:bodyPr>
            <a:normAutofit fontScale="77500" lnSpcReduction="20000"/>
          </a:bodyPr>
          <a:lstStyle/>
          <a:p>
            <a:pPr>
              <a:buFont typeface="Arial"/>
              <a:buChar char="•"/>
            </a:pP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Arial"/>
              <a:buChar char="•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Create events or join and invite guests to  events on your group calendar </a:t>
            </a:r>
            <a:r>
              <a:rPr lang="en-US" sz="1900" dirty="0">
                <a:solidFill>
                  <a:schemeClr val="tx1"/>
                </a:solidFill>
              </a:rPr>
              <a:t>           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739" y="271830"/>
            <a:ext cx="8229600" cy="53773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Action Steps   Session 1    Off to a Strong Start</a:t>
            </a:r>
          </a:p>
        </p:txBody>
      </p:sp>
      <p:sp>
        <p:nvSpPr>
          <p:cNvPr id="4" name="Rectangle 3"/>
          <p:cNvSpPr/>
          <p:nvPr/>
        </p:nvSpPr>
        <p:spPr>
          <a:xfrm>
            <a:off x="506297" y="3470847"/>
            <a:ext cx="8180503" cy="646331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Visit the </a:t>
            </a:r>
            <a:r>
              <a:rPr lang="en-US" b="1" dirty="0"/>
              <a:t>Skilling Up Section </a:t>
            </a:r>
            <a:r>
              <a:rPr lang="en-US" dirty="0"/>
              <a:t>of the </a:t>
            </a:r>
            <a:r>
              <a:rPr lang="en-US" dirty="0" err="1"/>
              <a:t>BetterFuture.training</a:t>
            </a:r>
            <a:r>
              <a:rPr lang="en-US" dirty="0"/>
              <a:t> website</a:t>
            </a:r>
          </a:p>
          <a:p>
            <a:r>
              <a:rPr lang="en-US" dirty="0">
                <a:solidFill>
                  <a:srgbClr val="FF0000"/>
                </a:solidFill>
              </a:rPr>
              <a:t>			</a:t>
            </a:r>
            <a:r>
              <a:rPr lang="en-US" dirty="0"/>
              <a:t>-- Communication Skills                           (   join at BH31.fun/join )</a:t>
            </a:r>
          </a:p>
        </p:txBody>
      </p:sp>
      <p:sp>
        <p:nvSpPr>
          <p:cNvPr id="6" name="Rectangle 5"/>
          <p:cNvSpPr/>
          <p:nvPr/>
        </p:nvSpPr>
        <p:spPr>
          <a:xfrm>
            <a:off x="506297" y="2621675"/>
            <a:ext cx="83534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Begin to identify what a Shaklee business can mean for your life. .. You will want to share that as you invite customers and business partners to join you.  ( your “Why” )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2173839"/>
            <a:ext cx="77085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Set up your business (see  checklist at 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BetterFuture.training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/(your site name 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65736" y="3470847"/>
            <a:ext cx="978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1041542"/>
            <a:ext cx="7905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Create list of people .. . Those you think would be interested in Shaklee products</a:t>
            </a:r>
            <a:r>
              <a:rPr lang="mr-IN" dirty="0"/>
              <a:t>…</a:t>
            </a:r>
            <a:r>
              <a:rPr lang="en-US" dirty="0"/>
              <a:t> and those interested in knowing about the business. 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4309809"/>
            <a:ext cx="8382061" cy="36933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and the </a:t>
            </a:r>
            <a:r>
              <a:rPr lang="en-US" b="1" dirty="0"/>
              <a:t>Orientation Section </a:t>
            </a:r>
            <a:r>
              <a:rPr lang="en-US" dirty="0"/>
              <a:t>of links  to share with customers and business partners</a:t>
            </a:r>
          </a:p>
        </p:txBody>
      </p:sp>
    </p:spTree>
    <p:extLst>
      <p:ext uri="{BB962C8B-B14F-4D97-AF65-F5344CB8AC3E}">
        <p14:creationId xmlns:p14="http://schemas.microsoft.com/office/powerpoint/2010/main" val="386157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883636"/>
            <a:ext cx="8229600" cy="113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2400" dirty="0"/>
          </a:p>
          <a:p>
            <a:pPr marL="0" lvl="0" indent="0">
              <a:buNone/>
            </a:pPr>
            <a:r>
              <a:rPr lang="en-US" sz="2200" dirty="0">
                <a:solidFill>
                  <a:schemeClr val="tx1"/>
                </a:solidFill>
              </a:rPr>
              <a:t>Become “a product of the product”  and </a:t>
            </a:r>
            <a:r>
              <a:rPr lang="en-US" sz="2200" dirty="0" err="1">
                <a:solidFill>
                  <a:schemeClr val="tx1"/>
                </a:solidFill>
              </a:rPr>
              <a:t>Shakleeize</a:t>
            </a:r>
            <a:r>
              <a:rPr lang="en-US" sz="2200" dirty="0">
                <a:solidFill>
                  <a:schemeClr val="tx1"/>
                </a:solidFill>
              </a:rPr>
              <a:t> our home</a:t>
            </a:r>
            <a:r>
              <a:rPr lang="mr-IN" sz="2200" dirty="0">
                <a:solidFill>
                  <a:schemeClr val="tx1"/>
                </a:solidFill>
              </a:rPr>
              <a:t>…</a:t>
            </a:r>
            <a:r>
              <a:rPr lang="en-US" sz="2200" dirty="0">
                <a:solidFill>
                  <a:schemeClr val="tx1"/>
                </a:solidFill>
              </a:rPr>
              <a:t> especially the Prove It Challenge.</a:t>
            </a:r>
          </a:p>
          <a:p>
            <a:pPr marL="0" lvl="0" indent="0">
              <a:buNone/>
            </a:pPr>
            <a:r>
              <a:rPr lang="en-US" sz="1400" dirty="0"/>
              <a:t>							</a:t>
            </a:r>
            <a:r>
              <a:rPr lang="en-US" dirty="0"/>
              <a:t>           </a:t>
            </a:r>
            <a:r>
              <a:rPr lang="en-US" sz="1600" dirty="0"/>
              <a:t>  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0346"/>
            <a:ext cx="3826979" cy="519425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accent5">
                    <a:lumMod val="50000"/>
                  </a:schemeClr>
                </a:solidFill>
              </a:rPr>
              <a:t>Action steps continued 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2970232"/>
            <a:ext cx="77971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 Before posting in Social Media .. Hop on to Katie Odom How to Launch on  Social Media at </a:t>
            </a:r>
            <a:r>
              <a:rPr lang="en-US" dirty="0" err="1"/>
              <a:t>BetterFuture.training</a:t>
            </a:r>
            <a:r>
              <a:rPr lang="en-US" dirty="0"/>
              <a:t>                                      </a:t>
            </a:r>
            <a:r>
              <a:rPr lang="en-US" dirty="0" err="1"/>
              <a:t>karen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200" y="2019599"/>
            <a:ext cx="82991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/>
              <a:t>Read through the Product Guide &amp; explore the BetterHealthin31Days.com site and make note of products you’d like to add to your future orders and promote to friends.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3892732"/>
            <a:ext cx="80160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Create your Business Working System (  binders, Google calendar, on phone , on Shaklee Website.. with your written goals and vision for your business and your life</a:t>
            </a:r>
            <a:r>
              <a:rPr lang="mr-IN" dirty="0"/>
              <a:t>…</a:t>
            </a:r>
            <a:r>
              <a:rPr lang="en-US" dirty="0"/>
              <a:t> and names to contact this week .  </a:t>
            </a:r>
          </a:p>
        </p:txBody>
      </p:sp>
    </p:spTree>
    <p:extLst>
      <p:ext uri="{BB962C8B-B14F-4D97-AF65-F5344CB8AC3E}">
        <p14:creationId xmlns:p14="http://schemas.microsoft.com/office/powerpoint/2010/main" val="93611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533" y="205979"/>
            <a:ext cx="2901244" cy="683021"/>
          </a:xfrm>
        </p:spPr>
        <p:txBody>
          <a:bodyPr>
            <a:normAutofit/>
          </a:bodyPr>
          <a:lstStyle/>
          <a:p>
            <a:r>
              <a:rPr lang="en-US" sz="3200" dirty="0"/>
              <a:t>Action Steps</a:t>
            </a:r>
          </a:p>
        </p:txBody>
      </p:sp>
      <p:sp>
        <p:nvSpPr>
          <p:cNvPr id="7" name="Rectangle 6"/>
          <p:cNvSpPr/>
          <p:nvPr/>
        </p:nvSpPr>
        <p:spPr>
          <a:xfrm>
            <a:off x="451556" y="2704527"/>
            <a:ext cx="81223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/>
              <a:t>Register for Orlando Global Conference</a:t>
            </a:r>
          </a:p>
          <a:p>
            <a:r>
              <a:rPr lang="en-US" dirty="0"/>
              <a:t>						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949728" y="1146574"/>
            <a:ext cx="6315268" cy="1305173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1 BIG ONE ---</a:t>
            </a:r>
          </a:p>
          <a:p>
            <a:pPr marL="0" indent="0">
              <a:buNone/>
            </a:pPr>
            <a:r>
              <a:rPr lang="en-US" sz="2800" dirty="0"/>
              <a:t>Let’s go find our business partners </a:t>
            </a:r>
            <a:r>
              <a:rPr lang="en-US" b="1" dirty="0"/>
              <a:t>now.</a:t>
            </a:r>
          </a:p>
        </p:txBody>
      </p:sp>
      <p:sp>
        <p:nvSpPr>
          <p:cNvPr id="3" name="Rectangle 2"/>
          <p:cNvSpPr/>
          <p:nvPr/>
        </p:nvSpPr>
        <p:spPr>
          <a:xfrm>
            <a:off x="451556" y="4065241"/>
            <a:ext cx="72564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/>
              <a:t>Do the INSIDE work as well as the outside work.        												</a:t>
            </a:r>
            <a:r>
              <a:rPr lang="en-US" dirty="0" err="1"/>
              <a:t>jeanne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451556" y="3280334"/>
            <a:ext cx="74717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/>
              <a:t>Write out our plan </a:t>
            </a:r>
            <a:r>
              <a:rPr lang="mr-IN" sz="2400" dirty="0"/>
              <a:t>…</a:t>
            </a:r>
            <a:r>
              <a:rPr lang="en-US" sz="2400" dirty="0"/>
              <a:t> how to become a Coordinator and/or develop one ( or more )</a:t>
            </a:r>
            <a:r>
              <a:rPr lang="en-US" dirty="0"/>
              <a:t>					</a:t>
            </a:r>
          </a:p>
        </p:txBody>
      </p:sp>
    </p:spTree>
    <p:extLst>
      <p:ext uri="{BB962C8B-B14F-4D97-AF65-F5344CB8AC3E}">
        <p14:creationId xmlns:p14="http://schemas.microsoft.com/office/powerpoint/2010/main" val="342487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 animBg="1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/>
              <a:t>Global Conference in Orlando</a:t>
            </a:r>
            <a:br>
              <a:rPr lang="en-US" sz="3200" dirty="0"/>
            </a:br>
            <a:r>
              <a:rPr lang="en-US" sz="3200" dirty="0"/>
              <a:t>The Power of WE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Not only will we want to register ourselves </a:t>
            </a:r>
            <a:r>
              <a:rPr lang="mr-IN" sz="2000" dirty="0"/>
              <a:t>…</a:t>
            </a:r>
            <a:endParaRPr lang="en-US" sz="2000" dirty="0"/>
          </a:p>
          <a:p>
            <a:r>
              <a:rPr lang="en-US" sz="2000" dirty="0"/>
              <a:t>Let’s ask ..  Who can we bring with us ..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555" y="2285878"/>
            <a:ext cx="4670778" cy="26225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13131" y="4320952"/>
            <a:ext cx="907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0939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2131"/>
            <a:ext cx="9144000" cy="5143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08500" y="283528"/>
            <a:ext cx="43307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yuthaya"/>
                <a:cs typeface="Ayuthaya"/>
              </a:rPr>
              <a:t>And we’re</a:t>
            </a:r>
            <a:r>
              <a:rPr lang="en-US" dirty="0">
                <a:solidFill>
                  <a:srgbClr val="FFFF00"/>
                </a:solidFill>
                <a:latin typeface="Chalkduster"/>
                <a:cs typeface="Chalkduster"/>
              </a:rPr>
              <a:t> off to a great start!</a:t>
            </a:r>
            <a:endParaRPr lang="en-US" dirty="0">
              <a:solidFill>
                <a:srgbClr val="FFFF00"/>
              </a:solidFill>
              <a:latin typeface="Ayuthaya"/>
              <a:cs typeface="Ayuthay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16900" y="4572000"/>
            <a:ext cx="927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barb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4637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5455355" cy="668910"/>
          </a:xfrm>
        </p:spPr>
        <p:txBody>
          <a:bodyPr>
            <a:normAutofit/>
          </a:bodyPr>
          <a:lstStyle/>
          <a:p>
            <a:r>
              <a:rPr lang="en-US" sz="3200" dirty="0"/>
              <a:t>Jeff Hill </a:t>
            </a:r>
            <a:r>
              <a:rPr lang="mr-IN" sz="3200" dirty="0"/>
              <a:t>–</a:t>
            </a:r>
            <a:r>
              <a:rPr lang="en-US" sz="3200" dirty="0"/>
              <a:t> Let’s Jump Together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3896"/>
            <a:ext cx="8229600" cy="15049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/>
              <a:t>Lives in Provo, Utah .. Mecca of MLM</a:t>
            </a:r>
            <a:r>
              <a:rPr lang="en-US" sz="2000" dirty="0"/>
              <a:t>									   			</a:t>
            </a:r>
            <a:r>
              <a:rPr lang="en-US" sz="2800" b="1" dirty="0">
                <a:solidFill>
                  <a:srgbClr val="0000FF"/>
                </a:solidFill>
              </a:rPr>
              <a:t>“We are one of the good ones </a:t>
            </a:r>
            <a:r>
              <a:rPr lang="mr-IN" sz="2800" b="1" dirty="0">
                <a:solidFill>
                  <a:srgbClr val="0000FF"/>
                </a:solidFill>
              </a:rPr>
              <a:t>…</a:t>
            </a:r>
            <a:r>
              <a:rPr lang="en-US" sz="2800" b="1" dirty="0">
                <a:solidFill>
                  <a:srgbClr val="0000FF"/>
                </a:solidFill>
              </a:rPr>
              <a:t>  </a:t>
            </a:r>
          </a:p>
          <a:p>
            <a:pPr marL="0" indent="0">
              <a:buNone/>
            </a:pPr>
            <a:r>
              <a:rPr lang="en-US" sz="2800" b="1" dirty="0">
                <a:solidFill>
                  <a:srgbClr val="0000FF"/>
                </a:solidFill>
              </a:rPr>
              <a:t>				 but we have some work to do.”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299227"/>
            <a:ext cx="8334022" cy="116955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2020</a:t>
            </a:r>
            <a:r>
              <a:rPr lang="mr-IN" sz="2000" dirty="0"/>
              <a:t>–</a:t>
            </a:r>
            <a:r>
              <a:rPr lang="en-US" sz="2000" dirty="0"/>
              <a:t> the year of Business Leader Development ( with $20,000 to back it up. )</a:t>
            </a:r>
          </a:p>
          <a:p>
            <a:endParaRPr lang="en-US" sz="1000" dirty="0"/>
          </a:p>
          <a:p>
            <a:r>
              <a:rPr lang="en-US" sz="2000" dirty="0"/>
              <a:t>Goal </a:t>
            </a:r>
            <a:r>
              <a:rPr lang="mr-IN" sz="2000" dirty="0"/>
              <a:t>–</a:t>
            </a:r>
            <a:r>
              <a:rPr lang="en-US" sz="2000" dirty="0"/>
              <a:t>  to make us all just a little bit better at what we do .</a:t>
            </a:r>
          </a:p>
          <a:p>
            <a:r>
              <a:rPr lang="en-US" sz="2000" dirty="0"/>
              <a:t>When the going gets tough, leaders step up and figure things out.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6090" y="3767666"/>
            <a:ext cx="8475132" cy="830997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We want to be both  --A Great business with good financial results</a:t>
            </a:r>
          </a:p>
          <a:p>
            <a:r>
              <a:rPr lang="en-US" sz="2400" dirty="0"/>
              <a:t>AND a Good company </a:t>
            </a:r>
            <a:r>
              <a:rPr lang="mr-IN" sz="2400" dirty="0"/>
              <a:t>–</a:t>
            </a:r>
            <a:r>
              <a:rPr lang="en-US" sz="2400" dirty="0"/>
              <a:t> that creates greater good in the world. </a:t>
            </a:r>
          </a:p>
        </p:txBody>
      </p:sp>
    </p:spTree>
    <p:extLst>
      <p:ext uri="{BB962C8B-B14F-4D97-AF65-F5344CB8AC3E}">
        <p14:creationId xmlns:p14="http://schemas.microsoft.com/office/powerpoint/2010/main" val="274950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1133"/>
            <a:ext cx="9144000" cy="519463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77999" y="2173818"/>
            <a:ext cx="5983111" cy="2003071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People want to be a part of a company that is both..</a:t>
            </a:r>
          </a:p>
          <a:p>
            <a:pPr marL="0" indent="0" algn="ctr">
              <a:buNone/>
            </a:pPr>
            <a:r>
              <a:rPr lang="en-US" dirty="0"/>
              <a:t>Great </a:t>
            </a:r>
            <a:r>
              <a:rPr lang="mr-IN" dirty="0"/>
              <a:t>…</a:t>
            </a:r>
            <a:r>
              <a:rPr lang="en-US" dirty="0"/>
              <a:t> And </a:t>
            </a:r>
            <a:r>
              <a:rPr lang="mr-IN" dirty="0"/>
              <a:t>…</a:t>
            </a:r>
            <a:r>
              <a:rPr lang="en-US" dirty="0"/>
              <a:t>Good </a:t>
            </a:r>
          </a:p>
        </p:txBody>
      </p:sp>
    </p:spTree>
    <p:extLst>
      <p:ext uri="{BB962C8B-B14F-4D97-AF65-F5344CB8AC3E}">
        <p14:creationId xmlns:p14="http://schemas.microsoft.com/office/powerpoint/2010/main" val="733449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32" y="360671"/>
            <a:ext cx="5173631" cy="45789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02862" y="360671"/>
            <a:ext cx="3480442" cy="2831544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	8 Weeks to 	Director</a:t>
            </a:r>
          </a:p>
          <a:p>
            <a:pPr algn="ctr"/>
            <a:endParaRPr lang="en-US" sz="1000" dirty="0"/>
          </a:p>
          <a:p>
            <a:pPr algn="ctr"/>
            <a:r>
              <a:rPr lang="en-US" sz="2800" dirty="0"/>
              <a:t>Week 1  -- </a:t>
            </a:r>
          </a:p>
          <a:p>
            <a:pPr algn="ctr"/>
            <a:r>
              <a:rPr lang="en-US" sz="3600" dirty="0"/>
              <a:t>Let’s Get Started </a:t>
            </a:r>
          </a:p>
          <a:p>
            <a:pPr algn="ctr"/>
            <a:r>
              <a:rPr lang="en-US" sz="2400" dirty="0"/>
              <a:t>Feb 20, 2020    </a:t>
            </a:r>
          </a:p>
        </p:txBody>
      </p:sp>
    </p:spTree>
    <p:extLst>
      <p:ext uri="{BB962C8B-B14F-4D97-AF65-F5344CB8AC3E}">
        <p14:creationId xmlns:p14="http://schemas.microsoft.com/office/powerpoint/2010/main" val="2522560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3556283" cy="857250"/>
          </a:xfrm>
        </p:spPr>
        <p:txBody>
          <a:bodyPr>
            <a:normAutofit/>
          </a:bodyPr>
          <a:lstStyle/>
          <a:p>
            <a:r>
              <a:rPr lang="en-US" sz="2800" dirty="0"/>
              <a:t>Training Team- Week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359" y="2603914"/>
            <a:ext cx="1494666" cy="14106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dirty="0"/>
              <a:t>Senior Master Coordinator</a:t>
            </a:r>
          </a:p>
          <a:p>
            <a:pPr marL="0" indent="0" algn="ctr">
              <a:buNone/>
            </a:pPr>
            <a:r>
              <a:rPr lang="en-US" sz="1800" dirty="0"/>
              <a:t>Jeanne </a:t>
            </a:r>
            <a:r>
              <a:rPr lang="en-US" sz="1800" dirty="0" err="1"/>
              <a:t>Toovell</a:t>
            </a: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3205613" y="2700594"/>
            <a:ext cx="16157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Senior Master Coordinator Barbara Lagoni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59949" y="3971152"/>
            <a:ext cx="17010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Executive Coordinator Karen Beckley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r="8839"/>
          <a:stretch/>
        </p:blipFill>
        <p:spPr>
          <a:xfrm>
            <a:off x="1701025" y="2538105"/>
            <a:ext cx="1309110" cy="14330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9052" t="5856" r="62880" b="53299"/>
          <a:stretch/>
        </p:blipFill>
        <p:spPr>
          <a:xfrm>
            <a:off x="3260978" y="1203614"/>
            <a:ext cx="1295389" cy="141378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126598" y="599862"/>
            <a:ext cx="3668574" cy="409342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/>
              <a:t>Roger Barnett </a:t>
            </a:r>
            <a:r>
              <a:rPr lang="mr-IN" sz="2000" dirty="0"/>
              <a:t>…</a:t>
            </a:r>
            <a:r>
              <a:rPr lang="en-US" sz="2000" dirty="0"/>
              <a:t>”2020 </a:t>
            </a:r>
            <a:r>
              <a:rPr lang="mr-IN" sz="2000" dirty="0"/>
              <a:t>–</a:t>
            </a:r>
            <a:r>
              <a:rPr lang="en-US" sz="2000" dirty="0"/>
              <a:t> biggest decade in Shaklee ‘s history”</a:t>
            </a:r>
          </a:p>
          <a:p>
            <a:endParaRPr lang="en-US" sz="2000" dirty="0"/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Major promotions have been set before us</a:t>
            </a:r>
          </a:p>
          <a:p>
            <a:endParaRPr lang="en-US" sz="2000" dirty="0"/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We are inviting you to join us this year</a:t>
            </a:r>
            <a:r>
              <a:rPr lang="mr-IN" sz="2000" dirty="0"/>
              <a:t>…</a:t>
            </a:r>
            <a:r>
              <a:rPr lang="en-US" sz="2000" dirty="0"/>
              <a:t>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To set goals that scare you just a little ,  and clear the decks to put in the work .. </a:t>
            </a:r>
          </a:p>
          <a:p>
            <a:endParaRPr lang="en-US" sz="2000" dirty="0"/>
          </a:p>
          <a:p>
            <a:r>
              <a:rPr lang="en-US" sz="2000" dirty="0"/>
              <a:t>	   It will be worth it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64654" y="4693290"/>
            <a:ext cx="775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barb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49301" t="38879" r="36809" b="38879"/>
          <a:stretch/>
        </p:blipFill>
        <p:spPr>
          <a:xfrm>
            <a:off x="206359" y="1008200"/>
            <a:ext cx="1243825" cy="152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737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9231" y="1762752"/>
            <a:ext cx="8620126" cy="3029322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To help everyone attending achieve rank of Director over the next 8 weeks and launch their business with a strong start.</a:t>
            </a:r>
          </a:p>
          <a:p>
            <a:r>
              <a:rPr lang="en-US" dirty="0">
                <a:solidFill>
                  <a:schemeClr val="tx1"/>
                </a:solidFill>
              </a:rPr>
              <a:t>To review the benefits of a home business.</a:t>
            </a:r>
          </a:p>
          <a:p>
            <a:r>
              <a:rPr lang="en-US" dirty="0">
                <a:solidFill>
                  <a:schemeClr val="tx1"/>
                </a:solidFill>
              </a:rPr>
              <a:t>To create a clear picture of what we want our Shaklee business to provide for us .. And for others.</a:t>
            </a:r>
          </a:p>
          <a:p>
            <a:r>
              <a:rPr lang="en-US" dirty="0">
                <a:solidFill>
                  <a:schemeClr val="tx1"/>
                </a:solidFill>
              </a:rPr>
              <a:t>To set up the mechanics of our business and know where to find the excellent resources that will support our business growth.</a:t>
            </a:r>
          </a:p>
          <a:p>
            <a:r>
              <a:rPr lang="en-US" dirty="0">
                <a:solidFill>
                  <a:schemeClr val="tx1"/>
                </a:solidFill>
              </a:rPr>
              <a:t>Then to get into action … and begin building our Shaklee business</a:t>
            </a:r>
            <a:r>
              <a:rPr lang="en-US" sz="2400" dirty="0">
                <a:solidFill>
                  <a:schemeClr val="tx1"/>
                </a:solidFill>
              </a:rPr>
              <a:t>.	</a:t>
            </a:r>
            <a:r>
              <a:rPr lang="en-US" sz="2400" dirty="0"/>
              <a:t>	</a:t>
            </a:r>
            <a:r>
              <a:rPr lang="en-US" sz="1700" dirty="0" err="1"/>
              <a:t>jeanne</a:t>
            </a:r>
            <a:r>
              <a:rPr lang="en-US" sz="2400" dirty="0"/>
              <a:t>	</a:t>
            </a:r>
            <a:endParaRPr lang="en-US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2529" y="743667"/>
            <a:ext cx="5690993" cy="732841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400" dirty="0"/>
              <a:t>Objectives for Week 1  -- Getting Started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046" y="0"/>
            <a:ext cx="1576311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44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0805"/>
            <a:ext cx="4245674" cy="3821589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1"/>
                </a:solidFill>
              </a:rPr>
              <a:t>Travel  to international destinations ( Kenyan safari, Bali, Paris, Mayan Riviera, Caribbean Cruises , Great Wall of China, Greece,  </a:t>
            </a:r>
            <a:r>
              <a:rPr lang="en-US" dirty="0" err="1">
                <a:solidFill>
                  <a:schemeClr val="tx1"/>
                </a:solidFill>
              </a:rPr>
              <a:t>etc</a:t>
            </a:r>
            <a:r>
              <a:rPr lang="en-US" dirty="0">
                <a:solidFill>
                  <a:schemeClr val="tx1"/>
                </a:solidFill>
              </a:rPr>
              <a:t> )</a:t>
            </a:r>
          </a:p>
          <a:p>
            <a:r>
              <a:rPr lang="en-US" dirty="0">
                <a:solidFill>
                  <a:schemeClr val="tx1"/>
                </a:solidFill>
              </a:rPr>
              <a:t>Monthly car payments</a:t>
            </a:r>
          </a:p>
          <a:p>
            <a:r>
              <a:rPr lang="en-US" dirty="0">
                <a:solidFill>
                  <a:schemeClr val="tx1"/>
                </a:solidFill>
              </a:rPr>
              <a:t>Income ranging from $10,000 to $400,000/</a:t>
            </a:r>
            <a:r>
              <a:rPr lang="en-US" dirty="0" err="1">
                <a:solidFill>
                  <a:schemeClr val="tx1"/>
                </a:solidFill>
              </a:rPr>
              <a:t>yr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Flexible time </a:t>
            </a:r>
          </a:p>
          <a:p>
            <a:r>
              <a:rPr lang="en-US" dirty="0">
                <a:solidFill>
                  <a:schemeClr val="tx1"/>
                </a:solidFill>
              </a:rPr>
              <a:t>Financial security</a:t>
            </a:r>
          </a:p>
          <a:p>
            <a:r>
              <a:rPr lang="en-US" dirty="0">
                <a:solidFill>
                  <a:schemeClr val="tx1"/>
                </a:solidFill>
              </a:rPr>
              <a:t>Tax advantages</a:t>
            </a:r>
          </a:p>
          <a:p>
            <a:r>
              <a:rPr lang="en-US" dirty="0">
                <a:solidFill>
                  <a:schemeClr val="tx1"/>
                </a:solidFill>
              </a:rPr>
              <a:t>Health </a:t>
            </a:r>
          </a:p>
          <a:p>
            <a:r>
              <a:rPr lang="en-US" dirty="0">
                <a:solidFill>
                  <a:schemeClr val="tx1"/>
                </a:solidFill>
              </a:rPr>
              <a:t>Provide a source for extra income to eliminate debt and begin saving for college, retirement </a:t>
            </a:r>
            <a:r>
              <a:rPr lang="en-US" dirty="0" err="1">
                <a:solidFill>
                  <a:schemeClr val="tx1"/>
                </a:solidFill>
              </a:rPr>
              <a:t>etc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5807" y="193062"/>
            <a:ext cx="3797676" cy="502628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/>
              <a:t>Home Business Benefits</a:t>
            </a:r>
          </a:p>
        </p:txBody>
      </p:sp>
      <p:sp>
        <p:nvSpPr>
          <p:cNvPr id="4" name="Rectangle 3"/>
          <p:cNvSpPr/>
          <p:nvPr/>
        </p:nvSpPr>
        <p:spPr>
          <a:xfrm>
            <a:off x="770753" y="659140"/>
            <a:ext cx="2336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Tangible Benefits</a:t>
            </a:r>
          </a:p>
        </p:txBody>
      </p:sp>
      <p:sp>
        <p:nvSpPr>
          <p:cNvPr id="5" name="Rectangle 4"/>
          <p:cNvSpPr/>
          <p:nvPr/>
        </p:nvSpPr>
        <p:spPr>
          <a:xfrm>
            <a:off x="5423256" y="234025"/>
            <a:ext cx="25284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Intangible Benefits</a:t>
            </a:r>
          </a:p>
        </p:txBody>
      </p:sp>
      <p:sp>
        <p:nvSpPr>
          <p:cNvPr id="7" name="Rectangle 6"/>
          <p:cNvSpPr/>
          <p:nvPr/>
        </p:nvSpPr>
        <p:spPr>
          <a:xfrm>
            <a:off x="4891675" y="695690"/>
            <a:ext cx="3964832" cy="4401205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/>
              <a:t>Being your own boss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Working from home allowing parents to be with children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Personal development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Satisfaction of  knowing you contribute so positively to lives of others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Being part of the Shaklee family and Shaklee culture of helping one another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Friendships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Recognition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Fun&amp;  supportive community	</a:t>
            </a:r>
          </a:p>
          <a:p>
            <a:r>
              <a:rPr lang="en-US" sz="1600" dirty="0" err="1"/>
              <a:t>karen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8212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6450" y="171450"/>
            <a:ext cx="4281233" cy="514350"/>
          </a:xfr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800" dirty="0"/>
              <a:t>Setting Up Your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600" y="1374133"/>
            <a:ext cx="8382000" cy="3091648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Calibri"/>
                <a:cs typeface="Calibri"/>
              </a:rPr>
              <a:t>Complete Direct Deposit (under </a:t>
            </a:r>
            <a:r>
              <a:rPr lang="en-US" sz="1800" i="1" dirty="0">
                <a:latin typeface="Calibri"/>
                <a:cs typeface="Calibri"/>
              </a:rPr>
              <a:t>Me </a:t>
            </a:r>
            <a:r>
              <a:rPr lang="en-US" sz="1800" dirty="0">
                <a:latin typeface="Calibri"/>
                <a:cs typeface="Calibri"/>
              </a:rPr>
              <a:t>in the </a:t>
            </a:r>
            <a:r>
              <a:rPr lang="en-US" sz="1800" i="1" dirty="0">
                <a:latin typeface="Calibri"/>
                <a:cs typeface="Calibri"/>
              </a:rPr>
              <a:t>My Business</a:t>
            </a:r>
            <a:r>
              <a:rPr lang="en-US" sz="1800" dirty="0">
                <a:latin typeface="Calibri"/>
                <a:cs typeface="Calibri"/>
              </a:rPr>
              <a:t> section of your back office).	Consider opening your Shaklee Checking account </a:t>
            </a:r>
            <a:r>
              <a:rPr lang="en-US" sz="1600" dirty="0">
                <a:latin typeface="Calibri"/>
                <a:cs typeface="Calibri"/>
              </a:rPr>
              <a:t>(to receive all the money you will be making)</a:t>
            </a:r>
          </a:p>
          <a:p>
            <a:r>
              <a:rPr lang="en-US" sz="1800" dirty="0">
                <a:latin typeface="Calibri"/>
                <a:cs typeface="Calibri"/>
              </a:rPr>
              <a:t>Set </a:t>
            </a:r>
            <a:r>
              <a:rPr lang="en-US" sz="1800" i="1" dirty="0">
                <a:latin typeface="Calibri"/>
                <a:cs typeface="Calibri"/>
              </a:rPr>
              <a:t>Shaklee Connect </a:t>
            </a:r>
            <a:r>
              <a:rPr lang="en-US" sz="1800" dirty="0">
                <a:latin typeface="Calibri"/>
                <a:cs typeface="Calibri"/>
              </a:rPr>
              <a:t>(your business page) as a shortcut on your phone &amp; computer.</a:t>
            </a:r>
          </a:p>
          <a:p>
            <a:r>
              <a:rPr lang="en-US" sz="1800" dirty="0">
                <a:latin typeface="Calibri"/>
                <a:cs typeface="Calibri"/>
              </a:rPr>
              <a:t>Create a business working system </a:t>
            </a:r>
            <a:r>
              <a:rPr lang="mr-IN" sz="1800" dirty="0">
                <a:latin typeface="Calibri"/>
                <a:cs typeface="Calibri"/>
              </a:rPr>
              <a:t>…</a:t>
            </a:r>
            <a:r>
              <a:rPr lang="en-US" sz="1800" dirty="0">
                <a:latin typeface="Calibri"/>
                <a:cs typeface="Calibri"/>
              </a:rPr>
              <a:t> a planner, notebook, filing system  (3-ring binder,  paper or electronic filing system, or the </a:t>
            </a:r>
            <a:r>
              <a:rPr lang="en-US" sz="1800" dirty="0" err="1">
                <a:latin typeface="Calibri"/>
                <a:cs typeface="Calibri"/>
              </a:rPr>
              <a:t>MyShaklee</a:t>
            </a:r>
            <a:r>
              <a:rPr lang="en-US" sz="1800" dirty="0">
                <a:latin typeface="Calibri"/>
                <a:cs typeface="Calibri"/>
              </a:rPr>
              <a:t> follow up section, </a:t>
            </a:r>
            <a:r>
              <a:rPr lang="en-US" sz="1800" dirty="0" err="1">
                <a:latin typeface="Calibri"/>
                <a:cs typeface="Calibri"/>
              </a:rPr>
              <a:t>etc</a:t>
            </a:r>
            <a:r>
              <a:rPr lang="en-US" sz="1800" dirty="0">
                <a:latin typeface="Calibri"/>
                <a:cs typeface="Calibri"/>
              </a:rPr>
              <a:t> ) </a:t>
            </a:r>
          </a:p>
          <a:p>
            <a:r>
              <a:rPr lang="en-US" sz="1800" dirty="0">
                <a:latin typeface="Calibri"/>
                <a:cs typeface="Calibri"/>
              </a:rPr>
              <a:t>Track business expenses </a:t>
            </a:r>
            <a:r>
              <a:rPr lang="en-US" sz="1500" dirty="0">
                <a:latin typeface="Calibri"/>
                <a:cs typeface="Calibri"/>
              </a:rPr>
              <a:t>( i.e. mileage, supplies, download TAXBOT app,…</a:t>
            </a:r>
            <a:r>
              <a:rPr lang="en-US" sz="1500" dirty="0" err="1">
                <a:latin typeface="Calibri"/>
                <a:cs typeface="Calibri"/>
              </a:rPr>
              <a:t>google</a:t>
            </a:r>
            <a:r>
              <a:rPr lang="en-US" sz="1500" dirty="0">
                <a:latin typeface="Calibri"/>
                <a:cs typeface="Calibri"/>
              </a:rPr>
              <a:t> “In-home business tax deductions,”   see  Tax Strategies in Skilling Up in </a:t>
            </a:r>
            <a:r>
              <a:rPr lang="en-US" sz="1500" dirty="0" err="1">
                <a:latin typeface="Calibri"/>
                <a:cs typeface="Calibri"/>
              </a:rPr>
              <a:t>BetterFuture.training</a:t>
            </a:r>
            <a:r>
              <a:rPr lang="en-US" sz="1500" dirty="0">
                <a:latin typeface="Calibri"/>
                <a:cs typeface="Calibri"/>
              </a:rPr>
              <a:t>  (website  subscriptions available ) </a:t>
            </a:r>
            <a:r>
              <a:rPr lang="en-US" sz="1800" dirty="0">
                <a:latin typeface="Calibri"/>
                <a:cs typeface="Calibri"/>
              </a:rPr>
              <a:t>         </a:t>
            </a:r>
          </a:p>
          <a:p>
            <a:pPr marL="137160" indent="-137160"/>
            <a:r>
              <a:rPr lang="en-US" sz="1800" dirty="0">
                <a:latin typeface="Calibri"/>
                <a:cs typeface="Calibri"/>
              </a:rPr>
              <a:t>  Maintain Simple Records ( money in ... money out )   		  </a:t>
            </a:r>
            <a:r>
              <a:rPr lang="en-US" sz="1800" dirty="0" err="1"/>
              <a:t>karen</a:t>
            </a:r>
            <a:r>
              <a:rPr lang="en-US" sz="1800" dirty="0"/>
              <a:t>		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1261093" y="739567"/>
            <a:ext cx="6565900" cy="40011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dirty="0"/>
              <a:t>Visit </a:t>
            </a:r>
            <a:r>
              <a:rPr lang="en-US" sz="2000" dirty="0">
                <a:hlinkClick r:id="rId2"/>
              </a:rPr>
              <a:t>www.MyShaklee.com</a:t>
            </a:r>
            <a:r>
              <a:rPr lang="en-US" sz="2000" dirty="0"/>
              <a:t> to activate your personal website.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9573" y="4588693"/>
            <a:ext cx="72392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See detailed Strong Start Checklist at </a:t>
            </a:r>
            <a:r>
              <a:rPr lang="en-US" dirty="0" err="1"/>
              <a:t>BetterFuture.training</a:t>
            </a:r>
            <a:r>
              <a:rPr lang="en-US" dirty="0"/>
              <a:t>/(you site name)</a:t>
            </a:r>
          </a:p>
        </p:txBody>
      </p:sp>
    </p:spTree>
    <p:extLst>
      <p:ext uri="{BB962C8B-B14F-4D97-AF65-F5344CB8AC3E}">
        <p14:creationId xmlns:p14="http://schemas.microsoft.com/office/powerpoint/2010/main" val="11688859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9143</TotalTime>
  <Words>1702</Words>
  <Application>Microsoft Macintosh PowerPoint</Application>
  <PresentationFormat>On-screen Show (16:9)</PresentationFormat>
  <Paragraphs>207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Ayuthaya</vt:lpstr>
      <vt:lpstr>Calibri</vt:lpstr>
      <vt:lpstr>Chalkduster</vt:lpstr>
      <vt:lpstr>Office Theme</vt:lpstr>
      <vt:lpstr>$20,000 for 2020 </vt:lpstr>
      <vt:lpstr>$20K in 2020</vt:lpstr>
      <vt:lpstr>Jeff Hill – Let’s Jump Together</vt:lpstr>
      <vt:lpstr>PowerPoint Presentation</vt:lpstr>
      <vt:lpstr>PowerPoint Presentation</vt:lpstr>
      <vt:lpstr>Training Team- Week 1</vt:lpstr>
      <vt:lpstr>Objectives for Week 1  -- Getting Started</vt:lpstr>
      <vt:lpstr>Home Business Benefits</vt:lpstr>
      <vt:lpstr>Setting Up Your Business</vt:lpstr>
      <vt:lpstr>Resources --   see Orientation Section of Better Future.Training </vt:lpstr>
      <vt:lpstr> Next It’s Time for the Fundamentals --  That Will Actually Grow Our Business</vt:lpstr>
      <vt:lpstr>USA Today ..  “ Credit Card Debt Higher Than Ever … Average American has 4 credit cards with balance of $6200 Feb 13, 2020 </vt:lpstr>
      <vt:lpstr>PowerPoint Presentation</vt:lpstr>
      <vt:lpstr>Now we are ready to get into action …                To develop customers and business partners  1000 PV  is a good target to aim for our first month</vt:lpstr>
      <vt:lpstr>Who Goes on the List ?</vt:lpstr>
      <vt:lpstr>Before Contacting People with a Health Challenge…</vt:lpstr>
      <vt:lpstr>Consider the Product Guide List Method to Get Started with Our List</vt:lpstr>
      <vt:lpstr>The  Planning Meeting</vt:lpstr>
      <vt:lpstr>You Don’t Need to Know Hundreds of People…</vt:lpstr>
      <vt:lpstr>What We Are Today … Attracts Where We Are Going Tomorrow</vt:lpstr>
      <vt:lpstr>Action Steps   Session 1    Off to a Strong Start</vt:lpstr>
      <vt:lpstr>Action steps continued </vt:lpstr>
      <vt:lpstr>Action Steps</vt:lpstr>
      <vt:lpstr>Global Conference in Orlando The Power of WE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Weeks of ACTION        to Director and Beyond</dc:title>
  <dc:creator>Barbara Lagoni</dc:creator>
  <cp:lastModifiedBy>Chris Spell</cp:lastModifiedBy>
  <cp:revision>69</cp:revision>
  <cp:lastPrinted>2020-02-20T19:55:56Z</cp:lastPrinted>
  <dcterms:created xsi:type="dcterms:W3CDTF">2020-02-08T22:27:53Z</dcterms:created>
  <dcterms:modified xsi:type="dcterms:W3CDTF">2020-02-21T14:44:13Z</dcterms:modified>
</cp:coreProperties>
</file>