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7" r:id="rId2"/>
    <p:sldId id="308" r:id="rId3"/>
    <p:sldId id="309" r:id="rId4"/>
    <p:sldId id="310" r:id="rId5"/>
    <p:sldId id="305" r:id="rId6"/>
    <p:sldId id="304" r:id="rId7"/>
    <p:sldId id="290" r:id="rId8"/>
    <p:sldId id="258" r:id="rId9"/>
    <p:sldId id="256" r:id="rId10"/>
    <p:sldId id="259" r:id="rId11"/>
    <p:sldId id="296" r:id="rId12"/>
    <p:sldId id="261" r:id="rId13"/>
    <p:sldId id="262" r:id="rId14"/>
    <p:sldId id="269" r:id="rId15"/>
    <p:sldId id="270" r:id="rId16"/>
    <p:sldId id="266" r:id="rId17"/>
    <p:sldId id="276" r:id="rId18"/>
    <p:sldId id="277" r:id="rId19"/>
    <p:sldId id="278" r:id="rId20"/>
    <p:sldId id="306" r:id="rId21"/>
    <p:sldId id="263" r:id="rId22"/>
    <p:sldId id="298" r:id="rId23"/>
    <p:sldId id="300" r:id="rId24"/>
    <p:sldId id="268" r:id="rId25"/>
    <p:sldId id="297" r:id="rId26"/>
    <p:sldId id="280" r:id="rId27"/>
    <p:sldId id="295" r:id="rId28"/>
    <p:sldId id="288" r:id="rId29"/>
    <p:sldId id="291" r:id="rId30"/>
    <p:sldId id="311" r:id="rId31"/>
    <p:sldId id="281" r:id="rId32"/>
    <p:sldId id="282" r:id="rId33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43" roundtripDataSignature="AMtx7mgjvvIW7HiePg0OOUoh6DKhi8vP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AA02AA-0583-4345-9AB0-578CFFEDA203}" v="5" dt="2020-02-17T18:31:46.451"/>
    <p1510:client id="{8A3031CC-D424-4C4B-82E4-692BB67D3194}" v="25" dt="2020-02-17T19:23:38.8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-816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48" Type="http://schemas.microsoft.com/office/2016/11/relationships/changesInfo" Target="changesInfos/changesInfo1.xml"/><Relationship Id="rId49" Type="http://schemas.microsoft.com/office/2015/10/relationships/revisionInfo" Target="revisionInfo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43" Type="http://customschemas.google.com/relationships/presentationmetadata" Target="metadata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8A3031CC-D424-4C4B-82E4-692BB67D3194}"/>
    <pc:docChg chg="modSld">
      <pc:chgData name="" userId="" providerId="" clId="Web-{8A3031CC-D424-4C4B-82E4-692BB67D3194}" dt="2020-02-17T19:23:38.849" v="22" actId="14100"/>
      <pc:docMkLst>
        <pc:docMk/>
      </pc:docMkLst>
      <pc:sldChg chg="modSp">
        <pc:chgData name="" userId="" providerId="" clId="Web-{8A3031CC-D424-4C4B-82E4-692BB67D3194}" dt="2020-02-17T19:23:38.849" v="22" actId="14100"/>
        <pc:sldMkLst>
          <pc:docMk/>
          <pc:sldMk cId="0" sldId="260"/>
        </pc:sldMkLst>
        <pc:spChg chg="mod">
          <ac:chgData name="" userId="" providerId="" clId="Web-{8A3031CC-D424-4C4B-82E4-692BB67D3194}" dt="2020-02-17T19:23:38.849" v="22" actId="14100"/>
          <ac:spMkLst>
            <pc:docMk/>
            <pc:sldMk cId="0" sldId="260"/>
            <ac:spMk id="135" creationId="{00000000-0000-0000-0000-000000000000}"/>
          </ac:spMkLst>
        </pc:spChg>
      </pc:sldChg>
    </pc:docChg>
  </pc:docChgLst>
  <pc:docChgLst>
    <pc:chgData clId="Web-{0BAA02AA-0583-4345-9AB0-578CFFEDA203}"/>
    <pc:docChg chg="modSld">
      <pc:chgData name="" userId="" providerId="" clId="Web-{0BAA02AA-0583-4345-9AB0-578CFFEDA203}" dt="2020-02-17T18:31:46.451" v="4" actId="20577"/>
      <pc:docMkLst>
        <pc:docMk/>
      </pc:docMkLst>
      <pc:sldChg chg="modSp">
        <pc:chgData name="" userId="" providerId="" clId="Web-{0BAA02AA-0583-4345-9AB0-578CFFEDA203}" dt="2020-02-17T18:31:46.451" v="3" actId="20577"/>
        <pc:sldMkLst>
          <pc:docMk/>
          <pc:sldMk cId="0" sldId="260"/>
        </pc:sldMkLst>
        <pc:spChg chg="mod">
          <ac:chgData name="" userId="" providerId="" clId="Web-{0BAA02AA-0583-4345-9AB0-578CFFEDA203}" dt="2020-02-17T18:31:46.451" v="3" actId="20577"/>
          <ac:spMkLst>
            <pc:docMk/>
            <pc:sldMk cId="0" sldId="260"/>
            <ac:spMk id="13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BE6ED-1D32-6C4C-94F3-8C849A52330D}" type="datetimeFigureOut">
              <a:rPr lang="en-US" smtClean="0"/>
              <a:t>2/27/20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D9082-7C9F-0443-ACD6-6264599A99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89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863966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Becky</a:t>
            </a:r>
            <a:endParaRPr/>
          </a:p>
        </p:txBody>
      </p:sp>
      <p:sp>
        <p:nvSpPr>
          <p:cNvPr id="202" name="Google Shape;20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Lisa</a:t>
            </a:r>
            <a:endParaRPr/>
          </a:p>
        </p:txBody>
      </p:sp>
      <p:sp>
        <p:nvSpPr>
          <p:cNvPr id="212" name="Google Shape;21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178" name="Google Shape;17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Lisa</a:t>
            </a:r>
            <a:endParaRPr/>
          </a:p>
        </p:txBody>
      </p:sp>
      <p:sp>
        <p:nvSpPr>
          <p:cNvPr id="272" name="Google Shape;27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lang="en-US"/>
              <a:t>Becky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lang="en-US"/>
              <a:t>Lisa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8" name="Google Shape;158;p8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lang="en-US"/>
              <a:t>Becky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13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"/>
              <a:buFont typeface="Arial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308" name="Google Shape;308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27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sp>
        <p:nvSpPr>
          <p:cNvPr id="115" name="Google Shape;11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lang="en-US"/>
              <a:t>Lisa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lang="en-US"/>
              <a:t>Becky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r>
              <a:rPr lang="en-US"/>
              <a:t>Becky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Becky</a:t>
            </a:r>
            <a:endParaRPr/>
          </a:p>
        </p:txBody>
      </p:sp>
      <p:sp>
        <p:nvSpPr>
          <p:cNvPr id="149" name="Google Shape;1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7" name="Google Shape;17;p3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Google Shape;18;p3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4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2" name="Google Shape;72;p44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Google Shape;73;p44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Google Shape;74;p4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Google Shape;75;p4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Google Shape;76;p4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4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9" name="Google Shape;79;p45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Google Shape;80;p4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Google Shape;81;p4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Google Shape;82;p4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46"/>
          <p:cNvSpPr txBox="1">
            <a:spLocks noGrp="1"/>
          </p:cNvSpPr>
          <p:nvPr>
            <p:ph type="title"/>
          </p:nvPr>
        </p:nvSpPr>
        <p:spPr>
          <a:xfrm rot="5400000">
            <a:off x="5463776" y="1371599"/>
            <a:ext cx="4388642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5" name="Google Shape;85;p46"/>
          <p:cNvSpPr txBox="1">
            <a:spLocks noGrp="1"/>
          </p:cNvSpPr>
          <p:nvPr>
            <p:ph type="body" idx="1"/>
          </p:nvPr>
        </p:nvSpPr>
        <p:spPr>
          <a:xfrm rot="5400000">
            <a:off x="1272777" y="-609598"/>
            <a:ext cx="4388642" cy="60197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Google Shape;86;p4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4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4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6871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1" name="Google Shape;21;p3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Google Shape;23;p3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4" name="Google Shape;24;p3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and Content">
  <p:cSld name="5_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6"/>
          <p:cNvSpPr txBox="1">
            <a:spLocks noGrp="1"/>
          </p:cNvSpPr>
          <p:nvPr>
            <p:ph type="body" idx="1"/>
          </p:nvPr>
        </p:nvSpPr>
        <p:spPr>
          <a:xfrm>
            <a:off x="457200" y="1860557"/>
            <a:ext cx="8229600" cy="2734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F6E6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6F6E6F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6F6E6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6F6E6F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Google Shape;28;p36"/>
          <p:cNvSpPr txBox="1"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Only">
  <p:cSld name="OBJECT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37"/>
          <p:cNvSpPr txBox="1">
            <a:spLocks noGrp="1"/>
          </p:cNvSpPr>
          <p:nvPr>
            <p:ph type="body" idx="1"/>
          </p:nvPr>
        </p:nvSpPr>
        <p:spPr>
          <a:xfrm>
            <a:off x="457200" y="205979"/>
            <a:ext cx="8229600" cy="4388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Section Header">
  <p:cSld name="3_Section Header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39"/>
          <p:cNvSpPr txBox="1">
            <a:spLocks noGrp="1"/>
          </p:cNvSpPr>
          <p:nvPr>
            <p:ph type="title"/>
          </p:nvPr>
        </p:nvSpPr>
        <p:spPr>
          <a:xfrm>
            <a:off x="722312" y="1849213"/>
            <a:ext cx="4455168" cy="1021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7E2F"/>
              </a:buClr>
              <a:buSzPts val="3200"/>
              <a:buFont typeface="Calibri"/>
              <a:buNone/>
              <a:defRPr sz="3200" b="1" i="0" u="none" strike="noStrike" cap="none">
                <a:solidFill>
                  <a:srgbClr val="537E2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39"/>
          <p:cNvSpPr txBox="1">
            <a:spLocks noGrp="1"/>
          </p:cNvSpPr>
          <p:nvPr>
            <p:ph type="body" idx="1"/>
          </p:nvPr>
        </p:nvSpPr>
        <p:spPr>
          <a:xfrm>
            <a:off x="722312" y="2870768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9"/>
          <p:cNvSpPr>
            <a:spLocks noGrp="1"/>
          </p:cNvSpPr>
          <p:nvPr>
            <p:ph type="pic" idx="2"/>
          </p:nvPr>
        </p:nvSpPr>
        <p:spPr>
          <a:xfrm>
            <a:off x="5301092" y="1589719"/>
            <a:ext cx="2779711" cy="27813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0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5" name="Google Shape;45;p40"/>
          <p:cNvSpPr txBox="1">
            <a:spLocks noGrp="1"/>
          </p:cNvSpPr>
          <p:nvPr>
            <p:ph type="body" idx="1"/>
          </p:nvPr>
        </p:nvSpPr>
        <p:spPr>
          <a:xfrm>
            <a:off x="722312" y="2180033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Google Shape;46;p4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Google Shape;47;p4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Google Shape;48;p4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8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Google Shape;52;p41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8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4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4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Google Shape;55;p4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2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42"/>
          <p:cNvSpPr txBox="1">
            <a:spLocks noGrp="1"/>
          </p:cNvSpPr>
          <p:nvPr>
            <p:ph type="body" idx="1"/>
          </p:nvPr>
        </p:nvSpPr>
        <p:spPr>
          <a:xfrm>
            <a:off x="457200" y="1151333"/>
            <a:ext cx="4040187" cy="47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42"/>
          <p:cNvSpPr txBox="1">
            <a:spLocks noGrp="1"/>
          </p:cNvSpPr>
          <p:nvPr>
            <p:ph type="body" idx="2"/>
          </p:nvPr>
        </p:nvSpPr>
        <p:spPr>
          <a:xfrm>
            <a:off x="457200" y="1631154"/>
            <a:ext cx="4040187" cy="296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42"/>
          <p:cNvSpPr txBox="1">
            <a:spLocks noGrp="1"/>
          </p:cNvSpPr>
          <p:nvPr>
            <p:ph type="body" idx="3"/>
          </p:nvPr>
        </p:nvSpPr>
        <p:spPr>
          <a:xfrm>
            <a:off x="4645026" y="1151333"/>
            <a:ext cx="4041773" cy="47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42"/>
          <p:cNvSpPr txBox="1">
            <a:spLocks noGrp="1"/>
          </p:cNvSpPr>
          <p:nvPr>
            <p:ph type="body" idx="4"/>
          </p:nvPr>
        </p:nvSpPr>
        <p:spPr>
          <a:xfrm>
            <a:off x="4645026" y="1631154"/>
            <a:ext cx="4041773" cy="2963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4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Google Shape;63;p4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4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4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4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4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8" cy="2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6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13.jp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3"/>
          <p:cNvSpPr txBox="1">
            <a:spLocks noGrp="1"/>
          </p:cNvSpPr>
          <p:nvPr>
            <p:ph type="subTitle" idx="1"/>
          </p:nvPr>
        </p:nvSpPr>
        <p:spPr>
          <a:xfrm>
            <a:off x="1371600" y="3521950"/>
            <a:ext cx="6400800" cy="118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959"/>
              <a:buFont typeface="Calibri"/>
              <a:buNone/>
            </a:pPr>
            <a:r>
              <a:rPr lang="en-US" sz="3959" dirty="0">
                <a:solidFill>
                  <a:schemeClr val="dk1"/>
                </a:solidFill>
              </a:rPr>
              <a:t>Samantha </a:t>
            </a:r>
            <a:r>
              <a:rPr lang="en-US" sz="3959" dirty="0" err="1">
                <a:solidFill>
                  <a:schemeClr val="dk1"/>
                </a:solidFill>
              </a:rPr>
              <a:t>Vansel</a:t>
            </a:r>
            <a:r>
              <a:rPr lang="en-US" sz="3959" dirty="0">
                <a:solidFill>
                  <a:schemeClr val="dk1"/>
                </a:solidFill>
              </a:rPr>
              <a:t/>
            </a:r>
            <a:br>
              <a:rPr lang="en-US" sz="3959" dirty="0">
                <a:solidFill>
                  <a:schemeClr val="dk1"/>
                </a:solidFill>
              </a:rPr>
            </a:br>
            <a:r>
              <a:rPr lang="en-US" sz="3959" dirty="0">
                <a:solidFill>
                  <a:schemeClr val="dk1"/>
                </a:solidFill>
              </a:rPr>
              <a:t>Stacie </a:t>
            </a:r>
            <a:r>
              <a:rPr lang="en-US" sz="3959">
                <a:solidFill>
                  <a:schemeClr val="dk1"/>
                </a:solidFill>
              </a:rPr>
              <a:t>Merriott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7726946" y="4558632"/>
            <a:ext cx="1216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francine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712" y="361529"/>
            <a:ext cx="5674350" cy="309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07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"/>
          <p:cNvSpPr txBox="1">
            <a:spLocks noGrp="1"/>
          </p:cNvSpPr>
          <p:nvPr>
            <p:ph type="title"/>
          </p:nvPr>
        </p:nvSpPr>
        <p:spPr>
          <a:xfrm>
            <a:off x="1027993" y="166747"/>
            <a:ext cx="6573914" cy="1038961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</a:pPr>
            <a:r>
              <a:rPr lang="en-US" sz="2800" i="0" u="none" strike="noStrike" cap="none" dirty="0">
                <a:solidFill>
                  <a:schemeClr val="dk1"/>
                </a:solidFill>
                <a:sym typeface="Calibri"/>
              </a:rPr>
              <a:t>Objectives for Session </a:t>
            </a:r>
            <a:r>
              <a:rPr lang="en-US" sz="2800" i="0" u="none" strike="noStrike" cap="none" dirty="0" smtClean="0">
                <a:solidFill>
                  <a:schemeClr val="dk1"/>
                </a:solidFill>
                <a:sym typeface="Calibri"/>
              </a:rPr>
              <a:t>#2 –		Principles of </a:t>
            </a:r>
            <a:r>
              <a:rPr lang="en-US" sz="2800" dirty="0" smtClean="0"/>
              <a:t>Inviting</a:t>
            </a:r>
            <a:endParaRPr sz="2800" i="0" u="none" strike="noStrike" cap="none" dirty="0">
              <a:solidFill>
                <a:schemeClr val="dk1"/>
              </a:solidFill>
              <a:sym typeface="Calibri"/>
            </a:endParaRPr>
          </a:p>
        </p:txBody>
      </p:sp>
      <p:sp>
        <p:nvSpPr>
          <p:cNvPr id="128" name="Google Shape;128;p4"/>
          <p:cNvSpPr/>
          <p:nvPr/>
        </p:nvSpPr>
        <p:spPr>
          <a:xfrm>
            <a:off x="180900" y="1345111"/>
            <a:ext cx="8836099" cy="333977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"/>
              <a:buFont typeface="Noto Sans Symbols"/>
              <a:buNone/>
            </a:pPr>
            <a:endParaRPr sz="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66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Noto Sans Symbols"/>
              <a:buNone/>
            </a:pPr>
            <a:endParaRPr sz="12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Calibri"/>
              <a:buNone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today’s world </a:t>
            </a:r>
            <a:r>
              <a:rPr lang="mr-IN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prospective customers and business partners are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bombarded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sales pitches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2000" b="0" i="0" u="none" strike="noStrike" cap="none" dirty="0" smtClean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Calibri"/>
              <a:buNone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ur 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objective is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cut through all that noise .. 	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Wingdings" charset="2"/>
              <a:buChar char="§"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  by offer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people information that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they need and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appreciate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Wingdings" charset="2"/>
              <a:buChar char="§"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honest,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open authentic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conversations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Wingdings" charset="2"/>
              <a:buChar char="§"/>
            </a:pP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the results will be </a:t>
            </a:r>
            <a:r>
              <a:rPr lang="mr-IN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life-long customers and dedicated business partners.               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</a:t>
            </a:r>
            <a:r>
              <a:rPr lang="en-US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Becky</a:t>
            </a:r>
            <a:endParaRPr sz="20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Noto Sans Symbols"/>
              <a:buNone/>
            </a:pPr>
            <a:r>
              <a:rPr lang="en-US" sz="2000" b="1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  </a:t>
            </a:r>
            <a:r>
              <a:rPr lang="en-US" sz="20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Inviting is a process</a:t>
            </a:r>
            <a:r>
              <a:rPr lang="mr-IN" sz="20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sz="20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not an email or text</a:t>
            </a:r>
          </a:p>
          <a:p>
            <a:pPr marL="285750" marR="0" lvl="0" indent="-254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Noto Sans Symbols"/>
              <a:buNone/>
            </a:pPr>
            <a:r>
              <a:rPr lang="en-US" sz="200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 Inviting is most successful when we make connection and build relationship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Noto Sans Symbols"/>
              <a:buNone/>
            </a:pPr>
            <a:endParaRPr sz="2400" b="1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"/>
              <a:buFont typeface="Arial"/>
              <a:buChar char="▪"/>
            </a:pPr>
            <a:r>
              <a:rPr lang="en-US" sz="18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991" y="163645"/>
            <a:ext cx="4543232" cy="1219621"/>
          </a:xfrm>
        </p:spPr>
        <p:txBody>
          <a:bodyPr/>
          <a:lstStyle/>
          <a:p>
            <a:r>
              <a:rPr lang="en-US" sz="2800" dirty="0" smtClean="0"/>
              <a:t>First </a:t>
            </a:r>
            <a:r>
              <a:rPr lang="mr-IN" sz="2800" dirty="0" smtClean="0"/>
              <a:t>–</a:t>
            </a:r>
            <a:r>
              <a:rPr lang="en-US" sz="2800" dirty="0" smtClean="0"/>
              <a:t> Let’s take a look at our thinking regarding inviting 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8523" y="1388644"/>
            <a:ext cx="8430365" cy="3394472"/>
          </a:xfrm>
        </p:spPr>
        <p:txBody>
          <a:bodyPr/>
          <a:lstStyle/>
          <a:p>
            <a:r>
              <a:rPr lang="en-US" sz="2000" dirty="0"/>
              <a:t>What you think .. You look </a:t>
            </a:r>
            <a:r>
              <a:rPr lang="mr-IN" sz="2000" dirty="0"/>
              <a:t>…</a:t>
            </a:r>
            <a:r>
              <a:rPr lang="en-US" sz="2000" dirty="0"/>
              <a:t> </a:t>
            </a:r>
            <a:r>
              <a:rPr lang="en-US" sz="2000" dirty="0" smtClean="0"/>
              <a:t>You </a:t>
            </a:r>
            <a:r>
              <a:rPr lang="en-US" sz="2000" dirty="0"/>
              <a:t>say</a:t>
            </a:r>
            <a:r>
              <a:rPr lang="mr-IN" sz="2000" dirty="0"/>
              <a:t>…</a:t>
            </a:r>
            <a:r>
              <a:rPr lang="en-US" sz="2000" dirty="0"/>
              <a:t> </a:t>
            </a:r>
            <a:r>
              <a:rPr lang="en-US" sz="2000" dirty="0" smtClean="0"/>
              <a:t>You </a:t>
            </a:r>
            <a:r>
              <a:rPr lang="en-US" sz="2000" dirty="0"/>
              <a:t>are</a:t>
            </a:r>
            <a:r>
              <a:rPr lang="mr-IN" sz="2000" dirty="0"/>
              <a:t>…</a:t>
            </a:r>
            <a:r>
              <a:rPr lang="en-US" sz="2000" dirty="0"/>
              <a:t>.  </a:t>
            </a:r>
            <a:endParaRPr lang="en-US" sz="2000" dirty="0" smtClean="0"/>
          </a:p>
          <a:p>
            <a:r>
              <a:rPr lang="en-US" sz="2000" dirty="0" smtClean="0"/>
              <a:t>Is what we are inviting people to good for them?  Important to them?   Of interest to them ?</a:t>
            </a:r>
          </a:p>
          <a:p>
            <a:r>
              <a:rPr lang="en-US" sz="2000" dirty="0" smtClean="0"/>
              <a:t>Before we invite, be clear about how we feel about what we are offering.</a:t>
            </a:r>
          </a:p>
          <a:p>
            <a:pPr marL="25400" indent="0">
              <a:buNone/>
            </a:pPr>
            <a:r>
              <a:rPr lang="en-US" sz="2000" dirty="0" smtClean="0"/>
              <a:t>	( Orientation Section of </a:t>
            </a:r>
            <a:r>
              <a:rPr lang="en-US" sz="2000" dirty="0" err="1" smtClean="0"/>
              <a:t>BetterFuture.training</a:t>
            </a:r>
            <a:r>
              <a:rPr lang="en-US" sz="2000" dirty="0" smtClean="0"/>
              <a:t> )</a:t>
            </a:r>
            <a:endParaRPr lang="en-US" sz="2000" dirty="0"/>
          </a:p>
          <a:p>
            <a:r>
              <a:rPr lang="en-US" sz="2000" dirty="0" smtClean="0"/>
              <a:t>Connection occurs when we convey confidence </a:t>
            </a:r>
            <a:r>
              <a:rPr lang="en-US" sz="2000" dirty="0"/>
              <a:t>and </a:t>
            </a:r>
            <a:r>
              <a:rPr lang="en-US" sz="2000" dirty="0" smtClean="0"/>
              <a:t>belief  (in the products, </a:t>
            </a:r>
            <a:r>
              <a:rPr lang="en-US" sz="2000" dirty="0"/>
              <a:t>the </a:t>
            </a:r>
            <a:r>
              <a:rPr lang="en-US" sz="2000" dirty="0" smtClean="0"/>
              <a:t>company</a:t>
            </a:r>
            <a:r>
              <a:rPr lang="en-US" sz="2000" dirty="0"/>
              <a:t>, </a:t>
            </a:r>
            <a:r>
              <a:rPr lang="en-US" sz="2000" dirty="0" smtClean="0"/>
              <a:t>ourselves, </a:t>
            </a:r>
            <a:r>
              <a:rPr lang="en-US" sz="2000" dirty="0" err="1"/>
              <a:t>etc</a:t>
            </a:r>
            <a:r>
              <a:rPr lang="en-US" sz="2000" dirty="0"/>
              <a:t> ).  </a:t>
            </a:r>
            <a:endParaRPr lang="en-US" sz="2000" dirty="0" smtClean="0"/>
          </a:p>
          <a:p>
            <a:r>
              <a:rPr lang="en-US" sz="2000" dirty="0" smtClean="0"/>
              <a:t>Getting </a:t>
            </a:r>
            <a:r>
              <a:rPr lang="en-US" sz="2000" dirty="0"/>
              <a:t>centered about how we feel about every aspect of what we do 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25400" indent="0">
              <a:buNone/>
            </a:pPr>
            <a:r>
              <a:rPr lang="en-US" sz="2000" dirty="0" smtClean="0"/>
              <a:t>				</a:t>
            </a:r>
            <a:r>
              <a:rPr lang="en-US" sz="2000" dirty="0" err="1" smtClean="0"/>
              <a:t>lisa</a:t>
            </a:r>
            <a:endParaRPr lang="en-US" sz="2000" dirty="0"/>
          </a:p>
          <a:p>
            <a:pPr marL="25400" indent="0">
              <a:buNone/>
            </a:pP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5333999" y="357640"/>
            <a:ext cx="3556000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/>
              <a:t>We won’t be convincing </a:t>
            </a:r>
            <a:r>
              <a:rPr lang="en-US" sz="2400" dirty="0" smtClean="0"/>
              <a:t>until </a:t>
            </a:r>
            <a:r>
              <a:rPr lang="en-US" sz="2400" dirty="0"/>
              <a:t>we are </a:t>
            </a:r>
            <a:r>
              <a:rPr lang="en-US" sz="2400" dirty="0" smtClean="0"/>
              <a:t>convinced.</a:t>
            </a:r>
          </a:p>
        </p:txBody>
      </p:sp>
    </p:spTree>
    <p:extLst>
      <p:ext uri="{BB962C8B-B14F-4D97-AF65-F5344CB8AC3E}">
        <p14:creationId xmlns:p14="http://schemas.microsoft.com/office/powerpoint/2010/main" val="3297332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89889" y="0"/>
            <a:ext cx="2554111" cy="2723444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6"/>
          <p:cNvSpPr txBox="1">
            <a:spLocks noGrp="1"/>
          </p:cNvSpPr>
          <p:nvPr>
            <p:ph type="title"/>
          </p:nvPr>
        </p:nvSpPr>
        <p:spPr>
          <a:xfrm>
            <a:off x="518971" y="177418"/>
            <a:ext cx="5015556" cy="691529"/>
          </a:xfrm>
          <a:prstGeom prst="rect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</a:pPr>
            <a:r>
              <a:rPr lang="en-US" sz="3200" dirty="0"/>
              <a:t>Best Practices for Inviting</a:t>
            </a:r>
            <a:r>
              <a:rPr lang="en-US" sz="3200" b="0" i="0" u="none" strike="noStrike" cap="none" dirty="0">
                <a:solidFill>
                  <a:schemeClr val="dk1"/>
                </a:solidFill>
                <a:sym typeface="Calibri"/>
              </a:rPr>
              <a:t> </a:t>
            </a:r>
            <a:endParaRPr sz="3200" dirty="0"/>
          </a:p>
        </p:txBody>
      </p:sp>
      <p:sp>
        <p:nvSpPr>
          <p:cNvPr id="142" name="Google Shape;142;p6"/>
          <p:cNvSpPr txBox="1">
            <a:spLocks noGrp="1"/>
          </p:cNvSpPr>
          <p:nvPr>
            <p:ph type="body" idx="1"/>
          </p:nvPr>
        </p:nvSpPr>
        <p:spPr>
          <a:xfrm>
            <a:off x="437445" y="987035"/>
            <a:ext cx="4896556" cy="9038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"/>
              <a:buFont typeface="Arial"/>
              <a:buNone/>
            </a:pPr>
            <a:r>
              <a:rPr lang="en-US" sz="2000" b="0" i="0" u="none" strike="noStrike" cap="none" dirty="0" smtClean="0">
                <a:solidFill>
                  <a:schemeClr val="dk1"/>
                </a:solidFill>
                <a:sym typeface="Calibri"/>
              </a:rPr>
              <a:t>	</a:t>
            </a:r>
            <a:r>
              <a:rPr lang="en-US" sz="2000" dirty="0" smtClean="0">
                <a:latin typeface="+mn-lt"/>
              </a:rPr>
              <a:t>There are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+mn-lt"/>
                <a:sym typeface="Calibri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+mn-lt"/>
                <a:sym typeface="Calibri"/>
              </a:rPr>
              <a:t>3 elements </a:t>
            </a:r>
            <a:r>
              <a:rPr lang="en-US" sz="2000" dirty="0" smtClean="0">
                <a:latin typeface="+mn-lt"/>
              </a:rPr>
              <a:t>to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+mn-lt"/>
                <a:sym typeface="Calibri"/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+mn-lt"/>
                <a:sym typeface="Calibri"/>
              </a:rPr>
              <a:t>meaningful authentic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  <a:latin typeface="+mn-lt"/>
                <a:sym typeface="Calibri"/>
              </a:rPr>
              <a:t>conversation.</a:t>
            </a: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. </a:t>
            </a:r>
            <a:endParaRPr sz="2000" dirty="0">
              <a:latin typeface="+mn-lt"/>
            </a:endParaRPr>
          </a:p>
        </p:txBody>
      </p:sp>
      <p:sp>
        <p:nvSpPr>
          <p:cNvPr id="143" name="Google Shape;143;p6"/>
          <p:cNvSpPr txBox="1"/>
          <p:nvPr/>
        </p:nvSpPr>
        <p:spPr>
          <a:xfrm>
            <a:off x="630256" y="3699847"/>
            <a:ext cx="5928824" cy="875700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900"/>
            </a:pPr>
            <a:r>
              <a:rPr lang="en-US" sz="2000" dirty="0"/>
              <a:t>3. </a:t>
            </a:r>
            <a:r>
              <a:rPr lang="en-US" sz="2000" b="0" i="0" u="none" strike="noStrike" cap="none" dirty="0">
                <a:solidFill>
                  <a:srgbClr val="000000"/>
                </a:solidFill>
                <a:sym typeface="Arial"/>
              </a:rPr>
              <a:t>Affirm, Acknowledge,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sym typeface="Arial"/>
              </a:rPr>
              <a:t>Appreciate</a:t>
            </a:r>
            <a:endParaRPr sz="20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44" name="Google Shape;144;p6"/>
          <p:cNvSpPr txBox="1"/>
          <p:nvPr/>
        </p:nvSpPr>
        <p:spPr>
          <a:xfrm>
            <a:off x="492386" y="2040699"/>
            <a:ext cx="7054200" cy="400069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AutoNum type="arabicPeriod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Ask Questions -Discover Needs and Interests 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6"/>
          <p:cNvSpPr txBox="1"/>
          <p:nvPr/>
        </p:nvSpPr>
        <p:spPr>
          <a:xfrm>
            <a:off x="544838" y="2581685"/>
            <a:ext cx="8238025" cy="1015622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3200"/>
            </a:pPr>
            <a:r>
              <a:rPr lang="en-US" sz="2000" b="0" i="0" u="none" strike="noStrike" cap="none" dirty="0" smtClean="0">
                <a:solidFill>
                  <a:srgbClr val="000000"/>
                </a:solidFill>
                <a:sym typeface="Arial"/>
              </a:rPr>
              <a:t>2.   Share </a:t>
            </a:r>
            <a:r>
              <a:rPr lang="en-US" sz="2000" b="0" i="0" u="none" strike="noStrike" cap="none" dirty="0">
                <a:solidFill>
                  <a:srgbClr val="000000"/>
                </a:solidFill>
                <a:sym typeface="Arial"/>
              </a:rPr>
              <a:t>WHY you are inviting them..	</a:t>
            </a:r>
            <a:endParaRPr lang="en-US" sz="2000" b="0" i="0" u="none" strike="noStrike" cap="none" dirty="0" smtClean="0">
              <a:solidFill>
                <a:srgbClr val="000000"/>
              </a:solidFill>
              <a:sym typeface="Arial"/>
            </a:endParaRPr>
          </a:p>
          <a:p>
            <a:pPr lvl="0">
              <a:buSzPts val="3200"/>
            </a:pPr>
            <a:r>
              <a:rPr lang="en-US" sz="2000" dirty="0"/>
              <a:t> </a:t>
            </a:r>
            <a:r>
              <a:rPr lang="en-US" sz="2000" dirty="0" smtClean="0"/>
              <a:t>    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sym typeface="Arial"/>
              </a:rPr>
              <a:t>What’s </a:t>
            </a:r>
            <a:r>
              <a:rPr lang="en-US" sz="2000" b="0" i="0" u="none" strike="noStrike" cap="none" dirty="0">
                <a:solidFill>
                  <a:srgbClr val="000000"/>
                </a:solidFill>
                <a:sym typeface="Arial"/>
              </a:rPr>
              <a:t>in it for them .. Why topic is important to </a:t>
            </a:r>
            <a:r>
              <a:rPr lang="en-US" sz="2000" b="0" i="0" u="none" strike="noStrike" cap="none" dirty="0" smtClean="0">
                <a:solidFill>
                  <a:srgbClr val="000000"/>
                </a:solidFill>
                <a:sym typeface="Arial"/>
              </a:rPr>
              <a:t>you</a:t>
            </a:r>
          </a:p>
          <a:p>
            <a:pPr lvl="0">
              <a:buSzPts val="3200"/>
            </a:pPr>
            <a:r>
              <a:rPr lang="en-US" sz="20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+mn-lt"/>
              </a:rPr>
              <a:t>     Why </a:t>
            </a:r>
            <a:r>
              <a:rPr lang="en-US" sz="2000" dirty="0">
                <a:solidFill>
                  <a:schemeClr val="tx1"/>
                </a:solidFill>
                <a:latin typeface="+mn-lt"/>
              </a:rPr>
              <a:t>it will be worth their time to attend</a:t>
            </a:r>
            <a:endParaRPr sz="20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146" name="Google Shape;146;p6"/>
          <p:cNvSpPr txBox="1"/>
          <p:nvPr/>
        </p:nvSpPr>
        <p:spPr>
          <a:xfrm>
            <a:off x="8102047" y="4641740"/>
            <a:ext cx="104195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Becky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963"/>
            <a:ext cx="9143999" cy="5135537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7"/>
          <p:cNvSpPr txBox="1">
            <a:spLocks noGrp="1"/>
          </p:cNvSpPr>
          <p:nvPr>
            <p:ph type="title"/>
          </p:nvPr>
        </p:nvSpPr>
        <p:spPr>
          <a:xfrm>
            <a:off x="457200" y="205976"/>
            <a:ext cx="8229600" cy="650700"/>
          </a:xfrm>
          <a:prstGeom prst="rect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/>
              <a:t>Discovering Needs &amp; Interests …Tell Me About </a:t>
            </a:r>
            <a:endParaRPr/>
          </a:p>
        </p:txBody>
      </p:sp>
      <p:sp>
        <p:nvSpPr>
          <p:cNvPr id="153" name="Google Shape;153;p7"/>
          <p:cNvSpPr txBox="1">
            <a:spLocks noGrp="1"/>
          </p:cNvSpPr>
          <p:nvPr>
            <p:ph type="body" idx="1"/>
          </p:nvPr>
        </p:nvSpPr>
        <p:spPr>
          <a:xfrm>
            <a:off x="127000" y="1028413"/>
            <a:ext cx="9017000" cy="1709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06400" marR="0" lvl="0" indent="-127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 dirty="0"/>
              <a:t>“ Mary, you mentioned you have allergies .. Tell me about that…“</a:t>
            </a:r>
            <a:endParaRPr dirty="0"/>
          </a:p>
          <a:p>
            <a:pPr marL="406400" marR="0" lvl="0" indent="-127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i="1" dirty="0"/>
              <a:t>“ Oh, you are a teacher.. Tell me about that ..  What is that like in today’s world? “</a:t>
            </a:r>
            <a:endParaRPr sz="2000" i="1" dirty="0"/>
          </a:p>
          <a:p>
            <a:pPr marL="406400" marR="0" lvl="0" indent="-127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Char char="•"/>
            </a:pPr>
            <a:r>
              <a:rPr lang="en-US" sz="2000" i="1" dirty="0"/>
              <a:t>“Did I hear you say the other day that your family has </a:t>
            </a:r>
            <a:r>
              <a:rPr lang="en-US" sz="2000" i="1" dirty="0" smtClean="0"/>
              <a:t>had some challenges 	staying </a:t>
            </a:r>
            <a:r>
              <a:rPr lang="en-US" sz="2000" i="1" dirty="0"/>
              <a:t>healthy this winter?”</a:t>
            </a:r>
            <a:endParaRPr sz="2000" i="1" dirty="0"/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2400" b="1" dirty="0" smtClean="0"/>
              <a:t>		</a:t>
            </a:r>
            <a:endParaRPr dirty="0"/>
          </a:p>
        </p:txBody>
      </p:sp>
      <p:sp>
        <p:nvSpPr>
          <p:cNvPr id="154" name="Google Shape;154;p7"/>
          <p:cNvSpPr txBox="1"/>
          <p:nvPr/>
        </p:nvSpPr>
        <p:spPr>
          <a:xfrm>
            <a:off x="7632259" y="4698147"/>
            <a:ext cx="1226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Becky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5665" y="2761408"/>
            <a:ext cx="82550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40"/>
              </a:spcBef>
            </a:pPr>
            <a:r>
              <a:rPr lang="en-US" sz="2000" b="1" dirty="0"/>
              <a:t>And remember to ask for referrals .. </a:t>
            </a:r>
          </a:p>
          <a:p>
            <a:pPr lvl="0">
              <a:spcBef>
                <a:spcPts val="640"/>
              </a:spcBef>
            </a:pPr>
            <a:endParaRPr lang="en-US" sz="1200" dirty="0"/>
          </a:p>
          <a:p>
            <a:pPr marL="406400" lvl="0" indent="-127000">
              <a:spcBef>
                <a:spcPts val="640"/>
              </a:spcBef>
              <a:buSzPts val="2000"/>
              <a:buChar char="•"/>
            </a:pPr>
            <a:r>
              <a:rPr lang="en-US" sz="2000" dirty="0"/>
              <a:t> “May I ask … who else do you know who may have				 family members with allergies?“</a:t>
            </a:r>
          </a:p>
          <a:p>
            <a:pPr marL="406400" lvl="0" indent="-127000">
              <a:spcBef>
                <a:spcPts val="640"/>
              </a:spcBef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/>
              <a:t> “Who else do you know who is a teacher and may want to know </a:t>
            </a:r>
            <a:r>
              <a:rPr lang="en-US" sz="2000" dirty="0" smtClean="0"/>
              <a:t>		about additional </a:t>
            </a:r>
            <a:r>
              <a:rPr lang="en-US" sz="2000" dirty="0"/>
              <a:t>streams of income?”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7221497" cy="857250"/>
          </a:xfrm>
          <a:prstGeom prst="rect">
            <a:avLst/>
          </a:prstGeom>
          <a:noFill/>
          <a:ln w="9525" cap="flat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dirty="0" smtClean="0"/>
              <a:t>Word Track </a:t>
            </a:r>
            <a:r>
              <a:rPr lang="en-US" sz="3200" b="1" dirty="0" smtClean="0"/>
              <a:t>--Why</a:t>
            </a:r>
            <a:r>
              <a:rPr lang="en-US" sz="3200" dirty="0" smtClean="0"/>
              <a:t> </a:t>
            </a:r>
            <a:r>
              <a:rPr lang="en-US" sz="3200" dirty="0"/>
              <a:t>we’re inviting </a:t>
            </a:r>
            <a:r>
              <a:rPr lang="en-US" sz="3200" dirty="0" smtClean="0"/>
              <a:t>them..</a:t>
            </a:r>
            <a:endParaRPr dirty="0"/>
          </a:p>
        </p:txBody>
      </p:sp>
      <p:sp>
        <p:nvSpPr>
          <p:cNvPr id="206" name="Google Shape;206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6085683" cy="890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318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200"/>
              <a:buChar char="•"/>
            </a:pPr>
            <a:r>
              <a:rPr lang="en-US" dirty="0" smtClean="0"/>
              <a:t> </a:t>
            </a:r>
            <a:r>
              <a:rPr lang="en-US" sz="2400" i="1" dirty="0" smtClean="0"/>
              <a:t>“ </a:t>
            </a:r>
            <a:r>
              <a:rPr lang="en-US" sz="2400" i="1" dirty="0"/>
              <a:t>The reason I’m asking … “</a:t>
            </a:r>
            <a:endParaRPr dirty="0"/>
          </a:p>
          <a:p>
            <a:pPr marL="457200" lvl="0" indent="-381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2400" i="1" dirty="0"/>
              <a:t>“The reason I wanted to invite you is </a:t>
            </a:r>
            <a:r>
              <a:rPr lang="en-US" sz="2400" i="1" dirty="0" smtClean="0"/>
              <a:t>..”</a:t>
            </a:r>
            <a:endParaRPr sz="2400" dirty="0" smtClean="0"/>
          </a:p>
          <a:p>
            <a:pPr marL="342900" lvl="0" indent="-114300" algn="l" rtl="0">
              <a:lnSpc>
                <a:spcPct val="80000"/>
              </a:lnSpc>
              <a:spcBef>
                <a:spcPts val="372"/>
              </a:spcBef>
              <a:spcAft>
                <a:spcPts val="0"/>
              </a:spcAft>
              <a:buSzPts val="3200"/>
              <a:buNone/>
            </a:pPr>
            <a:endParaRPr dirty="0"/>
          </a:p>
          <a:p>
            <a:pPr marL="342900" lvl="0" indent="-342900" algn="l" rtl="0">
              <a:lnSpc>
                <a:spcPct val="80000"/>
              </a:lnSpc>
              <a:spcBef>
                <a:spcPts val="372"/>
              </a:spcBef>
              <a:spcAft>
                <a:spcPts val="0"/>
              </a:spcAft>
              <a:buSzPts val="800"/>
              <a:buNone/>
            </a:pPr>
            <a:r>
              <a:rPr lang="en-US" dirty="0"/>
              <a:t>	</a:t>
            </a:r>
            <a:endParaRPr sz="2000" dirty="0"/>
          </a:p>
          <a:p>
            <a:pPr marL="406400" marR="0" lvl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dirty="0"/>
          </a:p>
        </p:txBody>
      </p:sp>
      <p:sp>
        <p:nvSpPr>
          <p:cNvPr id="207" name="Google Shape;207;p14"/>
          <p:cNvSpPr/>
          <p:nvPr/>
        </p:nvSpPr>
        <p:spPr>
          <a:xfrm>
            <a:off x="1579496" y="2172507"/>
            <a:ext cx="3232393" cy="4616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2400" dirty="0"/>
              <a:t>T</a:t>
            </a:r>
            <a:r>
              <a:rPr lang="en-US" sz="2400" i="0" u="none" strike="noStrike" cap="none" dirty="0">
                <a:solidFill>
                  <a:srgbClr val="000000"/>
                </a:solidFill>
                <a:sym typeface="Arial"/>
              </a:rPr>
              <a:t>hird party </a:t>
            </a:r>
            <a:r>
              <a:rPr lang="en-US" sz="2400" i="0" u="none" strike="noStrike" cap="none" dirty="0" smtClean="0">
                <a:solidFill>
                  <a:srgbClr val="000000"/>
                </a:solidFill>
                <a:sym typeface="Arial"/>
              </a:rPr>
              <a:t>reference</a:t>
            </a:r>
            <a:endParaRPr sz="240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sp>
        <p:nvSpPr>
          <p:cNvPr id="208" name="Google Shape;208;p14"/>
          <p:cNvSpPr/>
          <p:nvPr/>
        </p:nvSpPr>
        <p:spPr>
          <a:xfrm>
            <a:off x="457200" y="2729866"/>
            <a:ext cx="8403958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 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 was reading an article..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” </a:t>
            </a:r>
            <a:endParaRPr sz="2000" i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Or 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attending a webinar on benefits of being an entrepreneur in today’s economy ..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”</a:t>
            </a:r>
            <a:endParaRPr sz="2000" i="1" dirty="0"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Calibri"/>
              <a:buChar char="●"/>
            </a:pP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Or 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“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speaking with a colleague whose allergies have dramatically improved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”</a:t>
            </a:r>
            <a:r>
              <a:rPr lang="en-US" sz="2000" b="0" i="1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etc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…</a:t>
            </a:r>
            <a:r>
              <a:rPr lang="en-US" dirty="0"/>
              <a:t>.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en-US" sz="2000" b="1" i="1" dirty="0">
                <a:latin typeface="Calibri"/>
                <a:ea typeface="Calibri"/>
                <a:cs typeface="Calibri"/>
                <a:sym typeface="Calibri"/>
              </a:rPr>
              <a:t>I thought of you</a:t>
            </a:r>
            <a:r>
              <a:rPr lang="en-US" sz="2000" i="1" dirty="0">
                <a:latin typeface="Calibri"/>
                <a:ea typeface="Calibri"/>
                <a:cs typeface="Calibri"/>
                <a:sym typeface="Calibri"/>
              </a:rPr>
              <a:t>...</a:t>
            </a:r>
            <a:endParaRPr sz="2000" b="0" i="1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4"/>
          <p:cNvSpPr txBox="1"/>
          <p:nvPr/>
        </p:nvSpPr>
        <p:spPr>
          <a:xfrm>
            <a:off x="7342936" y="4437386"/>
            <a:ext cx="151822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Becky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79222" y="4529667"/>
            <a:ext cx="440266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Learn how to share your story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254000"/>
            <a:ext cx="9144000" cy="4656667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15"/>
          <p:cNvSpPr txBox="1">
            <a:spLocks noGrp="1"/>
          </p:cNvSpPr>
          <p:nvPr>
            <p:ph type="title"/>
          </p:nvPr>
        </p:nvSpPr>
        <p:spPr>
          <a:xfrm>
            <a:off x="485421" y="225777"/>
            <a:ext cx="6965245" cy="83255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Acknowledge </a:t>
            </a:r>
            <a:r>
              <a:rPr lang="en-US" sz="2800" dirty="0"/>
              <a:t>&amp; Appreciation </a:t>
            </a:r>
            <a:r>
              <a:rPr lang="en-US" sz="2800" dirty="0" smtClean="0"/>
              <a:t>–</a:t>
            </a:r>
            <a:r>
              <a:rPr lang="en-US" sz="2800" dirty="0"/>
              <a:t> </a:t>
            </a:r>
            <a:r>
              <a:rPr lang="en-US" sz="2800" dirty="0" smtClean="0"/>
              <a:t> </a:t>
            </a:r>
            <a:r>
              <a:rPr lang="en-US" sz="2400" dirty="0" smtClean="0"/>
              <a:t>real and sincere</a:t>
            </a:r>
            <a:r>
              <a:rPr lang="en-US" sz="3200" dirty="0"/>
              <a:t>				</a:t>
            </a:r>
            <a:endParaRPr dirty="0"/>
          </a:p>
        </p:txBody>
      </p:sp>
      <p:sp>
        <p:nvSpPr>
          <p:cNvPr id="216" name="Google Shape;216;p15"/>
          <p:cNvSpPr txBox="1">
            <a:spLocks noGrp="1"/>
          </p:cNvSpPr>
          <p:nvPr>
            <p:ph type="body" idx="1"/>
          </p:nvPr>
        </p:nvSpPr>
        <p:spPr>
          <a:xfrm>
            <a:off x="471311" y="1277679"/>
            <a:ext cx="8229600" cy="33280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000" b="1" dirty="0"/>
              <a:t> </a:t>
            </a:r>
            <a:r>
              <a:rPr lang="en-US" sz="2000" i="1" dirty="0"/>
              <a:t> I thought of you because…</a:t>
            </a:r>
            <a:endParaRPr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 I was thinking about the conversation we had a while ago …</a:t>
            </a:r>
            <a:endParaRPr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 I would love to see you</a:t>
            </a:r>
            <a:endParaRPr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 I thought this topic would be something you’d interested in</a:t>
            </a:r>
            <a:endParaRPr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 I would love to show this to you just to see what you think</a:t>
            </a:r>
            <a:endParaRPr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I so admire your commitment to feeding your kids healthy food.</a:t>
            </a:r>
            <a:endParaRPr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I’m not sure how much you know about what I do, but I think you would be excellent at it   					</a:t>
            </a:r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i="1" dirty="0"/>
              <a:t>								Lisa</a:t>
            </a:r>
            <a:endParaRPr sz="2000" i="1"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endParaRPr sz="2000" i="1" dirty="0"/>
          </a:p>
          <a:p>
            <a:pPr marL="3429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endParaRPr sz="2000" dirty="0"/>
          </a:p>
        </p:txBody>
      </p:sp>
      <p:sp>
        <p:nvSpPr>
          <p:cNvPr id="2" name="Rectangle 1"/>
          <p:cNvSpPr/>
          <p:nvPr/>
        </p:nvSpPr>
        <p:spPr>
          <a:xfrm>
            <a:off x="493889" y="4404222"/>
            <a:ext cx="6942667" cy="59554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90000"/>
              </a:lnSpc>
              <a:buSzPts val="2000"/>
            </a:pPr>
            <a:r>
              <a:rPr lang="en-US" sz="1800" dirty="0" smtClean="0"/>
              <a:t>Share Why </a:t>
            </a:r>
            <a:r>
              <a:rPr lang="en-US" sz="1800" dirty="0"/>
              <a:t>did </a:t>
            </a:r>
            <a:r>
              <a:rPr lang="en-US" sz="1800"/>
              <a:t>they </a:t>
            </a:r>
            <a:r>
              <a:rPr lang="en-US" sz="1800" smtClean="0"/>
              <a:t>come </a:t>
            </a:r>
            <a:r>
              <a:rPr lang="en-US" sz="1800" dirty="0"/>
              <a:t>to mind? It should feel like a compliment that you thought of them. 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1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671249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lang="en-US" sz="3200" u="sng" dirty="0" smtClean="0">
                <a:solidFill>
                  <a:srgbClr val="008000"/>
                </a:solidFill>
              </a:rPr>
              <a:t>5 Steps for </a:t>
            </a:r>
            <a:r>
              <a:rPr lang="en-US" sz="3200" u="sng" dirty="0">
                <a:solidFill>
                  <a:srgbClr val="008000"/>
                </a:solidFill>
              </a:rPr>
              <a:t>Inviting to Events </a:t>
            </a:r>
            <a:endParaRPr dirty="0"/>
          </a:p>
        </p:txBody>
      </p:sp>
      <p:pic>
        <p:nvPicPr>
          <p:cNvPr id="181" name="Google Shape;181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66555" y="2455334"/>
            <a:ext cx="2745726" cy="2497666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11"/>
          <p:cNvSpPr txBox="1">
            <a:spLocks noGrp="1"/>
          </p:cNvSpPr>
          <p:nvPr>
            <p:ph type="body" idx="1"/>
          </p:nvPr>
        </p:nvSpPr>
        <p:spPr>
          <a:xfrm>
            <a:off x="457200" y="1063229"/>
            <a:ext cx="7886700" cy="3721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385763" lvl="0" indent="-38576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/>
              <a:buAutoNum type="arabicPeriod"/>
            </a:pPr>
            <a:r>
              <a:rPr lang="en-US" sz="2400" dirty="0"/>
              <a:t>Ask permission to send invitation  </a:t>
            </a:r>
            <a:endParaRPr dirty="0"/>
          </a:p>
          <a:p>
            <a:pPr marL="385763" lvl="0" indent="-385763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Font typeface="Arial"/>
              <a:buAutoNum type="arabicPeriod"/>
            </a:pPr>
            <a:r>
              <a:rPr lang="en-US" sz="2400" dirty="0"/>
              <a:t>SEND invites </a:t>
            </a:r>
            <a:r>
              <a:rPr lang="en-US" sz="1800" dirty="0"/>
              <a:t>(Phone Call, Text message, </a:t>
            </a:r>
            <a:r>
              <a:rPr lang="en-US" sz="1800" dirty="0" err="1"/>
              <a:t>FaceBook</a:t>
            </a:r>
            <a:r>
              <a:rPr lang="en-US" sz="1800" dirty="0"/>
              <a:t> message, Email, AND  </a:t>
            </a:r>
            <a:r>
              <a:rPr lang="en-US" sz="1800" dirty="0" smtClean="0"/>
              <a:t>			in</a:t>
            </a:r>
            <a:r>
              <a:rPr lang="en-US" sz="1800" dirty="0"/>
              <a:t>-person conversation )</a:t>
            </a:r>
            <a:endParaRPr dirty="0"/>
          </a:p>
          <a:p>
            <a:pPr marL="385763" lvl="0" indent="-385763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Font typeface="Arial"/>
              <a:buAutoNum type="arabicPeriod"/>
            </a:pPr>
            <a:r>
              <a:rPr lang="en-US" sz="2400" dirty="0"/>
              <a:t>Follow up for the RESPONSE</a:t>
            </a:r>
            <a:endParaRPr dirty="0"/>
          </a:p>
          <a:p>
            <a:pPr marL="385763" lvl="0" indent="-385763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Font typeface="Arial"/>
              <a:buAutoNum type="arabicPeriod"/>
            </a:pPr>
            <a:r>
              <a:rPr lang="en-US" sz="2400" dirty="0"/>
              <a:t>Make multiple contacts and/or send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r>
              <a:rPr lang="en-US" sz="2400" dirty="0"/>
              <a:t>	 a “teaser” </a:t>
            </a:r>
            <a:r>
              <a:rPr lang="en-US" sz="1800" dirty="0" smtClean="0"/>
              <a:t>( let them know what to expect )</a:t>
            </a:r>
            <a:endParaRPr dirty="0"/>
          </a:p>
          <a:p>
            <a:pPr lvl="0" indent="-4572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AutoNum type="arabicPeriod" startAt="5"/>
            </a:pPr>
            <a:r>
              <a:rPr lang="en-US" sz="2400" dirty="0" smtClean="0"/>
              <a:t>Personal </a:t>
            </a:r>
            <a:r>
              <a:rPr lang="en-US" sz="2400" dirty="0"/>
              <a:t>REMINDER the night </a:t>
            </a:r>
            <a:r>
              <a:rPr lang="en-US" sz="2400" dirty="0" smtClean="0"/>
              <a:t>before</a:t>
            </a:r>
          </a:p>
          <a:p>
            <a:pPr marL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400"/>
              <a:buNone/>
            </a:pPr>
            <a:r>
              <a:rPr lang="en-US" sz="1800" dirty="0" err="1" smtClean="0"/>
              <a:t>lisa</a:t>
            </a:r>
            <a:endParaRPr sz="1800" dirty="0"/>
          </a:p>
        </p:txBody>
      </p:sp>
      <p:sp>
        <p:nvSpPr>
          <p:cNvPr id="183" name="Google Shape;183;p11"/>
          <p:cNvSpPr txBox="1"/>
          <p:nvPr/>
        </p:nvSpPr>
        <p:spPr>
          <a:xfrm>
            <a:off x="7839278" y="4460720"/>
            <a:ext cx="112944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1"/>
          <p:cNvSpPr txBox="1">
            <a:spLocks noGrp="1"/>
          </p:cNvSpPr>
          <p:nvPr>
            <p:ph type="title"/>
          </p:nvPr>
        </p:nvSpPr>
        <p:spPr>
          <a:xfrm>
            <a:off x="359217" y="897867"/>
            <a:ext cx="4490213" cy="2488377"/>
          </a:xfrm>
          <a:prstGeom prst="rect">
            <a:avLst/>
          </a:prstGeom>
          <a:noFill/>
          <a:ln w="9525" cap="flat" cmpd="sng">
            <a:solidFill>
              <a:srgbClr val="538C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"/>
              <a:buFont typeface="Calibri"/>
              <a:buNone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Posted photo of her children …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 You probably can’t take your eyes off my cute kids to see my gleaming floors behind them .. 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Squeaky clean AND non-toxic!  </a:t>
            </a:r>
            <a:b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Shaklee Basic H Cleaner… best ever.. Learn more about it this week on FB event“</a:t>
            </a:r>
            <a:endParaRPr dirty="0"/>
          </a:p>
        </p:txBody>
      </p:sp>
      <p:pic>
        <p:nvPicPr>
          <p:cNvPr id="267" name="Google Shape;267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202825" y="310650"/>
            <a:ext cx="3394500" cy="4625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1"/>
          <p:cNvSpPr txBox="1"/>
          <p:nvPr/>
        </p:nvSpPr>
        <p:spPr>
          <a:xfrm>
            <a:off x="569333" y="310650"/>
            <a:ext cx="4459707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dirty="0" smtClean="0"/>
              <a:t>Curiosity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Posts before an event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21"/>
          <p:cNvSpPr txBox="1"/>
          <p:nvPr/>
        </p:nvSpPr>
        <p:spPr>
          <a:xfrm>
            <a:off x="4325323" y="4505029"/>
            <a:ext cx="79788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 smtClean="0"/>
              <a:t>lisa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071" y="3642778"/>
            <a:ext cx="48494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>
                <a:latin typeface="Calibri"/>
                <a:cs typeface="Calibri"/>
              </a:rPr>
              <a:t>Monitor the comments and “likes”</a:t>
            </a:r>
          </a:p>
          <a:p>
            <a:r>
              <a:rPr lang="en-US" sz="1800" dirty="0" smtClean="0">
                <a:latin typeface="Calibri"/>
                <a:cs typeface="Calibri"/>
              </a:rPr>
              <a:t>And invite them to next event in personal message</a:t>
            </a:r>
            <a:endParaRPr lang="en-US" sz="1800" dirty="0">
              <a:latin typeface="Calibri"/>
              <a:cs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2"/>
          <p:cNvSpPr txBox="1"/>
          <p:nvPr/>
        </p:nvSpPr>
        <p:spPr>
          <a:xfrm>
            <a:off x="233573" y="600075"/>
            <a:ext cx="5810115" cy="4555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 Isn’t it awesome when your skincare is also your favorite team’s colors??? 	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 Do you need some help purifying (black) or hydrating (gold)? 	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I have some free mask samples.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Who would like one?!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1D212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MORE WHERE THAT CAME FROM!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1D212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complete ANTI-AGING line…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complete HYDRATING line…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>
              <a:solidFill>
                <a:srgbClr val="1D212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2129"/>
              </a:buClr>
              <a:buSzPts val="1800"/>
              <a:buFont typeface="Helvetica Neue"/>
              <a:buNone/>
            </a:pP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Free from 2500 commonly-used cosmetic chemicals 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Clinically-proven results 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Nutrition for your skin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800" b="0" i="0" u="none" strike="noStrike" cap="none">
                <a:solidFill>
                  <a:srgbClr val="1D2129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 Results without compromising your safety</a:t>
            </a:r>
            <a:r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rgbClr val="1D2129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5" name="Google Shape;275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41501" y="565073"/>
            <a:ext cx="2977048" cy="4032878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2"/>
          <p:cNvSpPr/>
          <p:nvPr/>
        </p:nvSpPr>
        <p:spPr>
          <a:xfrm>
            <a:off x="530650" y="215945"/>
            <a:ext cx="2166378" cy="400110"/>
          </a:xfrm>
          <a:prstGeom prst="rect">
            <a:avLst/>
          </a:prstGeom>
          <a:noFill/>
          <a:ln w="9525" cap="flat" cmpd="sng">
            <a:solidFill>
              <a:srgbClr val="D9959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Teaser and Invite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22"/>
          <p:cNvSpPr txBox="1"/>
          <p:nvPr/>
        </p:nvSpPr>
        <p:spPr>
          <a:xfrm>
            <a:off x="6408646" y="4729321"/>
            <a:ext cx="99268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dirty="0" err="1" smtClean="0"/>
              <a:t>lisa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3"/>
          <p:cNvSpPr txBox="1">
            <a:spLocks noGrp="1"/>
          </p:cNvSpPr>
          <p:nvPr>
            <p:ph type="title"/>
          </p:nvPr>
        </p:nvSpPr>
        <p:spPr>
          <a:xfrm>
            <a:off x="270700" y="318387"/>
            <a:ext cx="5772600" cy="479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Calibri"/>
              <a:buNone/>
            </a:pPr>
            <a:r>
              <a:rPr lang="en-US" sz="2400"/>
              <a:t>Nice ways to REMIND people the day before</a:t>
            </a:r>
            <a:endParaRPr/>
          </a:p>
        </p:txBody>
      </p:sp>
      <p:sp>
        <p:nvSpPr>
          <p:cNvPr id="283" name="Google Shape;283;p23"/>
          <p:cNvSpPr txBox="1">
            <a:spLocks noGrp="1"/>
          </p:cNvSpPr>
          <p:nvPr>
            <p:ph type="body" idx="1"/>
          </p:nvPr>
        </p:nvSpPr>
        <p:spPr>
          <a:xfrm>
            <a:off x="470568" y="1257326"/>
            <a:ext cx="8229600" cy="3688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None/>
            </a:pPr>
            <a:r>
              <a:rPr lang="en-US" sz="2000" b="1" i="0" u="none" strike="noStrike" cap="none" dirty="0">
                <a:solidFill>
                  <a:schemeClr val="dk1"/>
                </a:solidFill>
              </a:rPr>
              <a:t>Let your guests know what to expect</a:t>
            </a:r>
            <a:endParaRPr dirty="0"/>
          </a:p>
          <a:p>
            <a:pPr marL="342900" marR="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Arial"/>
              <a:buNone/>
            </a:pPr>
            <a:endParaRPr sz="2000" b="1" i="0" u="none" strike="noStrike" cap="none" dirty="0">
              <a:solidFill>
                <a:schemeClr val="dk1"/>
              </a:solidFill>
            </a:endParaRPr>
          </a:p>
          <a:p>
            <a:pPr marL="342900" marR="0" lvl="0" indent="-317500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dirty="0"/>
              <a:t>If </a:t>
            </a:r>
            <a:r>
              <a:rPr lang="en-US" sz="2000" dirty="0" smtClean="0"/>
              <a:t>health </a:t>
            </a:r>
            <a:r>
              <a:rPr lang="en-US" sz="2000" dirty="0"/>
              <a:t>topic </a:t>
            </a:r>
            <a:r>
              <a:rPr lang="mr-IN" sz="2000" dirty="0" smtClean="0"/>
              <a:t>…</a:t>
            </a:r>
            <a:r>
              <a:rPr lang="en-US" sz="2000" dirty="0" smtClean="0"/>
              <a:t>you </a:t>
            </a:r>
            <a:r>
              <a:rPr lang="en-US" sz="2000" dirty="0"/>
              <a:t>may want to send them the </a:t>
            </a:r>
            <a:r>
              <a:rPr lang="en-US" sz="2000" dirty="0" err="1"/>
              <a:t>Healthprint</a:t>
            </a:r>
            <a:r>
              <a:rPr lang="en-US" sz="2000" dirty="0"/>
              <a:t> to complete before they attend the event.</a:t>
            </a:r>
            <a:endParaRPr sz="2000" b="1" i="0" u="none" strike="noStrike" cap="none" dirty="0">
              <a:solidFill>
                <a:schemeClr val="dk1"/>
              </a:solidFill>
            </a:endParaRPr>
          </a:p>
          <a:p>
            <a:pPr marL="342900" marR="0" lvl="0" indent="-317500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</a:rPr>
              <a:t>Let them know that the focus is on education and that you think they are really going to want to hear this information.</a:t>
            </a:r>
            <a:endParaRPr dirty="0"/>
          </a:p>
          <a:p>
            <a:pPr marL="342900" marR="0" lvl="0" indent="-317500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</a:rPr>
              <a:t>We will be discussing information that made such a difference in the health of  our family</a:t>
            </a:r>
            <a:r>
              <a:rPr lang="en-US" sz="2000" dirty="0"/>
              <a:t> and so many others.</a:t>
            </a:r>
            <a:endParaRPr dirty="0"/>
          </a:p>
          <a:p>
            <a:pPr marL="342900" marR="0" lvl="0" indent="-317500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</a:rPr>
              <a:t>The meeting will start on time and will las</a:t>
            </a:r>
            <a:r>
              <a:rPr lang="en-US" sz="2000" dirty="0"/>
              <a:t>t approximately XX minutes.</a:t>
            </a:r>
            <a:endParaRPr sz="2000" dirty="0"/>
          </a:p>
          <a:p>
            <a:pPr marL="25400" marR="0" lvl="0" indent="0" algn="l" rtl="0"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 b="0" i="0" u="none" strike="noStrike" cap="none" dirty="0" smtClean="0">
                <a:solidFill>
                  <a:schemeClr val="dk1"/>
                </a:solidFill>
              </a:rPr>
              <a:t>	</a:t>
            </a:r>
            <a:r>
              <a:rPr lang="en-US" sz="2000" b="0" i="0" u="none" strike="noStrike" cap="none" dirty="0">
                <a:solidFill>
                  <a:schemeClr val="dk1"/>
                </a:solidFill>
              </a:rPr>
              <a:t> (</a:t>
            </a:r>
            <a:r>
              <a:rPr lang="en-US" sz="2000" dirty="0"/>
              <a:t>A</a:t>
            </a:r>
            <a:r>
              <a:rPr lang="en-US" sz="2000" b="0" i="0" u="none" strike="noStrike" cap="none" dirty="0">
                <a:solidFill>
                  <a:schemeClr val="dk1"/>
                </a:solidFill>
              </a:rPr>
              <a:t>llow at least 10 minutes </a:t>
            </a:r>
            <a:r>
              <a:rPr lang="en-US" sz="2000" dirty="0"/>
              <a:t>for questions and closing</a:t>
            </a:r>
            <a:r>
              <a:rPr lang="en-US" sz="2000" b="0" i="0" u="none" strike="noStrike" cap="none" dirty="0">
                <a:solidFill>
                  <a:schemeClr val="dk1"/>
                </a:solidFill>
              </a:rPr>
              <a:t>)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r>
              <a:rPr lang="en-US" sz="1800" dirty="0" err="1" smtClean="0"/>
              <a:t>lisa</a:t>
            </a: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</a:t>
            </a:r>
            <a:endParaRPr dirty="0"/>
          </a:p>
          <a:p>
            <a:pPr marL="342900" marR="0" lvl="0" indent="-342900" algn="l" rtl="0">
              <a:lnSpc>
                <a:spcPct val="8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ts val="555"/>
              <a:buFont typeface="Arial"/>
              <a:buNone/>
            </a:pPr>
            <a:endParaRPr sz="222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4" name="Google Shape;284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72200" y="0"/>
            <a:ext cx="2666998" cy="1543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4937153" cy="635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US" sz="2400" dirty="0" smtClean="0"/>
              <a:t> </a:t>
            </a:r>
            <a:r>
              <a:rPr lang="en-US" sz="2400" dirty="0"/>
              <a:t>Review Action Steps from Week 1 </a:t>
            </a:r>
            <a:endParaRPr dirty="0"/>
          </a:p>
        </p:txBody>
      </p:sp>
      <p:sp>
        <p:nvSpPr>
          <p:cNvPr id="92" name="Google Shape;92;p14"/>
          <p:cNvSpPr txBox="1">
            <a:spLocks noGrp="1"/>
          </p:cNvSpPr>
          <p:nvPr>
            <p:ph type="body" idx="1"/>
          </p:nvPr>
        </p:nvSpPr>
        <p:spPr>
          <a:xfrm>
            <a:off x="142507" y="1938421"/>
            <a:ext cx="8520230" cy="34399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 dirty="0" smtClean="0"/>
              <a:t>Samantha </a:t>
            </a:r>
            <a:r>
              <a:rPr lang="en-US" sz="1800" dirty="0"/>
              <a:t>created a Facebook </a:t>
            </a:r>
            <a:r>
              <a:rPr lang="en-US" sz="1800" dirty="0" smtClean="0"/>
              <a:t>invitation </a:t>
            </a:r>
            <a:r>
              <a:rPr lang="en-US" sz="1800" dirty="0"/>
              <a:t>and invited friends from list.</a:t>
            </a:r>
            <a:endParaRPr sz="1800" dirty="0"/>
          </a:p>
          <a:p>
            <a:pPr marL="12700" lvl="0" indent="0" algn="l" rtl="0"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US" sz="1800" i="1" dirty="0"/>
              <a:t> </a:t>
            </a:r>
            <a:r>
              <a:rPr lang="en-US" sz="1800" i="1" dirty="0" smtClean="0"/>
              <a:t>     </a:t>
            </a:r>
            <a:r>
              <a:rPr lang="en-US" sz="1800" i="1" dirty="0" smtClean="0">
                <a:solidFill>
                  <a:srgbClr val="FF0000"/>
                </a:solidFill>
              </a:rPr>
              <a:t>“</a:t>
            </a:r>
            <a:r>
              <a:rPr lang="en-US" sz="1800" i="1" dirty="0">
                <a:solidFill>
                  <a:srgbClr val="FF0000"/>
                </a:solidFill>
              </a:rPr>
              <a:t>Come help me start my Shaklee business and find out </a:t>
            </a:r>
            <a:endParaRPr sz="1800" i="1" dirty="0">
              <a:solidFill>
                <a:srgbClr val="FF0000"/>
              </a:solidFill>
            </a:endParaRPr>
          </a:p>
          <a:p>
            <a:pPr marL="34290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rgbClr val="FF0000"/>
                </a:solidFill>
              </a:rPr>
              <a:t>about all the amazing products we have to offer.”</a:t>
            </a:r>
            <a:endParaRPr sz="1800" i="1" dirty="0">
              <a:solidFill>
                <a:srgbClr val="FF0000"/>
              </a:solidFill>
            </a:endParaRPr>
          </a:p>
          <a:p>
            <a:pPr marL="12700" lvl="0" indent="0" algn="l" rtl="0"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Stacie posted a few days after to refresh in people’s feed. </a:t>
            </a:r>
            <a:endParaRPr lang="en-US" sz="1800" dirty="0" smtClean="0"/>
          </a:p>
          <a:p>
            <a:pPr marL="12700" lvl="0" indent="0" algn="l" rtl="0"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US" sz="1800" dirty="0" smtClean="0"/>
              <a:t>    </a:t>
            </a:r>
            <a:r>
              <a:rPr lang="en-US" sz="1800" dirty="0" smtClean="0">
                <a:solidFill>
                  <a:srgbClr val="FF0000"/>
                </a:solidFill>
              </a:rPr>
              <a:t> “</a:t>
            </a:r>
            <a:r>
              <a:rPr lang="en-US" sz="1800" i="1" dirty="0" smtClean="0">
                <a:solidFill>
                  <a:srgbClr val="FF0000"/>
                </a:solidFill>
              </a:rPr>
              <a:t>I’m </a:t>
            </a:r>
            <a:r>
              <a:rPr lang="en-US" sz="1800" i="1" dirty="0">
                <a:solidFill>
                  <a:srgbClr val="FF0000"/>
                </a:solidFill>
              </a:rPr>
              <a:t>so excited for this!!! I can’t wait to share information and products that will </a:t>
            </a:r>
            <a:r>
              <a:rPr lang="en-US" sz="1800" i="1" dirty="0" smtClean="0">
                <a:solidFill>
                  <a:srgbClr val="FF0000"/>
                </a:solidFill>
              </a:rPr>
              <a:t>       help </a:t>
            </a:r>
            <a:r>
              <a:rPr lang="en-US" sz="1800" i="1" dirty="0">
                <a:solidFill>
                  <a:srgbClr val="FF0000"/>
                </a:solidFill>
              </a:rPr>
              <a:t>you be the very best… every day!  I have several door prizes to give away!  Come </a:t>
            </a:r>
            <a:r>
              <a:rPr lang="en-US" sz="1800" i="1" dirty="0" smtClean="0">
                <a:solidFill>
                  <a:srgbClr val="FF0000"/>
                </a:solidFill>
              </a:rPr>
              <a:t>  show </a:t>
            </a:r>
            <a:r>
              <a:rPr lang="en-US" sz="1800" i="1" dirty="0">
                <a:solidFill>
                  <a:srgbClr val="FF0000"/>
                </a:solidFill>
              </a:rPr>
              <a:t>your love for Samantha and her new business venture</a:t>
            </a:r>
            <a:r>
              <a:rPr lang="en-US" sz="1800" i="1" dirty="0" smtClean="0">
                <a:solidFill>
                  <a:srgbClr val="FF0000"/>
                </a:solidFill>
              </a:rPr>
              <a:t>!” </a:t>
            </a:r>
            <a:endParaRPr sz="1800" i="1" dirty="0">
              <a:solidFill>
                <a:srgbClr val="FF0000"/>
              </a:solidFill>
            </a:endParaRPr>
          </a:p>
          <a:p>
            <a:pPr marL="12700" lvl="0" indent="0" algn="l" rtl="0">
              <a:spcBef>
                <a:spcPts val="4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Sam sent personal messages and texts to those who responded “going” or “interested”.  She also sent shake samples to those who responded “going</a:t>
            </a:r>
            <a:r>
              <a:rPr lang="en-US" sz="1800" dirty="0" smtClean="0"/>
              <a:t>”.                       </a:t>
            </a:r>
            <a:r>
              <a:rPr lang="en-US" sz="1800" dirty="0" err="1" smtClean="0"/>
              <a:t>francine</a:t>
            </a:r>
            <a:endParaRPr sz="2000" dirty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endParaRPr dirty="0"/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pic>
        <p:nvPicPr>
          <p:cNvPr id="93" name="Google Shape;9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4316" y="1884947"/>
            <a:ext cx="2165684" cy="13368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100029" y="774846"/>
            <a:ext cx="7787339" cy="1056699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30200">
              <a:buClr>
                <a:schemeClr val="dk1"/>
              </a:buClr>
              <a:buSzPts val="1800"/>
              <a:buChar char="•"/>
            </a:pPr>
            <a:r>
              <a:rPr lang="en-US" sz="1800" dirty="0"/>
              <a:t>Make list of people you would like to introduce to Shaklee products</a:t>
            </a:r>
          </a:p>
          <a:p>
            <a:pPr marL="342900" lvl="0" indent="-330200">
              <a:spcBef>
                <a:spcPts val="400"/>
              </a:spcBef>
              <a:buClr>
                <a:schemeClr val="dk1"/>
              </a:buClr>
              <a:buSzPts val="1800"/>
              <a:buChar char="•"/>
            </a:pPr>
            <a:r>
              <a:rPr lang="en-US" sz="1800" dirty="0"/>
              <a:t>Make list of people you would like to introduce to Shaklee business</a:t>
            </a:r>
          </a:p>
          <a:p>
            <a:pPr marL="342900" lvl="0" indent="-330200">
              <a:spcBef>
                <a:spcPts val="400"/>
              </a:spcBef>
              <a:buClr>
                <a:schemeClr val="dk1"/>
              </a:buClr>
              <a:buSzPts val="1800"/>
              <a:buChar char="•"/>
            </a:pPr>
            <a:r>
              <a:rPr lang="en-US" sz="1800" dirty="0"/>
              <a:t>Set up activities  …   a good starting place is a Business Launch Eve</a:t>
            </a:r>
            <a:r>
              <a:rPr lang="en-US" sz="2000" dirty="0"/>
              <a:t>nt</a:t>
            </a:r>
          </a:p>
        </p:txBody>
      </p:sp>
    </p:spTree>
    <p:extLst>
      <p:ext uri="{BB962C8B-B14F-4D97-AF65-F5344CB8AC3E}">
        <p14:creationId xmlns:p14="http://schemas.microsoft.com/office/powerpoint/2010/main" val="1585934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5158" y="173789"/>
            <a:ext cx="3275263" cy="21835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3889021" cy="857250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en-US" sz="3200" dirty="0" smtClean="0"/>
              <a:t>Planning Session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49"/>
            <a:ext cx="8229600" cy="3536721"/>
          </a:xfrm>
        </p:spPr>
        <p:txBody>
          <a:bodyPr/>
          <a:lstStyle/>
          <a:p>
            <a:r>
              <a:rPr lang="en-US" sz="2000" dirty="0"/>
              <a:t>Review with </a:t>
            </a:r>
            <a:r>
              <a:rPr lang="en-US" sz="2000" dirty="0" err="1" smtClean="0"/>
              <a:t>upline</a:t>
            </a:r>
            <a:r>
              <a:rPr lang="en-US" sz="2000" dirty="0" smtClean="0"/>
              <a:t> or mentor </a:t>
            </a:r>
            <a:r>
              <a:rPr lang="en-US" sz="2000" dirty="0"/>
              <a:t>names on </a:t>
            </a:r>
            <a:r>
              <a:rPr lang="en-US" sz="2000" dirty="0" smtClean="0"/>
              <a:t>list</a:t>
            </a:r>
          </a:p>
          <a:p>
            <a:r>
              <a:rPr lang="en-US" sz="2000" dirty="0" smtClean="0"/>
              <a:t>Discuss approaches and invitations based on that person’s needs and wants</a:t>
            </a:r>
          </a:p>
          <a:p>
            <a:r>
              <a:rPr lang="en-US" sz="2000" dirty="0" smtClean="0"/>
              <a:t>Discuss a few possible word tracks to help you find your words.</a:t>
            </a:r>
          </a:p>
          <a:p>
            <a:r>
              <a:rPr lang="en-US" sz="2000" dirty="0" smtClean="0"/>
              <a:t>Articulate your reason for inviting people to this particular event .. </a:t>
            </a:r>
          </a:p>
          <a:p>
            <a:r>
              <a:rPr lang="en-US" sz="2000" dirty="0" smtClean="0"/>
              <a:t>And practice sharing your story   ( 2 minutes ) </a:t>
            </a:r>
          </a:p>
          <a:p>
            <a:endParaRPr lang="en-US" sz="2000" dirty="0"/>
          </a:p>
          <a:p>
            <a:pPr marL="25400" indent="0">
              <a:buNone/>
            </a:pPr>
            <a:r>
              <a:rPr lang="en-US" sz="2000" dirty="0" smtClean="0"/>
              <a:t>This will help get past any hesitations or fears regarding </a:t>
            </a:r>
          </a:p>
          <a:p>
            <a:pPr marL="2540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approaching without imposing.      </a:t>
            </a:r>
            <a:r>
              <a:rPr lang="en-US" sz="2000" dirty="0"/>
              <a:t> </a:t>
            </a:r>
            <a:r>
              <a:rPr lang="en-US" sz="2000" dirty="0" smtClean="0"/>
              <a:t>        Becky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67239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"/>
          <p:cNvSpPr txBox="1">
            <a:spLocks noGrp="1"/>
          </p:cNvSpPr>
          <p:nvPr>
            <p:ph type="body" idx="1"/>
          </p:nvPr>
        </p:nvSpPr>
        <p:spPr>
          <a:xfrm>
            <a:off x="197255" y="884157"/>
            <a:ext cx="8607115" cy="3714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342900">
              <a:spcBef>
                <a:spcPts val="0"/>
              </a:spcBef>
            </a:pPr>
            <a:r>
              <a:rPr lang="en-US" dirty="0" smtClean="0">
                <a:solidFill>
                  <a:schemeClr val="dk1"/>
                </a:solidFill>
              </a:rPr>
              <a:t>Events </a:t>
            </a:r>
            <a:r>
              <a:rPr lang="mr-IN" dirty="0" smtClean="0">
                <a:solidFill>
                  <a:schemeClr val="dk1"/>
                </a:solidFill>
              </a:rPr>
              <a:t>–</a:t>
            </a:r>
            <a:r>
              <a:rPr lang="en-US" dirty="0" smtClean="0">
                <a:solidFill>
                  <a:schemeClr val="dk1"/>
                </a:solidFill>
              </a:rPr>
              <a:t>  Business Launch, in home or at trendy venues ( micro breweries, local restaurant or pizza house, </a:t>
            </a:r>
            <a:r>
              <a:rPr lang="en-US" dirty="0" err="1" smtClean="0">
                <a:solidFill>
                  <a:schemeClr val="dk1"/>
                </a:solidFill>
              </a:rPr>
              <a:t>etc</a:t>
            </a:r>
            <a:r>
              <a:rPr lang="en-US" dirty="0" smtClean="0">
                <a:solidFill>
                  <a:schemeClr val="dk1"/>
                </a:solidFill>
              </a:rPr>
              <a:t> ) </a:t>
            </a:r>
            <a:r>
              <a:rPr lang="mr-IN" dirty="0" smtClean="0">
                <a:solidFill>
                  <a:schemeClr val="dk1"/>
                </a:solidFill>
              </a:rPr>
              <a:t>…</a:t>
            </a:r>
            <a:r>
              <a:rPr lang="en-US" dirty="0" smtClean="0">
                <a:solidFill>
                  <a:schemeClr val="dk1"/>
                </a:solidFill>
              </a:rPr>
              <a:t>speaker can be zoomed in from a distance</a:t>
            </a:r>
          </a:p>
          <a:p>
            <a:pPr indent="-342900">
              <a:spcBef>
                <a:spcPts val="0"/>
              </a:spcBef>
            </a:pPr>
            <a:r>
              <a:rPr lang="en-US" b="0" i="0" u="none" strike="noStrike" cap="none" dirty="0" smtClean="0">
                <a:solidFill>
                  <a:schemeClr val="dk1"/>
                </a:solidFill>
              </a:rPr>
              <a:t>Individual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appointments ( 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in–person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and by phone )</a:t>
            </a:r>
            <a:endParaRPr dirty="0"/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800"/>
              <a:buNone/>
            </a:pPr>
            <a:endParaRPr sz="800" b="0" i="0" u="none" strike="noStrike" cap="none" dirty="0">
              <a:solidFill>
                <a:schemeClr val="dk1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Video Conference calls ( Zoom ) .. Health Chats, Business Benefits ,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etc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 </a:t>
            </a:r>
            <a:endParaRPr dirty="0"/>
          </a:p>
          <a:p>
            <a: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chemeClr val="dk1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r>
              <a:rPr lang="en-US" b="0" i="0" u="none" strike="noStrike" cap="none" dirty="0" smtClean="0">
                <a:solidFill>
                  <a:schemeClr val="dk1"/>
                </a:solidFill>
              </a:rPr>
              <a:t>*Interactive </a:t>
            </a:r>
            <a:r>
              <a:rPr lang="en-US" b="0" i="0" u="none" strike="noStrike" cap="none" dirty="0" err="1">
                <a:solidFill>
                  <a:schemeClr val="dk1"/>
                </a:solidFill>
              </a:rPr>
              <a:t>FaceBook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 groups and events </a:t>
            </a:r>
            <a:r>
              <a:rPr lang="mr-IN" b="0" i="0" u="none" strike="noStrike" cap="none" dirty="0" smtClean="0">
                <a:solidFill>
                  <a:schemeClr val="dk1"/>
                </a:solidFill>
              </a:rPr>
              <a:t>–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 some Shaklee .. </a:t>
            </a:r>
            <a:r>
              <a:rPr lang="en-US" dirty="0">
                <a:solidFill>
                  <a:schemeClr val="dk1"/>
                </a:solidFill>
              </a:rPr>
              <a:t>s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ome generic</a:t>
            </a: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None/>
            </a:pPr>
            <a:r>
              <a:rPr lang="en-US" dirty="0">
                <a:solidFill>
                  <a:schemeClr val="dk1"/>
                </a:solidFill>
              </a:rPr>
              <a:t>	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 </a:t>
            </a:r>
            <a:r>
              <a:rPr lang="en-US" dirty="0">
                <a:solidFill>
                  <a:schemeClr val="dk1"/>
                </a:solidFill>
              </a:rPr>
              <a:t>30 Da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y 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Challenges ( Prove It Challenge with exercise, health info </a:t>
            </a:r>
            <a:r>
              <a:rPr lang="en-US" b="0" i="0" u="none" strike="noStrike" cap="none" dirty="0" err="1" smtClean="0">
                <a:solidFill>
                  <a:schemeClr val="dk1"/>
                </a:solidFill>
              </a:rPr>
              <a:t>etc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 ) , </a:t>
            </a:r>
            <a:r>
              <a:rPr lang="en-US" dirty="0" smtClean="0">
                <a:solidFill>
                  <a:schemeClr val="dk1"/>
                </a:solidFill>
              </a:rPr>
              <a:t> 	Beautiful </a:t>
            </a:r>
            <a:r>
              <a:rPr lang="en-US" dirty="0">
                <a:solidFill>
                  <a:schemeClr val="dk1"/>
                </a:solidFill>
              </a:rPr>
              <a:t>Skin Youth events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, Wellness Challenge, </a:t>
            </a:r>
            <a:r>
              <a:rPr lang="en-US" b="0" i="0" u="none" strike="noStrike" cap="none" dirty="0" err="1" smtClean="0">
                <a:solidFill>
                  <a:schemeClr val="dk1"/>
                </a:solidFill>
              </a:rPr>
              <a:t>Decluttering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 Your 	Home, Beating the Winter </a:t>
            </a:r>
            <a:r>
              <a:rPr lang="en-US" dirty="0">
                <a:solidFill>
                  <a:schemeClr val="dk1"/>
                </a:solidFill>
              </a:rPr>
              <a:t>B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lues </a:t>
            </a:r>
            <a:r>
              <a:rPr lang="en-US" b="0" i="0" u="none" strike="noStrike" cap="none" dirty="0" err="1" smtClean="0">
                <a:solidFill>
                  <a:schemeClr val="dk1"/>
                </a:solidFill>
              </a:rPr>
              <a:t>etc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 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)</a:t>
            </a:r>
            <a:endParaRPr dirty="0"/>
          </a:p>
          <a:p>
            <a:pPr marL="457200" marR="0" lvl="0" indent="-292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chemeClr val="dk1"/>
              </a:solidFill>
            </a:endParaRPr>
          </a:p>
          <a:p>
            <a:pPr lvl="0" indent="-342900">
              <a:spcBef>
                <a:spcPts val="0"/>
              </a:spcBef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3-way calls  ( Nutritional Consults </a:t>
            </a:r>
            <a:r>
              <a:rPr lang="en-US" dirty="0">
                <a:solidFill>
                  <a:schemeClr val="dk1"/>
                </a:solidFill>
              </a:rPr>
              <a:t>) </a:t>
            </a:r>
            <a:endParaRPr lang="en-US" dirty="0" smtClean="0">
              <a:solidFill>
                <a:schemeClr val="dk1"/>
              </a:solidFill>
            </a:endParaRPr>
          </a:p>
          <a:p>
            <a:pPr lvl="0" indent="-342900">
              <a:spcBef>
                <a:spcPts val="0"/>
              </a:spcBef>
            </a:pPr>
            <a:r>
              <a:rPr lang="en-US" dirty="0" smtClean="0">
                <a:solidFill>
                  <a:schemeClr val="dk1"/>
                </a:solidFill>
              </a:rPr>
              <a:t>Area</a:t>
            </a:r>
            <a:r>
              <a:rPr lang="en-US" dirty="0">
                <a:solidFill>
                  <a:schemeClr val="dk1"/>
                </a:solidFill>
              </a:rPr>
              <a:t>, Regional and Global events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r>
              <a:rPr lang="en-US" b="1" i="0" u="none" strike="noStrike" cap="none" dirty="0" smtClean="0">
                <a:solidFill>
                  <a:schemeClr val="dk1"/>
                </a:solidFill>
              </a:rPr>
              <a:t>Prove It Challenge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			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 </a:t>
            </a:r>
            <a:r>
              <a:rPr lang="en-US" dirty="0">
                <a:solidFill>
                  <a:schemeClr val="dk1"/>
                </a:solidFill>
              </a:rPr>
              <a:t>B</a:t>
            </a:r>
            <a:r>
              <a:rPr lang="en-US" b="0" i="0" u="none" strike="noStrike" cap="none" dirty="0" smtClean="0">
                <a:solidFill>
                  <a:schemeClr val="dk1"/>
                </a:solidFill>
              </a:rPr>
              <a:t>ecky</a:t>
            </a:r>
            <a:endParaRPr lang="en-US" b="0" i="0" u="none" strike="noStrike" cap="none" dirty="0">
              <a:solidFill>
                <a:schemeClr val="dk1"/>
              </a:solidFill>
            </a:endParaRPr>
          </a:p>
          <a:p>
            <a: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endParaRPr lang="en-US" dirty="0">
              <a:solidFill>
                <a:schemeClr val="dk1"/>
              </a:solidFill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None/>
            </a:pPr>
            <a:endParaRPr dirty="0">
              <a:solidFill>
                <a:schemeClr val="dk1"/>
              </a:solidFill>
            </a:endParaRPr>
          </a:p>
          <a:p>
            <a:pPr marL="1143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None/>
            </a:pPr>
            <a:r>
              <a:rPr lang="en-US" b="0" i="0" u="none" strike="noStrike" cap="none" dirty="0">
                <a:solidFill>
                  <a:schemeClr val="dk1"/>
                </a:solidFill>
              </a:rPr>
              <a:t>																</a:t>
            </a:r>
            <a:r>
              <a:rPr lang="en-US" sz="1600" b="0" i="0" u="none" strike="noStrike" cap="none" dirty="0">
                <a:solidFill>
                  <a:schemeClr val="dk1"/>
                </a:solidFill>
              </a:rPr>
              <a:t>Lisa</a:t>
            </a:r>
            <a:r>
              <a:rPr lang="en-US" b="0" i="0" u="none" strike="noStrike" cap="none" dirty="0">
                <a:solidFill>
                  <a:schemeClr val="dk1"/>
                </a:solidFill>
              </a:rPr>
              <a:t>	</a:t>
            </a:r>
            <a:r>
              <a:rPr lang="en-US" b="0" i="0" u="none" strike="noStrike" cap="none" dirty="0">
                <a:solidFill>
                  <a:srgbClr val="6F6E6F"/>
                </a:solidFill>
              </a:rPr>
              <a:t>		</a:t>
            </a:r>
            <a:endParaRPr dirty="0"/>
          </a:p>
        </p:txBody>
      </p:sp>
      <p:sp>
        <p:nvSpPr>
          <p:cNvPr id="161" name="Google Shape;161;p8"/>
          <p:cNvSpPr txBox="1">
            <a:spLocks noGrp="1"/>
          </p:cNvSpPr>
          <p:nvPr>
            <p:ph type="title"/>
          </p:nvPr>
        </p:nvSpPr>
        <p:spPr>
          <a:xfrm>
            <a:off x="216034" y="155483"/>
            <a:ext cx="3141134" cy="602898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Calibri"/>
              <a:buNone/>
            </a:pPr>
            <a:r>
              <a:rPr lang="en-US" sz="2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Events and Ideas</a:t>
            </a:r>
            <a:endParaRPr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1" y="205979"/>
            <a:ext cx="7278796" cy="550795"/>
          </a:xfrm>
        </p:spPr>
        <p:txBody>
          <a:bodyPr/>
          <a:lstStyle/>
          <a:p>
            <a:r>
              <a:rPr lang="en-US" sz="2800" dirty="0" smtClean="0"/>
              <a:t>Events and Ideas           </a:t>
            </a:r>
            <a:r>
              <a:rPr lang="en-US" sz="2000" dirty="0" smtClean="0"/>
              <a:t>( see </a:t>
            </a:r>
            <a:r>
              <a:rPr lang="en-US" sz="2000" dirty="0" err="1" smtClean="0"/>
              <a:t>betterfuture.training</a:t>
            </a:r>
            <a:r>
              <a:rPr lang="en-US" sz="2000" dirty="0" smtClean="0"/>
              <a:t> )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41737" y="866656"/>
            <a:ext cx="4251110" cy="4276843"/>
          </a:xfrm>
        </p:spPr>
        <p:txBody>
          <a:bodyPr/>
          <a:lstStyle/>
          <a:p>
            <a:r>
              <a:rPr lang="en-US" sz="1800" dirty="0" smtClean="0"/>
              <a:t>Healthy Home, Healthy You</a:t>
            </a:r>
          </a:p>
          <a:p>
            <a:r>
              <a:rPr lang="en-US" sz="1800" dirty="0" smtClean="0"/>
              <a:t>Spa Night </a:t>
            </a:r>
          </a:p>
          <a:p>
            <a:r>
              <a:rPr lang="en-US" sz="1800" dirty="0" smtClean="0"/>
              <a:t>Beating the Winter Blues</a:t>
            </a:r>
          </a:p>
          <a:p>
            <a:r>
              <a:rPr lang="en-US" sz="1800" dirty="0" smtClean="0"/>
              <a:t>Mimosas and Masks</a:t>
            </a:r>
          </a:p>
          <a:p>
            <a:r>
              <a:rPr lang="en-US" sz="1800" dirty="0" smtClean="0"/>
              <a:t>Wine, Women and Wellness</a:t>
            </a:r>
          </a:p>
          <a:p>
            <a:r>
              <a:rPr lang="en-US" sz="1800" dirty="0" smtClean="0"/>
              <a:t>Healthy Skin from the inside out</a:t>
            </a:r>
          </a:p>
          <a:p>
            <a:r>
              <a:rPr lang="en-US" sz="1800" dirty="0" smtClean="0"/>
              <a:t>Look good, </a:t>
            </a:r>
            <a:r>
              <a:rPr lang="en-US" sz="1800" dirty="0"/>
              <a:t>F</a:t>
            </a:r>
            <a:r>
              <a:rPr lang="en-US" sz="1800" dirty="0" smtClean="0"/>
              <a:t>eel Good</a:t>
            </a:r>
          </a:p>
          <a:p>
            <a:r>
              <a:rPr lang="en-US" sz="1800" dirty="0" smtClean="0"/>
              <a:t>Smoothie Workshops $20 take home 6 smoothie packages</a:t>
            </a:r>
          </a:p>
          <a:p>
            <a:r>
              <a:rPr lang="en-US" sz="1800" dirty="0" smtClean="0"/>
              <a:t>Soup Swap (Healthy Cleanse introduction )</a:t>
            </a:r>
          </a:p>
          <a:p>
            <a:r>
              <a:rPr lang="en-US" sz="1800" dirty="0" smtClean="0"/>
              <a:t>Driveway Workouts </a:t>
            </a:r>
            <a:r>
              <a:rPr lang="mr-IN" sz="1800" dirty="0" smtClean="0"/>
              <a:t>–</a:t>
            </a:r>
            <a:r>
              <a:rPr lang="en-US" sz="1800" dirty="0" smtClean="0"/>
              <a:t> </a:t>
            </a:r>
            <a:r>
              <a:rPr lang="en-US" sz="1800" dirty="0" err="1" smtClean="0"/>
              <a:t>saturday</a:t>
            </a:r>
            <a:r>
              <a:rPr lang="en-US" sz="1800" dirty="0" smtClean="0"/>
              <a:t> am 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>
          <a:xfrm>
            <a:off x="4763662" y="853830"/>
            <a:ext cx="4038598" cy="3597030"/>
          </a:xfrm>
        </p:spPr>
        <p:txBody>
          <a:bodyPr/>
          <a:lstStyle/>
          <a:p>
            <a:r>
              <a:rPr lang="en-US" sz="1800" dirty="0" smtClean="0"/>
              <a:t>Trivia Nights</a:t>
            </a:r>
          </a:p>
          <a:p>
            <a:r>
              <a:rPr lang="en-US" sz="1800" dirty="0" smtClean="0"/>
              <a:t>Sip and Samples ( at Micro Brewery </a:t>
            </a:r>
            <a:r>
              <a:rPr lang="mr-IN" sz="1800" dirty="0" smtClean="0"/>
              <a:t>…</a:t>
            </a:r>
            <a:r>
              <a:rPr lang="en-US" sz="1800" dirty="0" smtClean="0"/>
              <a:t> smoothies or skin care)</a:t>
            </a:r>
          </a:p>
          <a:p>
            <a:r>
              <a:rPr lang="en-US" sz="1800" dirty="0" smtClean="0"/>
              <a:t>Healthy Skin is the Best Foundation</a:t>
            </a:r>
          </a:p>
          <a:p>
            <a:r>
              <a:rPr lang="en-US" sz="1800" dirty="0" smtClean="0"/>
              <a:t>Prove it Parties</a:t>
            </a:r>
          </a:p>
          <a:p>
            <a:r>
              <a:rPr lang="en-US" sz="1800" dirty="0" smtClean="0"/>
              <a:t>Non-toxic Home</a:t>
            </a:r>
          </a:p>
          <a:p>
            <a:r>
              <a:rPr lang="en-US" sz="1800" dirty="0" smtClean="0"/>
              <a:t>Make and Take ( $5 and go  home with get clean bottles</a:t>
            </a:r>
          </a:p>
          <a:p>
            <a:r>
              <a:rPr lang="en-US" sz="1800" dirty="0" smtClean="0"/>
              <a:t>Product Showcase .. Review of all products ( discount on orders placed )  </a:t>
            </a:r>
          </a:p>
          <a:p>
            <a:r>
              <a:rPr lang="en-US" sz="1800" dirty="0" smtClean="0"/>
              <a:t>Have a Slice of Shaklee ( pizza )             </a:t>
            </a:r>
            <a:r>
              <a:rPr lang="en-US" sz="2000" dirty="0" err="1" smtClean="0"/>
              <a:t>lisa</a:t>
            </a:r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7581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18173" y="1731399"/>
            <a:ext cx="8536057" cy="2573232"/>
          </a:xfrm>
        </p:spPr>
        <p:txBody>
          <a:bodyPr/>
          <a:lstStyle/>
          <a:p>
            <a:r>
              <a:rPr lang="en-US" sz="1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Hey I’m starting a 30 day Challenge..  Would you be interested in joining it?</a:t>
            </a:r>
          </a:p>
          <a:p>
            <a:pPr marL="101600" indent="0">
              <a:buNone/>
            </a:pPr>
            <a:r>
              <a:rPr lang="en-US" sz="1800" i="1" dirty="0" smtClean="0">
                <a:solidFill>
                  <a:srgbClr val="FF0000"/>
                </a:solidFill>
              </a:rPr>
              <a:t>	What is it?</a:t>
            </a:r>
          </a:p>
          <a:p>
            <a:r>
              <a:rPr lang="en-US" sz="1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It’s a program where we all start with Shaklee’s Prove It Challenge  .. Best selection of products Shaklee has with a free gentle Cleanse.. </a:t>
            </a:r>
          </a:p>
          <a:p>
            <a:r>
              <a:rPr lang="en-US" sz="1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And then we set other goals around exercise, healthy eating, sleep, drinking water, and we cheer each other on.</a:t>
            </a:r>
          </a:p>
          <a:p>
            <a:r>
              <a:rPr lang="en-US" sz="1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over all objective is just to help us jumpstart </a:t>
            </a:r>
            <a:r>
              <a:rPr lang="en-US" sz="1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o</a:t>
            </a:r>
            <a:r>
              <a:rPr lang="en-US" sz="1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ur health goals .</a:t>
            </a:r>
          </a:p>
          <a:p>
            <a:pPr marL="101600" indent="0">
              <a:buNone/>
            </a:pPr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en-US" sz="1800" dirty="0" smtClean="0">
                <a:solidFill>
                  <a:srgbClr val="FF0000"/>
                </a:solidFill>
              </a:rPr>
              <a:t> then send Prove It Challenge video .. </a:t>
            </a:r>
            <a:r>
              <a:rPr lang="en-US" sz="1800" dirty="0">
                <a:solidFill>
                  <a:srgbClr val="FF0000"/>
                </a:solidFill>
              </a:rPr>
              <a:t>	</a:t>
            </a:r>
            <a:r>
              <a:rPr lang="en-US" sz="1800" dirty="0" err="1" smtClean="0">
                <a:solidFill>
                  <a:srgbClr val="FF0000"/>
                </a:solidFill>
              </a:rPr>
              <a:t>lisa</a:t>
            </a:r>
            <a:endParaRPr lang="en-US" sz="1800" dirty="0" smtClean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5158" y="574841"/>
            <a:ext cx="8229600" cy="99817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 smtClean="0"/>
              <a:t>One of best places to start is Inviting to Prove It Challenge</a:t>
            </a:r>
            <a:r>
              <a:rPr lang="mr-IN" sz="2400" dirty="0" smtClean="0"/>
              <a:t>…</a:t>
            </a:r>
            <a:r>
              <a:rPr lang="en-US" sz="2400" dirty="0" smtClean="0"/>
              <a:t> </a:t>
            </a:r>
            <a:r>
              <a:rPr lang="en-US" sz="2400" dirty="0"/>
              <a:t> </a:t>
            </a:r>
            <a:r>
              <a:rPr lang="en-US" sz="2400" dirty="0" smtClean="0"/>
              <a:t>           Word Track idea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7440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3"/>
          <p:cNvSpPr txBox="1">
            <a:spLocks noGrp="1"/>
          </p:cNvSpPr>
          <p:nvPr>
            <p:ph type="body" idx="1"/>
          </p:nvPr>
        </p:nvSpPr>
        <p:spPr>
          <a:xfrm>
            <a:off x="428978" y="875248"/>
            <a:ext cx="8229600" cy="25537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i="0" u="none" strike="noStrike" cap="none" dirty="0" err="1">
                <a:solidFill>
                  <a:schemeClr val="dk1"/>
                </a:solidFill>
              </a:rPr>
              <a:t>FaceBook</a:t>
            </a:r>
            <a:r>
              <a:rPr lang="en-US" i="0" u="none" strike="noStrike" cap="none" dirty="0">
                <a:solidFill>
                  <a:schemeClr val="dk1"/>
                </a:solidFill>
              </a:rPr>
              <a:t>/</a:t>
            </a:r>
            <a:r>
              <a:rPr lang="en-US" i="0" u="none" strike="noStrike" cap="none" dirty="0" err="1">
                <a:solidFill>
                  <a:schemeClr val="dk1"/>
                </a:solidFill>
              </a:rPr>
              <a:t>Instagram</a:t>
            </a:r>
            <a:r>
              <a:rPr lang="en-US" i="0" u="none" strike="noStrike" cap="none" dirty="0">
                <a:solidFill>
                  <a:schemeClr val="dk1"/>
                </a:solidFill>
              </a:rPr>
              <a:t>   </a:t>
            </a:r>
            <a:r>
              <a:rPr lang="en-US" dirty="0">
                <a:solidFill>
                  <a:schemeClr val="dk1"/>
                </a:solidFill>
              </a:rPr>
              <a:t>post</a:t>
            </a:r>
            <a:endParaRPr dirty="0"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dirty="0">
                <a:solidFill>
                  <a:schemeClr val="dk1"/>
                </a:solidFill>
              </a:rPr>
              <a:t>Email</a:t>
            </a:r>
            <a:endParaRPr i="0" u="none" strike="noStrike" cap="none" dirty="0">
              <a:solidFill>
                <a:schemeClr val="dk1"/>
              </a:solidFill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r>
              <a:rPr lang="en-US" i="0" u="none" strike="noStrike" cap="none" dirty="0" err="1">
                <a:solidFill>
                  <a:schemeClr val="dk1"/>
                </a:solidFill>
              </a:rPr>
              <a:t>FaceBook</a:t>
            </a:r>
            <a:r>
              <a:rPr lang="en-US" i="0" u="none" strike="noStrike" cap="none" dirty="0">
                <a:solidFill>
                  <a:schemeClr val="dk1"/>
                </a:solidFill>
              </a:rPr>
              <a:t> Messaging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r>
              <a:rPr lang="en-US" i="0" u="none" strike="noStrike" cap="none" dirty="0">
                <a:solidFill>
                  <a:schemeClr val="dk1"/>
                </a:solidFill>
              </a:rPr>
              <a:t>Personal text message </a:t>
            </a:r>
            <a:endParaRPr i="0" u="none" strike="noStrike" cap="none" dirty="0">
              <a:solidFill>
                <a:schemeClr val="dk1"/>
              </a:solidFill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dirty="0">
                <a:solidFill>
                  <a:schemeClr val="dk1"/>
                </a:solidFill>
              </a:rPr>
              <a:t>Voicemail or Facebook messaging Audio</a:t>
            </a:r>
            <a:endParaRPr dirty="0">
              <a:solidFill>
                <a:schemeClr val="dk1"/>
              </a:solidFill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2000"/>
              <a:buFont typeface="Arial"/>
              <a:buChar char="•"/>
            </a:pPr>
            <a:r>
              <a:rPr lang="en-US" sz="2400" b="1" i="0" u="none" strike="noStrike" cap="none" dirty="0">
                <a:solidFill>
                  <a:schemeClr val="dk1"/>
                </a:solidFill>
              </a:rPr>
              <a:t>BEST OF ALL   …  phone call or personal live face-to-face </a:t>
            </a:r>
            <a:r>
              <a:rPr lang="en-US" sz="2400" b="1" i="0" u="none" strike="noStrike" cap="none" dirty="0" smtClean="0">
                <a:solidFill>
                  <a:schemeClr val="dk1"/>
                </a:solidFill>
              </a:rPr>
              <a:t>				conversation</a:t>
            </a:r>
            <a:endParaRPr sz="2400" b="1" dirty="0"/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1800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1800"/>
              <a:buNone/>
            </a:pPr>
            <a:r>
              <a:rPr lang="en-US" sz="1800" dirty="0">
                <a:solidFill>
                  <a:schemeClr val="dk1"/>
                </a:solidFill>
              </a:rPr>
              <a:t>	</a:t>
            </a:r>
            <a:endParaRPr sz="1600" b="0" i="0" u="none" strike="noStrike" cap="none" dirty="0">
              <a:solidFill>
                <a:schemeClr val="dk1"/>
              </a:solidFill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6E6F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7" name="Google Shape;197;p13"/>
          <p:cNvSpPr txBox="1">
            <a:spLocks noGrp="1"/>
          </p:cNvSpPr>
          <p:nvPr>
            <p:ph type="title"/>
          </p:nvPr>
        </p:nvSpPr>
        <p:spPr>
          <a:xfrm>
            <a:off x="329119" y="273139"/>
            <a:ext cx="3461909" cy="587999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Calibri"/>
              <a:buNone/>
            </a:pPr>
            <a:r>
              <a:rPr lang="en-US" sz="2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2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Avenues  For Inviting </a:t>
            </a:r>
            <a:r>
              <a:rPr lang="en-US" sz="24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sp>
        <p:nvSpPr>
          <p:cNvPr id="198" name="Google Shape;198;p13"/>
          <p:cNvSpPr txBox="1"/>
          <p:nvPr/>
        </p:nvSpPr>
        <p:spPr>
          <a:xfrm>
            <a:off x="683598" y="3659796"/>
            <a:ext cx="7580158" cy="1145038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2400" dirty="0" smtClean="0"/>
              <a:t>Convey -- 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WHY we are inviting them 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… is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more </a:t>
            </a:r>
            <a:r>
              <a:rPr lang="en-US" sz="2400" dirty="0" smtClean="0"/>
              <a:t>important than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mr-IN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…</a:t>
            </a:r>
            <a:r>
              <a:rPr lang="en-US" sz="24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WHAT 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we are inviting them to.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3"/>
          <p:cNvSpPr txBox="1"/>
          <p:nvPr/>
        </p:nvSpPr>
        <p:spPr>
          <a:xfrm>
            <a:off x="6215504" y="4608300"/>
            <a:ext cx="845675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Becky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080000" y="310445"/>
            <a:ext cx="3792421" cy="83099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dk1"/>
                </a:solidFill>
              </a:rPr>
              <a:t>You will likely want to use ALL these avenues</a:t>
            </a:r>
            <a:r>
              <a:rPr lang="en-US" dirty="0">
                <a:solidFill>
                  <a:schemeClr val="dk1"/>
                </a:solidFill>
              </a:rPr>
              <a:t>. 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18712" y="1531125"/>
            <a:ext cx="8229600" cy="315536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Your story.. How you found Shaklee , what the products did for you and why you are developing a business  2 minutes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Why supplement or non-toxic cleaners, or non-toxic skin care 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Why Shaklee .. Shaklee Difference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Products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Business opportunity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Next steps  .. Options .. Close</a:t>
            </a:r>
          </a:p>
          <a:p>
            <a:pPr marL="101600" indent="0">
              <a:buNone/>
            </a:pPr>
            <a:r>
              <a:rPr lang="en-US" dirty="0"/>
              <a:t>	</a:t>
            </a:r>
            <a:r>
              <a:rPr lang="en-US" dirty="0" smtClean="0"/>
              <a:t>						</a:t>
            </a:r>
            <a:r>
              <a:rPr lang="en-US" dirty="0" err="1" smtClean="0"/>
              <a:t>lisa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0296" y="390707"/>
            <a:ext cx="8229600" cy="857250"/>
          </a:xfrm>
        </p:spPr>
        <p:txBody>
          <a:bodyPr/>
          <a:lstStyle/>
          <a:p>
            <a:r>
              <a:rPr lang="en-US" sz="2800" dirty="0" smtClean="0"/>
              <a:t>Every Event Contains the Following </a:t>
            </a:r>
            <a:r>
              <a:rPr lang="en-US" sz="2800" dirty="0"/>
              <a:t>E</a:t>
            </a:r>
            <a:r>
              <a:rPr lang="en-US" sz="2800" dirty="0" smtClean="0"/>
              <a:t>lements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0740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5"/>
          <p:cNvSpPr txBox="1">
            <a:spLocks noGrp="1"/>
          </p:cNvSpPr>
          <p:nvPr>
            <p:ph type="title"/>
          </p:nvPr>
        </p:nvSpPr>
        <p:spPr>
          <a:xfrm>
            <a:off x="452034" y="203366"/>
            <a:ext cx="3367887" cy="57150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Calibri"/>
              <a:buNone/>
            </a:pPr>
            <a:r>
              <a:rPr lang="en-US" sz="2400" b="0" i="0" u="none" strike="noStrike" cap="none" dirty="0">
                <a:solidFill>
                  <a:schemeClr val="tx1"/>
                </a:solidFill>
                <a:sym typeface="Calibri"/>
              </a:rPr>
              <a:t>Action Steps Session 3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98" name="Google Shape;298;p25"/>
          <p:cNvSpPr txBox="1">
            <a:spLocks noGrp="1"/>
          </p:cNvSpPr>
          <p:nvPr>
            <p:ph type="body" idx="1"/>
          </p:nvPr>
        </p:nvSpPr>
        <p:spPr>
          <a:xfrm>
            <a:off x="336086" y="839137"/>
            <a:ext cx="7909419" cy="658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2000" b="0" i="0" u="none" strike="noStrike" cap="none" dirty="0">
                <a:solidFill>
                  <a:schemeClr val="dk1"/>
                </a:solidFill>
              </a:rPr>
              <a:t>Set up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</a:rPr>
              <a:t>activities </a:t>
            </a:r>
            <a:r>
              <a:rPr lang="mr-IN" sz="2000" b="0" i="0" u="none" strike="noStrike" cap="none" dirty="0" smtClean="0">
                <a:solidFill>
                  <a:schemeClr val="dk1"/>
                </a:solidFill>
              </a:rPr>
              <a:t>…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</a:rPr>
              <a:t> </a:t>
            </a:r>
            <a:r>
              <a:rPr lang="en-US" sz="2000" b="0" i="0" u="none" strike="noStrike" cap="none" dirty="0">
                <a:solidFill>
                  <a:schemeClr val="dk1"/>
                </a:solidFill>
              </a:rPr>
              <a:t>in-home and online events, appointments,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</a:rPr>
              <a:t>etc.</a:t>
            </a:r>
            <a:r>
              <a:rPr lang="en-US" sz="2000" dirty="0" smtClean="0"/>
              <a:t> </a:t>
            </a:r>
            <a:r>
              <a:rPr lang="en-US" sz="2000" dirty="0"/>
              <a:t>to </a:t>
            </a:r>
            <a:r>
              <a:rPr lang="en-US" sz="2000" dirty="0" smtClean="0"/>
              <a:t>aiming to introduce 20</a:t>
            </a:r>
            <a:r>
              <a:rPr lang="en-US" sz="2000" dirty="0"/>
              <a:t>-40 </a:t>
            </a:r>
            <a:r>
              <a:rPr lang="en-US" sz="2000" dirty="0" smtClean="0"/>
              <a:t>people to Shaklee </a:t>
            </a:r>
            <a:r>
              <a:rPr lang="en-US" sz="2000" dirty="0"/>
              <a:t>each month.</a:t>
            </a:r>
            <a:r>
              <a:rPr lang="en-US" sz="2000" b="0" i="0" u="none" strike="noStrike" cap="none" dirty="0">
                <a:solidFill>
                  <a:schemeClr val="dk1"/>
                </a:solidFill>
              </a:rPr>
              <a:t> </a:t>
            </a:r>
            <a:endParaRPr lang="en-US" sz="2000" b="0" i="0" u="none" strike="noStrike" cap="none" dirty="0" smtClean="0">
              <a:solidFill>
                <a:schemeClr val="dk1"/>
              </a:solidFill>
            </a:endParaRPr>
          </a:p>
          <a:p>
            <a:pPr marL="3429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endParaRPr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642185" y="4287638"/>
            <a:ext cx="6949868" cy="58477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8 Events </a:t>
            </a:r>
            <a:r>
              <a:rPr lang="en-US" sz="2000" dirty="0" smtClean="0"/>
              <a:t>( 250 </a:t>
            </a:r>
            <a:r>
              <a:rPr lang="en-US" sz="2000" dirty="0" err="1" smtClean="0"/>
              <a:t>pv</a:t>
            </a:r>
            <a:r>
              <a:rPr lang="en-US" sz="2000" dirty="0" smtClean="0"/>
              <a:t> each</a:t>
            </a:r>
            <a:r>
              <a:rPr lang="en-US" sz="3200" dirty="0" smtClean="0"/>
              <a:t>) = 1 New Director</a:t>
            </a:r>
            <a:endParaRPr lang="en-US" sz="3200" dirty="0"/>
          </a:p>
        </p:txBody>
      </p:sp>
      <p:sp>
        <p:nvSpPr>
          <p:cNvPr id="2" name="Rectangle 1"/>
          <p:cNvSpPr/>
          <p:nvPr/>
        </p:nvSpPr>
        <p:spPr>
          <a:xfrm>
            <a:off x="371040" y="3831801"/>
            <a:ext cx="65930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lvl="0" indent="-342900">
              <a:spcBef>
                <a:spcPts val="480"/>
              </a:spcBef>
              <a:buSzPts val="2000"/>
              <a:buFont typeface="Arial"/>
              <a:buChar char="•"/>
            </a:pP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You 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will be learning more about follow-up in our training. </a:t>
            </a:r>
          </a:p>
        </p:txBody>
      </p:sp>
      <p:sp>
        <p:nvSpPr>
          <p:cNvPr id="4" name="Rectangle 3"/>
          <p:cNvSpPr/>
          <p:nvPr/>
        </p:nvSpPr>
        <p:spPr>
          <a:xfrm>
            <a:off x="8050623" y="4721196"/>
            <a:ext cx="7929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Becky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13957" y="2779548"/>
            <a:ext cx="85481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04800">
              <a:spcBef>
                <a:spcPts val="480"/>
              </a:spcBef>
              <a:buSzPts val="2000"/>
              <a:buChar char="•"/>
            </a:pPr>
            <a:r>
              <a:rPr lang="en-US" sz="2000" dirty="0"/>
              <a:t>Using your system ( digitally or in binder), track whom you have invited; whether they are coming or not; and if they would like to learn more about the topic another time.</a:t>
            </a:r>
          </a:p>
        </p:txBody>
      </p:sp>
      <p:sp>
        <p:nvSpPr>
          <p:cNvPr id="6" name="Rectangle 5"/>
          <p:cNvSpPr/>
          <p:nvPr/>
        </p:nvSpPr>
        <p:spPr>
          <a:xfrm>
            <a:off x="371040" y="2039054"/>
            <a:ext cx="77204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04800">
              <a:spcBef>
                <a:spcPts val="480"/>
              </a:spcBef>
              <a:buSzPts val="2000"/>
              <a:buChar char="•"/>
            </a:pPr>
            <a:r>
              <a:rPr lang="en-US" sz="2000" dirty="0"/>
              <a:t>Jot</a:t>
            </a:r>
            <a:r>
              <a:rPr lang="en-US" sz="2000" dirty="0">
                <a:solidFill>
                  <a:schemeClr val="dk1"/>
                </a:solidFill>
              </a:rPr>
              <a:t> down 3 or 4 bullet points to reference </a:t>
            </a:r>
            <a:r>
              <a:rPr lang="en-US" sz="2000" dirty="0"/>
              <a:t>as you approach and invite  people.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371040" y="1539685"/>
            <a:ext cx="85196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23850" lvl="0" indent="-285750">
              <a:spcBef>
                <a:spcPts val="480"/>
              </a:spcBef>
              <a:buSzPts val="2000"/>
              <a:buFont typeface="Arial"/>
              <a:buChar char="•"/>
            </a:pPr>
            <a:r>
              <a:rPr lang="en-US" dirty="0"/>
              <a:t> </a:t>
            </a:r>
            <a:r>
              <a:rPr lang="en-US" sz="2000" dirty="0"/>
              <a:t>Invite people to take Prove It Challenge </a:t>
            </a:r>
            <a:r>
              <a:rPr lang="en-US" sz="1800" dirty="0"/>
              <a:t>( $25 each… doubles with 3/ </a:t>
            </a:r>
            <a:r>
              <a:rPr lang="en-US" sz="1800" dirty="0" err="1" smtClean="0"/>
              <a:t>mo</a:t>
            </a:r>
            <a:r>
              <a:rPr lang="en-US" sz="1800" dirty="0" smtClean="0"/>
              <a:t>)</a:t>
            </a:r>
            <a:endParaRPr lang="en-US" sz="18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8" grpId="0" build="p"/>
      <p:bldP spid="3" grpId="0" animBg="1"/>
      <p:bldP spid="2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329554" y="4140393"/>
            <a:ext cx="6683057" cy="857250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400" dirty="0" smtClean="0"/>
              <a:t>In every event, watch for the special people you would like to work with on your business team.</a:t>
            </a:r>
            <a:endParaRPr lang="en-US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67641" y="838462"/>
            <a:ext cx="8229600" cy="325376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Share the “ why”  as well as the  “what”</a:t>
            </a:r>
          </a:p>
          <a:p>
            <a:r>
              <a:rPr lang="en-US" sz="2000" dirty="0" smtClean="0"/>
              <a:t>Stories </a:t>
            </a:r>
            <a:r>
              <a:rPr lang="en-US" sz="2000" dirty="0" err="1" smtClean="0"/>
              <a:t>vs</a:t>
            </a:r>
            <a:r>
              <a:rPr lang="en-US" sz="2000" dirty="0" smtClean="0"/>
              <a:t> data  (  Business Stories from the Field , Sneak Peek stories )</a:t>
            </a:r>
          </a:p>
          <a:p>
            <a:r>
              <a:rPr lang="en-US" sz="2000" dirty="0" smtClean="0"/>
              <a:t>Acknowledge, appreciate, affirm</a:t>
            </a:r>
          </a:p>
          <a:p>
            <a:r>
              <a:rPr lang="en-US" sz="2000" dirty="0" smtClean="0"/>
              <a:t>Learn about them </a:t>
            </a:r>
            <a:r>
              <a:rPr lang="mr-IN" sz="2000" dirty="0" smtClean="0"/>
              <a:t>…</a:t>
            </a:r>
            <a:r>
              <a:rPr lang="en-US" sz="2000" dirty="0" smtClean="0"/>
              <a:t> inquire about where they are in their life   </a:t>
            </a:r>
            <a:endParaRPr lang="en-US" sz="2000" dirty="0"/>
          </a:p>
          <a:p>
            <a:r>
              <a:rPr lang="en-US" sz="2000" dirty="0" smtClean="0"/>
              <a:t>Pop into  Skilling Up Section of </a:t>
            </a:r>
            <a:r>
              <a:rPr lang="en-US" sz="2000" dirty="0" err="1" smtClean="0"/>
              <a:t>betterfuture.training</a:t>
            </a:r>
            <a:r>
              <a:rPr lang="en-US" sz="2000" dirty="0" smtClean="0"/>
              <a:t> </a:t>
            </a:r>
          </a:p>
          <a:p>
            <a:pPr marL="25400" indent="0">
              <a:buNone/>
            </a:pPr>
            <a:r>
              <a:rPr lang="en-US" sz="2000" dirty="0" smtClean="0"/>
              <a:t>	--Events </a:t>
            </a:r>
            <a:r>
              <a:rPr lang="en-US" sz="2000" dirty="0"/>
              <a:t>and Idea Section of </a:t>
            </a:r>
            <a:r>
              <a:rPr lang="en-US" sz="2000" dirty="0" err="1"/>
              <a:t>BetterFuture.training</a:t>
            </a:r>
            <a:endParaRPr lang="en-US" sz="2000" dirty="0"/>
          </a:p>
          <a:p>
            <a:pPr marL="25400" indent="0">
              <a:buNone/>
            </a:pPr>
            <a:r>
              <a:rPr lang="en-US" sz="2000" dirty="0" smtClean="0"/>
              <a:t>	--Word </a:t>
            </a:r>
            <a:r>
              <a:rPr lang="en-US" sz="2000" dirty="0"/>
              <a:t>Tracks, Dialogues and Sharing our Story Section in </a:t>
            </a:r>
            <a:r>
              <a:rPr lang="en-US" sz="2000" dirty="0" smtClean="0"/>
              <a:t>			  </a:t>
            </a:r>
            <a:r>
              <a:rPr lang="en-US" sz="2000" dirty="0" err="1" smtClean="0"/>
              <a:t>BetterFuture.training</a:t>
            </a: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1600" dirty="0" smtClean="0"/>
              <a:t>Barb and </a:t>
            </a:r>
            <a:r>
              <a:rPr lang="en-US" sz="1600" dirty="0"/>
              <a:t>J</a:t>
            </a:r>
            <a:r>
              <a:rPr lang="en-US" sz="1600" dirty="0" smtClean="0"/>
              <a:t>eanne</a:t>
            </a:r>
            <a:endParaRPr lang="en-US" sz="1600" dirty="0"/>
          </a:p>
          <a:p>
            <a:pPr marL="2540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25400" indent="0">
              <a:buNone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691443" y="324556"/>
            <a:ext cx="2483557" cy="461665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Final thoughts </a:t>
            </a:r>
            <a:r>
              <a:rPr lang="en-US" dirty="0" smtClean="0"/>
              <a:t>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654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200" dirty="0" smtClean="0"/>
              <a:t>Global Conference in Orlando</a:t>
            </a:r>
            <a:br>
              <a:rPr lang="en-US" sz="3200" dirty="0" smtClean="0"/>
            </a:br>
            <a:r>
              <a:rPr lang="en-US" sz="3200" dirty="0" smtClean="0"/>
              <a:t>The Power of WE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Not only will we want to register ourselves 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r>
              <a:rPr lang="en-US" sz="2000" dirty="0" smtClean="0"/>
              <a:t>Let’s ask ..  Who can we bring with us .. 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555" y="2285878"/>
            <a:ext cx="4670778" cy="26225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97765" y="4475639"/>
            <a:ext cx="1146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72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311" y="431756"/>
            <a:ext cx="8229600" cy="1910688"/>
          </a:xfrm>
        </p:spPr>
        <p:txBody>
          <a:bodyPr/>
          <a:lstStyle/>
          <a:p>
            <a:r>
              <a:rPr lang="en-US" sz="2400" dirty="0" smtClean="0"/>
              <a:t>Ruth </a:t>
            </a:r>
            <a:r>
              <a:rPr lang="en-US" sz="2400" dirty="0" err="1" smtClean="0"/>
              <a:t>Kutz</a:t>
            </a:r>
            <a:r>
              <a:rPr lang="en-US" sz="2400" dirty="0" smtClean="0"/>
              <a:t> </a:t>
            </a:r>
            <a:r>
              <a:rPr lang="mr-IN" sz="2400" dirty="0" smtClean="0"/>
              <a:t>–</a:t>
            </a:r>
            <a:r>
              <a:rPr lang="en-US" sz="2400" dirty="0" smtClean="0"/>
              <a:t> Key Coordinator</a:t>
            </a:r>
            <a:br>
              <a:rPr lang="en-US" sz="2400" dirty="0" smtClean="0"/>
            </a:br>
            <a:r>
              <a:rPr lang="en-US" sz="2400" dirty="0" smtClean="0"/>
              <a:t>Member Shaklee Field Tech Committee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800" dirty="0" smtClean="0"/>
              <a:t>How to send links to customers from Shaklee website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096" t="2194" r="29849" b="52264"/>
          <a:stretch/>
        </p:blipFill>
        <p:spPr>
          <a:xfrm>
            <a:off x="6716888" y="2596445"/>
            <a:ext cx="2060223" cy="234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152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Calibri"/>
              <a:buNone/>
            </a:pPr>
            <a:r>
              <a:rPr lang="en-US" sz="2520" dirty="0"/>
              <a:t> Samantha </a:t>
            </a:r>
            <a:r>
              <a:rPr lang="en-US" sz="2520" dirty="0" err="1"/>
              <a:t>Vansel</a:t>
            </a:r>
            <a:r>
              <a:rPr lang="en-US" sz="2520" dirty="0"/>
              <a:t> </a:t>
            </a:r>
            <a:r>
              <a:rPr lang="en-US" sz="2160" dirty="0"/>
              <a:t>( full-time teacher)  </a:t>
            </a:r>
            <a:r>
              <a:rPr lang="en-US" sz="2520" dirty="0"/>
              <a:t>–</a:t>
            </a:r>
            <a:br>
              <a:rPr lang="en-US" sz="2520" dirty="0"/>
            </a:br>
            <a:r>
              <a:rPr lang="en-US" sz="2520" dirty="0"/>
              <a:t> 1000 PGV first month</a:t>
            </a:r>
            <a:endParaRPr dirty="0"/>
          </a:p>
        </p:txBody>
      </p:sp>
      <p:sp>
        <p:nvSpPr>
          <p:cNvPr id="99" name="Google Shape;99;p15"/>
          <p:cNvSpPr txBox="1">
            <a:spLocks noGrp="1"/>
          </p:cNvSpPr>
          <p:nvPr>
            <p:ph type="body" idx="1"/>
          </p:nvPr>
        </p:nvSpPr>
        <p:spPr>
          <a:xfrm>
            <a:off x="328901" y="1004600"/>
            <a:ext cx="3307800" cy="1898700"/>
          </a:xfrm>
          <a:prstGeom prst="rect">
            <a:avLst/>
          </a:prstGeom>
          <a:noFill/>
          <a:ln w="9525" cap="flat" cmpd="sng">
            <a:solidFill>
              <a:srgbClr val="F4F3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54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/>
              <a:t>Business Launch Event</a:t>
            </a:r>
            <a:endParaRPr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 6 attending</a:t>
            </a:r>
            <a:endParaRPr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3 Prove It Challenges</a:t>
            </a:r>
            <a:endParaRPr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/>
              <a:t>400 PGV</a:t>
            </a:r>
            <a:endParaRPr sz="2000"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$150 bonus in 1 event!</a:t>
            </a:r>
            <a:endParaRPr sz="2000"/>
          </a:p>
          <a:p>
            <a:pPr marL="342900" lvl="0" indent="-215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/>
          </a:p>
        </p:txBody>
      </p:sp>
      <p:sp>
        <p:nvSpPr>
          <p:cNvPr id="100" name="Google Shape;100;p15"/>
          <p:cNvSpPr txBox="1"/>
          <p:nvPr/>
        </p:nvSpPr>
        <p:spPr>
          <a:xfrm>
            <a:off x="428328" y="3411284"/>
            <a:ext cx="819784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Individual Appointments     =   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250</a:t>
            </a:r>
            <a:r>
              <a:rPr lang="en-US" sz="20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PV</a:t>
            </a:r>
            <a:endParaRPr dirty="0"/>
          </a:p>
        </p:txBody>
      </p:sp>
      <p:sp>
        <p:nvSpPr>
          <p:cNvPr id="101" name="Google Shape;101;p15"/>
          <p:cNvSpPr txBox="1"/>
          <p:nvPr/>
        </p:nvSpPr>
        <p:spPr>
          <a:xfrm>
            <a:off x="418189" y="4031934"/>
            <a:ext cx="855913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Personal order to experience the products and Shaklee-</a:t>
            </a:r>
            <a:r>
              <a:rPr lang="en-US" sz="20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ize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her home--  250 </a:t>
            </a:r>
            <a:r>
              <a:rPr lang="en-US" sz="20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PV</a:t>
            </a:r>
            <a:endParaRPr dirty="0"/>
          </a:p>
        </p:txBody>
      </p:sp>
      <p:pic>
        <p:nvPicPr>
          <p:cNvPr id="102" name="Google Shape;10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9101" y="1215628"/>
            <a:ext cx="2314704" cy="1979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56205" y="1215628"/>
            <a:ext cx="2408958" cy="2020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1510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85751"/>
            <a:ext cx="4242085" cy="635932"/>
          </a:xfrm>
        </p:spPr>
        <p:txBody>
          <a:bodyPr/>
          <a:lstStyle/>
          <a:p>
            <a:r>
              <a:rPr lang="en-US" sz="2800" b="1" dirty="0" smtClean="0"/>
              <a:t>Sharing a Product Link</a:t>
            </a:r>
            <a:endParaRPr lang="en-US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48245" y="942477"/>
            <a:ext cx="852176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Log into the Shaklee Member Center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Use search box to find product you want to share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Once there – there is a Share and Copy Link option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- Using Copy Link copies the link to the clipboard </a:t>
            </a:r>
            <a:r>
              <a:rPr lang="en-US" sz="2000" dirty="0" smtClean="0"/>
              <a:t> </a:t>
            </a:r>
            <a:r>
              <a:rPr lang="en-US" sz="2000" dirty="0" smtClean="0"/>
              <a:t>and allows you </a:t>
            </a:r>
            <a:r>
              <a:rPr lang="en-US" sz="2000" dirty="0" smtClean="0"/>
              <a:t>		to </a:t>
            </a:r>
            <a:r>
              <a:rPr lang="en-US" sz="2000" dirty="0" smtClean="0"/>
              <a:t>paste it into an email</a:t>
            </a:r>
            <a:br>
              <a:rPr lang="en-US" sz="2000" dirty="0" smtClean="0"/>
            </a:br>
            <a:r>
              <a:rPr lang="en-US" sz="2400" dirty="0" smtClean="0"/>
              <a:t>         </a:t>
            </a:r>
            <a:r>
              <a:rPr lang="en-US" sz="2400" dirty="0" smtClean="0"/>
              <a:t>  </a:t>
            </a:r>
            <a:r>
              <a:rPr lang="en-US" sz="2000" dirty="0" smtClean="0"/>
              <a:t>- Using Share allows you to share it direct to Facebook, </a:t>
            </a:r>
            <a:r>
              <a:rPr lang="en-US" sz="2000" dirty="0" err="1" smtClean="0"/>
              <a:t>Linkedin</a:t>
            </a:r>
            <a:r>
              <a:rPr lang="en-US" sz="2000" dirty="0" smtClean="0"/>
              <a:t>, </a:t>
            </a:r>
            <a:r>
              <a:rPr lang="en-US" sz="2000" dirty="0" smtClean="0"/>
              <a:t>						etc</a:t>
            </a:r>
            <a:r>
              <a:rPr lang="en-US" sz="2000" dirty="0" smtClean="0"/>
              <a:t>. </a:t>
            </a:r>
            <a:r>
              <a:rPr lang="en-US" sz="2400" dirty="0" smtClean="0"/>
              <a:t>                 </a:t>
            </a:r>
            <a:endParaRPr lang="en-US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75854" y="3159920"/>
            <a:ext cx="4693646" cy="551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/>
              <a:t>Sharing Online </a:t>
            </a:r>
            <a:r>
              <a:rPr lang="en-US" sz="2400" b="1" dirty="0" smtClean="0"/>
              <a:t>Product </a:t>
            </a:r>
            <a:r>
              <a:rPr lang="en-US" sz="2400" b="1" dirty="0" smtClean="0"/>
              <a:t>Guide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430185" y="3806456"/>
            <a:ext cx="83169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Access your PWS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Click on Online Product Guide on bottom of page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Once link opens – copy the URL and paste it in your email, FB, etc.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30096" t="2194" r="29849" b="52264"/>
          <a:stretch/>
        </p:blipFill>
        <p:spPr>
          <a:xfrm>
            <a:off x="7395093" y="179588"/>
            <a:ext cx="1380178" cy="156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9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04" name="Google Shape;304;p26"/>
          <p:cNvSpPr txBox="1">
            <a:spLocks noGrp="1"/>
          </p:cNvSpPr>
          <p:nvPr>
            <p:ph type="title"/>
          </p:nvPr>
        </p:nvSpPr>
        <p:spPr>
          <a:xfrm>
            <a:off x="1219200" y="16933"/>
            <a:ext cx="6629400" cy="315595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Calibri"/>
              <a:buNone/>
            </a:pP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Next Sessions</a:t>
            </a:r>
            <a:b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dirty="0" smtClean="0">
                <a:solidFill>
                  <a:schemeClr val="lt1"/>
                </a:solidFill>
              </a:rPr>
              <a:t>#3 Thinking Like a Leader</a:t>
            </a:r>
            <a:br>
              <a:rPr lang="en-US" sz="3600" b="1" dirty="0" smtClean="0">
                <a:solidFill>
                  <a:schemeClr val="lt1"/>
                </a:solidFill>
              </a:rPr>
            </a:br>
            <a:r>
              <a:rPr lang="en-US" sz="36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#4 </a:t>
            </a: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–Identifying Business Partners </a:t>
            </a:r>
            <a:endParaRPr dirty="0"/>
          </a:p>
        </p:txBody>
      </p:sp>
      <p:sp>
        <p:nvSpPr>
          <p:cNvPr id="305" name="Google Shape;305;p26"/>
          <p:cNvSpPr txBox="1"/>
          <p:nvPr/>
        </p:nvSpPr>
        <p:spPr>
          <a:xfrm>
            <a:off x="7315200" y="2171700"/>
            <a:ext cx="13715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"/>
              <a:buFont typeface="Calibri"/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6350" y="3572"/>
            <a:ext cx="9150350" cy="5139927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27"/>
          <p:cNvSpPr txBox="1">
            <a:spLocks noGrp="1"/>
          </p:cNvSpPr>
          <p:nvPr>
            <p:ph type="body" idx="1"/>
          </p:nvPr>
        </p:nvSpPr>
        <p:spPr>
          <a:xfrm>
            <a:off x="1435100" y="901700"/>
            <a:ext cx="6337200" cy="3177184"/>
          </a:xfrm>
          <a:prstGeom prst="rect">
            <a:avLst/>
          </a:prstGeom>
          <a:solidFill>
            <a:srgbClr val="F2DADA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33"/>
              <a:buFont typeface="Arial"/>
              <a:buNone/>
            </a:pPr>
            <a:r>
              <a:rPr lang="en-US" sz="33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Forget those things which are behind you.  </a:t>
            </a:r>
            <a:endParaRPr/>
          </a:p>
          <a:p>
            <a:pPr marL="342900" marR="0" lvl="0" indent="-342900" algn="ctr" rtl="0">
              <a:lnSpc>
                <a:spcPct val="80000"/>
              </a:lnSpc>
              <a:spcBef>
                <a:spcPts val="666"/>
              </a:spcBef>
              <a:spcAft>
                <a:spcPts val="0"/>
              </a:spcAft>
              <a:buClr>
                <a:schemeClr val="dk1"/>
              </a:buClr>
              <a:buSzPts val="833"/>
              <a:buFont typeface="Arial"/>
              <a:buNone/>
            </a:pPr>
            <a:r>
              <a:rPr lang="en-US" sz="33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Reach for those things that are before you.</a:t>
            </a:r>
            <a:endParaRPr/>
          </a:p>
          <a:p>
            <a:pPr marL="342900" marR="0" lvl="0" indent="-342900" algn="ctr" rtl="0">
              <a:lnSpc>
                <a:spcPct val="80000"/>
              </a:lnSpc>
              <a:spcBef>
                <a:spcPts val="888"/>
              </a:spcBef>
              <a:spcAft>
                <a:spcPts val="0"/>
              </a:spcAft>
              <a:buClr>
                <a:schemeClr val="dk1"/>
              </a:buClr>
              <a:buSzPts val="833"/>
              <a:buFont typeface="Arial"/>
              <a:buNone/>
            </a:pPr>
            <a:r>
              <a:rPr lang="en-US" sz="33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press toward the mark of your highest calling</a:t>
            </a:r>
            <a:r>
              <a:rPr lang="en-US" sz="44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  </a:t>
            </a:r>
            <a:r>
              <a:rPr lang="en-US" sz="18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marL="342900" marR="0" lvl="0" indent="-34290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74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lnSpc>
                <a:spcPct val="80000"/>
              </a:lnSpc>
              <a:spcBef>
                <a:spcPts val="592"/>
              </a:spcBef>
              <a:spcAft>
                <a:spcPts val="0"/>
              </a:spcAft>
              <a:buClr>
                <a:schemeClr val="dk1"/>
              </a:buClr>
              <a:buSzPts val="740"/>
              <a:buFont typeface="Arial"/>
              <a:buNone/>
            </a:pPr>
            <a:endParaRPr sz="296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xfrm>
            <a:off x="457201" y="205978"/>
            <a:ext cx="5371432" cy="903601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US" sz="2400" dirty="0"/>
              <a:t>Activities that </a:t>
            </a:r>
            <a:r>
              <a:rPr lang="en-US" sz="2400" dirty="0" smtClean="0"/>
              <a:t>Built </a:t>
            </a:r>
            <a:r>
              <a:rPr lang="en-US" sz="2400" dirty="0"/>
              <a:t>to 2000 PGV –</a:t>
            </a:r>
            <a:br>
              <a:rPr lang="en-US" sz="2400" dirty="0"/>
            </a:br>
            <a:r>
              <a:rPr lang="en-US" sz="2400" dirty="0"/>
              <a:t> New Director Stacie </a:t>
            </a:r>
            <a:r>
              <a:rPr lang="en-US" sz="2400" dirty="0" err="1"/>
              <a:t>Merriott</a:t>
            </a:r>
            <a:endParaRPr sz="2400" dirty="0"/>
          </a:p>
        </p:txBody>
      </p:sp>
      <p:sp>
        <p:nvSpPr>
          <p:cNvPr id="109" name="Google Shape;109;p16"/>
          <p:cNvSpPr txBox="1">
            <a:spLocks noGrp="1"/>
          </p:cNvSpPr>
          <p:nvPr>
            <p:ph type="body" idx="1"/>
          </p:nvPr>
        </p:nvSpPr>
        <p:spPr>
          <a:xfrm>
            <a:off x="88875" y="1266425"/>
            <a:ext cx="7387500" cy="33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Wellness Challenge </a:t>
            </a:r>
            <a:r>
              <a:rPr lang="mr-IN" sz="2000" dirty="0" smtClean="0"/>
              <a:t>–</a:t>
            </a:r>
            <a:r>
              <a:rPr lang="en-US" sz="2000" dirty="0" smtClean="0"/>
              <a:t> </a:t>
            </a:r>
            <a:endParaRPr dirty="0"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2 Distributors </a:t>
            </a:r>
            <a:r>
              <a:rPr lang="en-US" sz="2000" dirty="0" smtClean="0"/>
              <a:t>scheduled </a:t>
            </a:r>
            <a:r>
              <a:rPr lang="en-US" sz="2000" dirty="0"/>
              <a:t>B</a:t>
            </a:r>
            <a:r>
              <a:rPr lang="en-US" sz="2000" dirty="0" smtClean="0"/>
              <a:t>usiness Launch Events</a:t>
            </a:r>
            <a:endParaRPr dirty="0"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Regular member orders</a:t>
            </a:r>
            <a:endParaRPr dirty="0"/>
          </a:p>
          <a:p>
            <a:pPr marL="342900" lvl="0" indent="-3429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dirty="0"/>
              <a:t>Personal orders </a:t>
            </a:r>
            <a:endParaRPr lang="en-US" sz="2000" dirty="0" smtClean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1000" dirty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 dirty="0" smtClean="0"/>
              <a:t>      MINDSET </a:t>
            </a:r>
            <a:r>
              <a:rPr lang="en-US" sz="2000" dirty="0"/>
              <a:t>SHIFT!!!  </a:t>
            </a:r>
            <a:endParaRPr sz="2000" dirty="0"/>
          </a:p>
          <a:p>
            <a:pPr marL="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 sz="2000" dirty="0" smtClean="0"/>
              <a:t>     FOUND HER WHY!</a:t>
            </a:r>
            <a:endParaRPr sz="2000" dirty="0"/>
          </a:p>
          <a:p>
            <a:pPr marL="127000" lvl="0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  <p:sp>
        <p:nvSpPr>
          <p:cNvPr id="110" name="Google Shape;110;p16"/>
          <p:cNvSpPr/>
          <p:nvPr/>
        </p:nvSpPr>
        <p:spPr>
          <a:xfrm>
            <a:off x="4675963" y="3359833"/>
            <a:ext cx="3973405" cy="15196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PV 266	PGV </a:t>
            </a:r>
            <a:r>
              <a:rPr lang="en-US" sz="1800" b="1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2000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# New Distributors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3 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# New Members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6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Member Count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               28</a:t>
            </a: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1" name="Google Shape;11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9837" y="167227"/>
            <a:ext cx="2229543" cy="28674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0862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0781" y="0"/>
            <a:ext cx="2893219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67" y="352776"/>
            <a:ext cx="4019570" cy="22577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222" y="2807257"/>
            <a:ext cx="3301999" cy="21621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416777" y="1030111"/>
            <a:ext cx="1735667" cy="2862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“ Tools” in </a:t>
            </a:r>
            <a:r>
              <a:rPr lang="en-US" sz="2000" dirty="0" err="1" smtClean="0"/>
              <a:t>Shaklee.com</a:t>
            </a:r>
            <a:endParaRPr lang="en-US" sz="2000" dirty="0" smtClean="0"/>
          </a:p>
          <a:p>
            <a:r>
              <a:rPr lang="en-US" sz="2000" dirty="0" smtClean="0"/>
              <a:t>Business tab</a:t>
            </a:r>
          </a:p>
          <a:p>
            <a:endParaRPr lang="en-US" sz="2000" dirty="0"/>
          </a:p>
          <a:p>
            <a:pPr algn="ctr"/>
            <a:r>
              <a:rPr lang="en-US" sz="2000" dirty="0" smtClean="0"/>
              <a:t>Find many images and power points for health chats.</a:t>
            </a: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5561262" y="4612105"/>
            <a:ext cx="788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771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Corona Virus Prevention Recommendations 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2421" y="1157816"/>
            <a:ext cx="3818467" cy="2003072"/>
          </a:xfrm>
          <a:ln>
            <a:solidFill>
              <a:schemeClr val="tx1"/>
            </a:solidFill>
          </a:ln>
        </p:spPr>
        <p:txBody>
          <a:bodyPr/>
          <a:lstStyle/>
          <a:p>
            <a:pPr marL="25400" indent="0">
              <a:buNone/>
            </a:pPr>
            <a:r>
              <a:rPr lang="en-US" sz="2000" u="sng" dirty="0" smtClean="0"/>
              <a:t>Create Immune Package  </a:t>
            </a:r>
            <a:r>
              <a:rPr lang="en-US" sz="2000" dirty="0" smtClean="0"/>
              <a:t>	</a:t>
            </a:r>
            <a:r>
              <a:rPr lang="en-US" sz="2000" dirty="0" err="1" smtClean="0"/>
              <a:t>Nutriferon</a:t>
            </a:r>
            <a:r>
              <a:rPr lang="en-US" sz="2000" dirty="0" smtClean="0"/>
              <a:t>	30 </a:t>
            </a:r>
            <a:r>
              <a:rPr lang="en-US" sz="2000" dirty="0" err="1" smtClean="0"/>
              <a:t>pv</a:t>
            </a:r>
            <a:endParaRPr lang="en-US" sz="2000" dirty="0" smtClean="0"/>
          </a:p>
          <a:p>
            <a:pPr marL="2540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	Vita C		16</a:t>
            </a:r>
          </a:p>
          <a:p>
            <a:pPr marL="25400" indent="0">
              <a:buNone/>
            </a:pPr>
            <a:r>
              <a:rPr lang="en-US" sz="2000" dirty="0" smtClean="0"/>
              <a:t>       	</a:t>
            </a:r>
            <a:r>
              <a:rPr lang="en-US" sz="2000" dirty="0" err="1" smtClean="0"/>
              <a:t>Optiflora</a:t>
            </a:r>
            <a:r>
              <a:rPr lang="en-US" sz="2000" dirty="0" smtClean="0"/>
              <a:t> DI	</a:t>
            </a:r>
            <a:r>
              <a:rPr lang="en-US" sz="2000" u="sng" dirty="0" smtClean="0"/>
              <a:t>21</a:t>
            </a:r>
            <a:r>
              <a:rPr lang="en-US" sz="2000" dirty="0" smtClean="0"/>
              <a:t> </a:t>
            </a:r>
          </a:p>
          <a:p>
            <a:pPr marL="2540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               total	67 PV</a:t>
            </a:r>
          </a:p>
        </p:txBody>
      </p:sp>
      <p:sp>
        <p:nvSpPr>
          <p:cNvPr id="5" name="Rectangle 4"/>
          <p:cNvSpPr/>
          <p:nvPr/>
        </p:nvSpPr>
        <p:spPr>
          <a:xfrm>
            <a:off x="479778" y="4499575"/>
            <a:ext cx="3231445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25400" lvl="0">
              <a:spcBef>
                <a:spcPts val="640"/>
              </a:spcBef>
              <a:buSzPts val="3200"/>
            </a:pPr>
            <a:r>
              <a:rPr lang="en-US" sz="2000" dirty="0" smtClean="0">
                <a:latin typeface="Calibri"/>
                <a:ea typeface="Calibri"/>
                <a:cs typeface="Calibri"/>
                <a:sym typeface="Calibri"/>
              </a:rPr>
              <a:t> CDC  --- Work </a:t>
            </a:r>
            <a:r>
              <a:rPr lang="en-US" sz="2000" dirty="0">
                <a:latin typeface="Calibri"/>
                <a:ea typeface="Calibri"/>
                <a:cs typeface="Calibri"/>
                <a:sym typeface="Calibri"/>
              </a:rPr>
              <a:t>remotely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6333" y="1114778"/>
            <a:ext cx="3852334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u="sng" dirty="0" smtClean="0">
                <a:latin typeface="Calibri"/>
                <a:cs typeface="Calibri"/>
              </a:rPr>
              <a:t>Children’s Immune Package</a:t>
            </a:r>
          </a:p>
          <a:p>
            <a:endParaRPr lang="en-US" sz="1200" u="sng" dirty="0" smtClean="0">
              <a:latin typeface="Calibri"/>
              <a:cs typeface="Calibri"/>
            </a:endParaRPr>
          </a:p>
          <a:p>
            <a:r>
              <a:rPr lang="en-US" sz="2000" dirty="0" smtClean="0">
                <a:latin typeface="Calibri"/>
                <a:cs typeface="Calibri"/>
              </a:rPr>
              <a:t>Chewable Vita C		16</a:t>
            </a:r>
          </a:p>
          <a:p>
            <a:r>
              <a:rPr lang="en-US" sz="2000" dirty="0" err="1" smtClean="0">
                <a:latin typeface="Calibri"/>
                <a:cs typeface="Calibri"/>
              </a:rPr>
              <a:t>Incredivites</a:t>
            </a:r>
            <a:r>
              <a:rPr lang="en-US" sz="2000" dirty="0" smtClean="0">
                <a:latin typeface="Calibri"/>
                <a:cs typeface="Calibri"/>
              </a:rPr>
              <a:t>		20</a:t>
            </a:r>
          </a:p>
          <a:p>
            <a:r>
              <a:rPr lang="en-US" sz="2000" dirty="0" err="1" smtClean="0">
                <a:latin typeface="Calibri"/>
                <a:cs typeface="Calibri"/>
              </a:rPr>
              <a:t>Optiflora</a:t>
            </a:r>
            <a:r>
              <a:rPr lang="en-US" sz="2000" dirty="0" smtClean="0">
                <a:latin typeface="Calibri"/>
                <a:cs typeface="Calibri"/>
              </a:rPr>
              <a:t> Pearl		15</a:t>
            </a:r>
          </a:p>
          <a:p>
            <a:r>
              <a:rPr lang="en-US" sz="2000" dirty="0" smtClean="0">
                <a:latin typeface="Calibri"/>
                <a:cs typeface="Calibri"/>
              </a:rPr>
              <a:t>Alfalfa 330		</a:t>
            </a:r>
            <a:r>
              <a:rPr lang="en-US" sz="2000" u="sng" dirty="0" smtClean="0">
                <a:latin typeface="Calibri"/>
                <a:cs typeface="Calibri"/>
              </a:rPr>
              <a:t>12</a:t>
            </a:r>
            <a:r>
              <a:rPr lang="en-US" sz="2000" dirty="0" smtClean="0">
                <a:latin typeface="Calibri"/>
                <a:cs typeface="Calibri"/>
              </a:rPr>
              <a:t> 		total	73 PV	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8000" y="3471333"/>
            <a:ext cx="2779889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Share with 10 families</a:t>
            </a:r>
          </a:p>
          <a:p>
            <a:r>
              <a:rPr lang="en-US" sz="2000" dirty="0" smtClean="0"/>
              <a:t>10 X 73 = 730 PV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894668" y="3485445"/>
            <a:ext cx="2667000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Share with 10 people</a:t>
            </a:r>
          </a:p>
          <a:p>
            <a:r>
              <a:rPr lang="en-US" sz="2000" dirty="0" smtClean="0"/>
              <a:t>10 X 67 =  670 PV</a:t>
            </a:r>
            <a:endParaRPr lang="en-US" sz="20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749" y="3358444"/>
            <a:ext cx="2478251" cy="162277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427579" y="4692316"/>
            <a:ext cx="106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5647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34856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3372" y="2405526"/>
            <a:ext cx="5032531" cy="24468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8 Weeks to Director</a:t>
            </a:r>
          </a:p>
          <a:p>
            <a:pPr algn="ctr"/>
            <a:r>
              <a:rPr lang="en-US" sz="2800" dirty="0" smtClean="0"/>
              <a:t>Shaklee Business Training</a:t>
            </a:r>
          </a:p>
          <a:p>
            <a:pPr algn="ctr"/>
            <a:endParaRPr lang="en-US" sz="900" dirty="0" smtClean="0"/>
          </a:p>
          <a:p>
            <a:pPr algn="ctr"/>
            <a:r>
              <a:rPr lang="en-US" sz="3200" dirty="0" smtClean="0"/>
              <a:t>Inviting</a:t>
            </a:r>
          </a:p>
          <a:p>
            <a:pPr algn="ctr"/>
            <a:r>
              <a:rPr lang="en-US" sz="3200" dirty="0" smtClean="0"/>
              <a:t> </a:t>
            </a:r>
          </a:p>
          <a:p>
            <a:r>
              <a:rPr lang="en-US" sz="2400" dirty="0" smtClean="0"/>
              <a:t>	</a:t>
            </a:r>
            <a:r>
              <a:rPr lang="en-US" sz="2000" dirty="0" smtClean="0"/>
              <a:t>Week # 2       Feb 27, 2020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194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7669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6906385" cy="614929"/>
          </a:xfrm>
          <a:prstGeom prst="rect">
            <a:avLst/>
          </a:prstGeom>
          <a:noFill/>
          <a:ln w="9525" cap="flat" cmpd="sng">
            <a:solidFill>
              <a:srgbClr val="2058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Calibri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</a:rPr>
              <a:t>Time </a:t>
            </a:r>
            <a:r>
              <a:rPr lang="en-US" sz="2800" dirty="0"/>
              <a:t>for Action</a:t>
            </a:r>
            <a:r>
              <a:rPr lang="en-US" sz="2800" b="0" i="0" u="none" strike="noStrike" cap="none" dirty="0">
                <a:solidFill>
                  <a:schemeClr val="dk1"/>
                </a:solidFill>
              </a:rPr>
              <a:t> – Week </a:t>
            </a:r>
            <a:r>
              <a:rPr lang="en-US" sz="2800" b="0" i="0" u="none" strike="noStrike" cap="none" dirty="0" smtClean="0">
                <a:solidFill>
                  <a:schemeClr val="dk1"/>
                </a:solidFill>
              </a:rPr>
              <a:t>2 </a:t>
            </a:r>
            <a:r>
              <a:rPr lang="mr-IN" sz="2800" b="0" i="0" u="none" strike="noStrike" cap="none" dirty="0" smtClean="0">
                <a:solidFill>
                  <a:schemeClr val="dk1"/>
                </a:solidFill>
              </a:rPr>
              <a:t>–</a:t>
            </a:r>
            <a:r>
              <a:rPr lang="en-US" sz="2800" b="0" i="0" u="none" strike="noStrike" cap="none" dirty="0" smtClean="0">
                <a:solidFill>
                  <a:schemeClr val="dk1"/>
                </a:solidFill>
              </a:rPr>
              <a:t> Inviting   </a:t>
            </a:r>
            <a:endParaRPr dirty="0"/>
          </a:p>
        </p:txBody>
      </p:sp>
      <p:sp>
        <p:nvSpPr>
          <p:cNvPr id="119" name="Google Shape;119;p3"/>
          <p:cNvSpPr txBox="1">
            <a:spLocks noGrp="1"/>
          </p:cNvSpPr>
          <p:nvPr>
            <p:ph type="body" idx="1"/>
          </p:nvPr>
        </p:nvSpPr>
        <p:spPr>
          <a:xfrm>
            <a:off x="0" y="895839"/>
            <a:ext cx="8826473" cy="792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46100" indent="-342900">
              <a:buSzPts val="2000"/>
            </a:pPr>
            <a:r>
              <a:rPr lang="en-US" sz="2000" dirty="0" smtClean="0"/>
              <a:t>In Week #1, 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</a:rPr>
              <a:t>we discussed how to </a:t>
            </a:r>
            <a:r>
              <a:rPr lang="en-US" sz="2000" b="0" i="0" u="none" strike="noStrike" cap="none" dirty="0">
                <a:solidFill>
                  <a:schemeClr val="dk1"/>
                </a:solidFill>
              </a:rPr>
              <a:t>set up our businesses, our websites and mobile </a:t>
            </a:r>
            <a:r>
              <a:rPr lang="en-US" sz="2000" b="0" i="0" u="none" strike="noStrike" cap="none" dirty="0" smtClean="0">
                <a:solidFill>
                  <a:schemeClr val="dk1"/>
                </a:solidFill>
              </a:rPr>
              <a:t>app</a:t>
            </a:r>
            <a:r>
              <a:rPr lang="en-US" sz="2000" dirty="0" smtClean="0"/>
              <a:t>, etc. </a:t>
            </a:r>
          </a:p>
          <a:p>
            <a:pPr marL="546100" lvl="0" indent="-3429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Char char="•"/>
            </a:pPr>
            <a:endParaRPr lang="en-US" sz="2000" dirty="0"/>
          </a:p>
          <a:p>
            <a:pPr marL="2032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	</a:t>
            </a:r>
            <a:endParaRPr dirty="0"/>
          </a:p>
          <a:p>
            <a:pPr marL="2032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	</a:t>
            </a:r>
            <a:endParaRPr sz="2000" b="0" i="0" u="none" strike="noStrike" cap="none" dirty="0">
              <a:solidFill>
                <a:schemeClr val="dk1"/>
              </a:solidFill>
            </a:endParaRPr>
          </a:p>
          <a:p>
            <a:pPr marL="20320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000"/>
              <a:buNone/>
            </a:pPr>
            <a:r>
              <a:rPr lang="en-US" sz="2000" dirty="0" smtClean="0"/>
              <a:t>     </a:t>
            </a:r>
            <a:endParaRPr sz="2000" b="0" i="0" u="none" strike="noStrike" cap="none" dirty="0">
              <a:solidFill>
                <a:schemeClr val="dk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3698984"/>
            <a:ext cx="8924902" cy="1097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139700">
              <a:spcBef>
                <a:spcPts val="640"/>
              </a:spcBef>
              <a:buSzPts val="2000"/>
              <a:buChar char="•"/>
            </a:pPr>
            <a:r>
              <a:rPr lang="en-US" sz="2000" dirty="0">
                <a:latin typeface="Calibri"/>
                <a:cs typeface="Calibri"/>
              </a:rPr>
              <a:t>And </a:t>
            </a:r>
            <a:r>
              <a:rPr lang="en-US" sz="2000" dirty="0" smtClean="0">
                <a:latin typeface="Calibri"/>
                <a:cs typeface="Calibri"/>
              </a:rPr>
              <a:t>we  began </a:t>
            </a:r>
            <a:r>
              <a:rPr lang="en-US" sz="2000" dirty="0">
                <a:latin typeface="Calibri"/>
                <a:cs typeface="Calibri"/>
              </a:rPr>
              <a:t>creating a plan that will generate 1000 PGV </a:t>
            </a:r>
            <a:r>
              <a:rPr lang="en-US" sz="2000" dirty="0" smtClean="0">
                <a:latin typeface="Calibri"/>
                <a:cs typeface="Calibri"/>
              </a:rPr>
              <a:t> in our </a:t>
            </a:r>
            <a:r>
              <a:rPr lang="en-US" sz="2000" dirty="0">
                <a:latin typeface="Calibri"/>
                <a:cs typeface="Calibri"/>
              </a:rPr>
              <a:t>first month. </a:t>
            </a:r>
            <a:r>
              <a:rPr lang="en-US" sz="2000" b="1" dirty="0">
                <a:latin typeface="Calibri"/>
                <a:cs typeface="Calibri"/>
              </a:rPr>
              <a:t>	</a:t>
            </a:r>
            <a:r>
              <a:rPr lang="en-US" sz="2000" b="1" dirty="0" smtClean="0">
                <a:latin typeface="Calibri"/>
                <a:cs typeface="Calibri"/>
              </a:rPr>
              <a:t>                  </a:t>
            </a:r>
            <a:r>
              <a:rPr lang="en-US" sz="2000" dirty="0" smtClean="0">
                <a:latin typeface="Calibri"/>
                <a:cs typeface="Calibri"/>
              </a:rPr>
              <a:t> </a:t>
            </a:r>
          </a:p>
          <a:p>
            <a:pPr marL="203200" lvl="0">
              <a:spcBef>
                <a:spcPts val="640"/>
              </a:spcBef>
              <a:buSzPts val="2000"/>
            </a:pPr>
            <a:r>
              <a:rPr lang="en-US" sz="2000" dirty="0" smtClean="0">
                <a:latin typeface="Calibri"/>
                <a:cs typeface="Calibri"/>
              </a:rPr>
              <a:t> Jeanne </a:t>
            </a:r>
            <a:endParaRPr lang="en-US" sz="2000" dirty="0">
              <a:solidFill>
                <a:schemeClr val="dk1"/>
              </a:solidFill>
              <a:latin typeface="Calibri"/>
              <a:cs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895069"/>
            <a:ext cx="82631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139700">
              <a:spcBef>
                <a:spcPts val="640"/>
              </a:spcBef>
              <a:buSzPts val="2000"/>
              <a:buChar char="•"/>
            </a:pPr>
            <a:r>
              <a:rPr lang="en-US" sz="2000" dirty="0"/>
              <a:t> </a:t>
            </a:r>
            <a:r>
              <a:rPr lang="en-US" sz="2000" dirty="0" smtClean="0">
                <a:latin typeface="Calibri"/>
                <a:cs typeface="Calibri"/>
              </a:rPr>
              <a:t>We gave thought to  </a:t>
            </a:r>
            <a:r>
              <a:rPr lang="en-US" sz="2000" dirty="0">
                <a:latin typeface="Calibri"/>
                <a:cs typeface="Calibri"/>
              </a:rPr>
              <a:t>why </a:t>
            </a:r>
            <a:r>
              <a:rPr lang="en-US" sz="2000" dirty="0" smtClean="0">
                <a:latin typeface="Calibri"/>
                <a:cs typeface="Calibri"/>
              </a:rPr>
              <a:t>we </a:t>
            </a:r>
            <a:r>
              <a:rPr lang="en-US" sz="2000" dirty="0">
                <a:latin typeface="Calibri"/>
                <a:cs typeface="Calibri"/>
              </a:rPr>
              <a:t>want to develop a Shaklee </a:t>
            </a:r>
            <a:r>
              <a:rPr lang="en-US" sz="2000" dirty="0" smtClean="0">
                <a:latin typeface="Calibri"/>
                <a:cs typeface="Calibri"/>
              </a:rPr>
              <a:t>business </a:t>
            </a:r>
            <a:r>
              <a:rPr lang="mr-IN" sz="2000" dirty="0" smtClean="0">
                <a:latin typeface="Calibri"/>
                <a:cs typeface="Calibri"/>
              </a:rPr>
              <a:t>…</a:t>
            </a:r>
            <a:r>
              <a:rPr lang="en-US" sz="2000" dirty="0" smtClean="0">
                <a:latin typeface="Calibri"/>
                <a:cs typeface="Calibri"/>
              </a:rPr>
              <a:t> today we will see how important that will be in the invitation process.</a:t>
            </a:r>
            <a:endParaRPr lang="en-US" sz="2000" dirty="0">
              <a:latin typeface="Calibri"/>
              <a:cs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2500" y="1748242"/>
            <a:ext cx="83161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>
                <a:latin typeface="Calibri"/>
                <a:cs typeface="Calibri"/>
              </a:rPr>
              <a:t>And before posting, we are first visiting Katie Odom’s  Do’s and Don’ts with Social Media and Launching our Businesses on Social Media in the Skilling Up Section of </a:t>
            </a:r>
            <a:r>
              <a:rPr lang="en-US" sz="2000" dirty="0" err="1" smtClean="0">
                <a:latin typeface="Calibri"/>
                <a:cs typeface="Calibri"/>
              </a:rPr>
              <a:t>BetterFuture.Training</a:t>
            </a:r>
            <a:r>
              <a:rPr lang="en-US" sz="2000" dirty="0" smtClean="0">
                <a:latin typeface="Calibri"/>
                <a:cs typeface="Calibri"/>
              </a:rPr>
              <a:t>/ your name.	</a:t>
            </a:r>
            <a:endParaRPr lang="en-US" sz="2000" dirty="0">
              <a:latin typeface="Calibri"/>
              <a:cs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"/>
          <p:cNvSpPr txBox="1">
            <a:spLocks noGrp="1"/>
          </p:cNvSpPr>
          <p:nvPr>
            <p:ph type="title" idx="4294967295"/>
          </p:nvPr>
        </p:nvSpPr>
        <p:spPr>
          <a:xfrm>
            <a:off x="234370" y="226752"/>
            <a:ext cx="3575945" cy="560091"/>
          </a:xfrm>
          <a:prstGeom prst="rect">
            <a:avLst/>
          </a:prstGeom>
          <a:noFill/>
          <a:ln w="9525" cap="flat" cmpd="sng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750"/>
              <a:buFont typeface="Calibri"/>
              <a:buNone/>
            </a:pPr>
            <a:r>
              <a:rPr lang="en-US" sz="2800" dirty="0" smtClean="0"/>
              <a:t>Today’s Training Team</a:t>
            </a:r>
            <a:endParaRPr sz="2800" dirty="0"/>
          </a:p>
        </p:txBody>
      </p:sp>
      <p:sp>
        <p:nvSpPr>
          <p:cNvPr id="96" name="Google Shape;96;p1"/>
          <p:cNvSpPr txBox="1"/>
          <p:nvPr/>
        </p:nvSpPr>
        <p:spPr>
          <a:xfrm>
            <a:off x="180801" y="3379816"/>
            <a:ext cx="274360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Lisa </a:t>
            </a:r>
            <a:r>
              <a:rPr lang="en-US" sz="1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Anderson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800" b="0" i="0" u="none" strike="noStrike" cap="none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Key Coordinator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         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" name="Google Shape;97;p1" descr="A person smiling for the camera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2654" y="1022170"/>
            <a:ext cx="1615617" cy="2141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 descr="becky porch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35090" y="1172519"/>
            <a:ext cx="1592752" cy="19415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420525" y="3332170"/>
            <a:ext cx="2437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Becky Choate</a:t>
            </a:r>
          </a:p>
          <a:p>
            <a:r>
              <a:rPr lang="en-US" sz="1800" dirty="0" smtClean="0"/>
              <a:t>Executive Coordinato</a:t>
            </a:r>
            <a:r>
              <a:rPr lang="en-US" dirty="0" smtClean="0"/>
              <a:t>r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49301" t="38879" r="36809" b="38879"/>
          <a:stretch/>
        </p:blipFill>
        <p:spPr>
          <a:xfrm>
            <a:off x="5046601" y="2273374"/>
            <a:ext cx="1517405" cy="186640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73202" y="4214860"/>
            <a:ext cx="2926723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600" dirty="0"/>
              <a:t>Senior Master Coordinator</a:t>
            </a:r>
          </a:p>
          <a:p>
            <a:pPr marL="0" indent="0" algn="ctr">
              <a:buNone/>
            </a:pPr>
            <a:r>
              <a:rPr lang="en-US" sz="1600" dirty="0"/>
              <a:t>Jeanne </a:t>
            </a:r>
            <a:r>
              <a:rPr lang="en-US" sz="1600" dirty="0" err="1"/>
              <a:t>Toovell</a:t>
            </a:r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6985577" y="4220170"/>
            <a:ext cx="19958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 Barbara Lagoni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39526" y="332570"/>
            <a:ext cx="4513834" cy="1631216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>
              <a:buSzPts val="600"/>
            </a:pPr>
            <a:r>
              <a:rPr lang="en-US" sz="2000" dirty="0" smtClean="0"/>
              <a:t>Now, we </a:t>
            </a:r>
            <a:r>
              <a:rPr lang="en-US" sz="2000" dirty="0"/>
              <a:t>are ready to launch our businesses .. 		</a:t>
            </a:r>
            <a:endParaRPr lang="en-US" sz="2000" dirty="0" smtClean="0"/>
          </a:p>
          <a:p>
            <a:pPr lvl="0">
              <a:buSzPts val="600"/>
            </a:pPr>
            <a:r>
              <a:rPr lang="en-US" sz="2000" dirty="0" smtClean="0"/>
              <a:t>And </a:t>
            </a:r>
            <a:r>
              <a:rPr lang="en-US" sz="2000" dirty="0"/>
              <a:t>that begins with </a:t>
            </a:r>
            <a:r>
              <a:rPr lang="en-US" sz="2000" dirty="0" smtClean="0"/>
              <a:t>inviting people </a:t>
            </a:r>
            <a:r>
              <a:rPr lang="en-US" sz="2000" dirty="0"/>
              <a:t>to </a:t>
            </a:r>
            <a:r>
              <a:rPr lang="en-US" sz="2000" dirty="0" smtClean="0"/>
              <a:t>events </a:t>
            </a:r>
            <a:r>
              <a:rPr lang="en-US" sz="2000" dirty="0"/>
              <a:t>and </a:t>
            </a:r>
            <a:r>
              <a:rPr lang="en-US" sz="2000" dirty="0" smtClean="0"/>
              <a:t>appointments to learn about Shaklee.        		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44129" y="2294425"/>
            <a:ext cx="1430375" cy="18039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62201" y="4835723"/>
            <a:ext cx="5440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600"/>
            </a:pPr>
            <a:r>
              <a:rPr lang="en-US" dirty="0"/>
              <a:t>barb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9997</TotalTime>
  <Words>1806</Words>
  <Application>Microsoft Macintosh PowerPoint</Application>
  <PresentationFormat>On-screen Show (16:9)</PresentationFormat>
  <Paragraphs>306</Paragraphs>
  <Slides>32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PowerPoint Presentation</vt:lpstr>
      <vt:lpstr> Review Action Steps from Week 1 </vt:lpstr>
      <vt:lpstr> Samantha Vansel ( full-time teacher)  –  1000 PGV first month</vt:lpstr>
      <vt:lpstr>Activities that Built to 2000 PGV –  New Director Stacie Merriott</vt:lpstr>
      <vt:lpstr>PowerPoint Presentation</vt:lpstr>
      <vt:lpstr>Corona Virus Prevention Recommendations </vt:lpstr>
      <vt:lpstr>PowerPoint Presentation</vt:lpstr>
      <vt:lpstr>Time for Action – Week 2 – Inviting   </vt:lpstr>
      <vt:lpstr>Today’s Training Team</vt:lpstr>
      <vt:lpstr>Objectives for Session #2 –  Principles of Inviting</vt:lpstr>
      <vt:lpstr>First – Let’s take a look at our thinking regarding inviting </vt:lpstr>
      <vt:lpstr>Best Practices for Inviting </vt:lpstr>
      <vt:lpstr>Discovering Needs &amp; Interests …Tell Me About </vt:lpstr>
      <vt:lpstr>Word Track --Why we’re inviting them..</vt:lpstr>
      <vt:lpstr> Acknowledge &amp; Appreciation –  real and sincere    </vt:lpstr>
      <vt:lpstr>5 Steps for Inviting to Events </vt:lpstr>
      <vt:lpstr>Posted photo of her children …  “ You probably can’t take your eyes off my cute kids to see my gleaming floors behind them ..  Squeaky clean AND non-toxic!   Shaklee Basic H Cleaner… best ever.. Learn more about it this week on FB event“</vt:lpstr>
      <vt:lpstr>PowerPoint Presentation</vt:lpstr>
      <vt:lpstr>Nice ways to REMIND people the day before</vt:lpstr>
      <vt:lpstr>Planning Session</vt:lpstr>
      <vt:lpstr>Events and Ideas</vt:lpstr>
      <vt:lpstr>Events and Ideas           ( see betterfuture.training )</vt:lpstr>
      <vt:lpstr>One of best places to start is Inviting to Prove It Challenge…             Word Track idea</vt:lpstr>
      <vt:lpstr>  Avenues  For Inviting  </vt:lpstr>
      <vt:lpstr>Every Event Contains the Following Elements </vt:lpstr>
      <vt:lpstr>Action Steps Session 3</vt:lpstr>
      <vt:lpstr>In every event, watch for the special people you would like to work with on your business team.</vt:lpstr>
      <vt:lpstr>Global Conference in Orlando The Power of WE </vt:lpstr>
      <vt:lpstr>Ruth Kutz – Key Coordinator Member Shaklee Field Tech Committee  How to send links to customers from Shaklee website</vt:lpstr>
      <vt:lpstr>Sharing a Product Link</vt:lpstr>
      <vt:lpstr>Next Sessions #3 Thinking Like a Leader #4 –Identifying Business Partners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Weeks To Director   Shaklee Business Training 2020</dc:title>
  <dc:creator>Francine</dc:creator>
  <cp:lastModifiedBy>Barbara Lagoni</cp:lastModifiedBy>
  <cp:revision>147</cp:revision>
  <cp:lastPrinted>2020-02-26T17:18:23Z</cp:lastPrinted>
  <dcterms:modified xsi:type="dcterms:W3CDTF">2020-02-28T02:32:39Z</dcterms:modified>
</cp:coreProperties>
</file>