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34" r:id="rId3"/>
    <p:sldId id="347" r:id="rId4"/>
    <p:sldId id="303" r:id="rId5"/>
    <p:sldId id="338" r:id="rId6"/>
    <p:sldId id="275" r:id="rId7"/>
    <p:sldId id="274" r:id="rId8"/>
    <p:sldId id="321" r:id="rId9"/>
    <p:sldId id="339" r:id="rId10"/>
    <p:sldId id="313" r:id="rId11"/>
    <p:sldId id="297" r:id="rId12"/>
    <p:sldId id="314" r:id="rId13"/>
    <p:sldId id="315" r:id="rId14"/>
    <p:sldId id="332" r:id="rId15"/>
    <p:sldId id="333" r:id="rId16"/>
    <p:sldId id="317" r:id="rId17"/>
    <p:sldId id="277" r:id="rId18"/>
    <p:sldId id="340" r:id="rId19"/>
    <p:sldId id="331" r:id="rId20"/>
    <p:sldId id="328" r:id="rId21"/>
    <p:sldId id="329" r:id="rId22"/>
    <p:sldId id="349" r:id="rId23"/>
    <p:sldId id="294" r:id="rId24"/>
    <p:sldId id="318" r:id="rId25"/>
    <p:sldId id="348" r:id="rId26"/>
    <p:sldId id="288" r:id="rId27"/>
    <p:sldId id="259" r:id="rId28"/>
    <p:sldId id="337" r:id="rId29"/>
    <p:sldId id="323" r:id="rId30"/>
    <p:sldId id="322" r:id="rId31"/>
    <p:sldId id="342" r:id="rId32"/>
    <p:sldId id="345" r:id="rId33"/>
    <p:sldId id="271" r:id="rId34"/>
    <p:sldId id="344" r:id="rId35"/>
    <p:sldId id="341" r:id="rId36"/>
    <p:sldId id="343" r:id="rId3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clrMru>
    <a:srgbClr val="81E5D9"/>
    <a:srgbClr val="E5E0FF"/>
    <a:srgbClr val="FEC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34C06-8A85-EF4E-9DB6-D7389BCAFE44}" type="datetimeFigureOut">
              <a:rPr lang="en-US" smtClean="0"/>
              <a:t>3/6/20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A1769-2BAE-D24C-870C-CD6FC9941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292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6D7A0-F14C-9D4A-8DE8-711F5A94490D}" type="datetimeFigureOut">
              <a:rPr lang="en-US" smtClean="0"/>
              <a:t>3/6/20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84341-27FE-1040-A7FF-0D3AB8542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67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84341-27FE-1040-A7FF-0D3AB85429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32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3 parts to succeeding ..Knowing  what to do </a:t>
            </a:r>
          </a:p>
          <a:p>
            <a:endParaRPr lang="en-US" sz="1800" dirty="0"/>
          </a:p>
          <a:p>
            <a:r>
              <a:rPr lang="en-US" sz="1800" dirty="0"/>
              <a:t>And then improving our communication skills to be more effective as</a:t>
            </a:r>
            <a:r>
              <a:rPr lang="en-US" sz="1800" baseline="0" dirty="0"/>
              <a:t> we do it </a:t>
            </a:r>
            <a:r>
              <a:rPr lang="mr-IN" sz="1800" baseline="0" dirty="0"/>
              <a:t>…</a:t>
            </a:r>
            <a:endParaRPr lang="en-US" sz="1800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84341-27FE-1040-A7FF-0D3AB85429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86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If we could wave a magic wand .. And create our life however we would want it to look ..  What would it be?                         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84341-27FE-1040-A7FF-0D3AB85429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69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So .. It might be a good idea to reprogram the subconscious </a:t>
            </a:r>
            <a:r>
              <a:rPr lang="mr-IN" sz="1200" dirty="0"/>
              <a:t>…</a:t>
            </a:r>
            <a:endParaRPr lang="en-US" sz="1200" dirty="0"/>
          </a:p>
          <a:p>
            <a:endParaRPr lang="en-US" sz="1200" dirty="0"/>
          </a:p>
          <a:p>
            <a:pPr>
              <a:buNone/>
            </a:pPr>
            <a:r>
              <a:rPr lang="en-US" sz="1200" dirty="0"/>
              <a:t>        Our self image lives in there   </a:t>
            </a:r>
          </a:p>
          <a:p>
            <a:pPr>
              <a:buNone/>
            </a:pPr>
            <a:r>
              <a:rPr lang="en-US" sz="1200" dirty="0"/>
              <a:t> Be careful how we talk  to ourselves .. And others .</a:t>
            </a:r>
          </a:p>
          <a:p>
            <a:pPr>
              <a:buNone/>
            </a:pPr>
            <a:r>
              <a:rPr lang="en-US" sz="1200" dirty="0"/>
              <a:t>. And who we hang around .The words we use .. Because our subconscious is always listening. </a:t>
            </a:r>
          </a:p>
          <a:p>
            <a:pPr>
              <a:buNone/>
            </a:pPr>
            <a:r>
              <a:rPr lang="en-US" sz="1200" dirty="0"/>
              <a:t>	Be careful about using profanity .. It lowers our self esteem  ours .. As well as others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84341-27FE-1040-A7FF-0D3AB854293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902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*Are you trying to not fail or are you trying to succeed?</a:t>
            </a:r>
          </a:p>
          <a:p>
            <a:r>
              <a:rPr lang="en-US" u="sng" dirty="0"/>
              <a:t>TRYING TO NOT FAIL                                      </a:t>
            </a:r>
          </a:p>
          <a:p>
            <a:r>
              <a:rPr lang="en-US" dirty="0"/>
              <a:t>Winging it</a:t>
            </a:r>
          </a:p>
          <a:p>
            <a:r>
              <a:rPr lang="en-US" dirty="0"/>
              <a:t>Making excuses</a:t>
            </a:r>
          </a:p>
          <a:p>
            <a:r>
              <a:rPr lang="en-US" dirty="0"/>
              <a:t>Does the minimum</a:t>
            </a:r>
          </a:p>
          <a:p>
            <a:r>
              <a:rPr lang="en-US" dirty="0"/>
              <a:t>Relies on present knowledge</a:t>
            </a:r>
          </a:p>
          <a:p>
            <a:r>
              <a:rPr lang="en-US" dirty="0"/>
              <a:t>Works hard sometimes, no schedule the rest of time</a:t>
            </a:r>
          </a:p>
          <a:p>
            <a:r>
              <a:rPr lang="en-US" dirty="0"/>
              <a:t>Afraid to talk to others about the business, so just reach out with products</a:t>
            </a:r>
          </a:p>
          <a:p>
            <a:endParaRPr lang="en-US" sz="500" dirty="0"/>
          </a:p>
          <a:p>
            <a:r>
              <a:rPr lang="en-US" u="sng" dirty="0"/>
              <a:t>TRYING TO SUCCEED</a:t>
            </a:r>
          </a:p>
          <a:p>
            <a:r>
              <a:rPr lang="en-US" dirty="0"/>
              <a:t>Has a plan</a:t>
            </a:r>
          </a:p>
          <a:p>
            <a:r>
              <a:rPr lang="en-US" dirty="0"/>
              <a:t>Figures it out</a:t>
            </a:r>
          </a:p>
          <a:p>
            <a:r>
              <a:rPr lang="en-US" dirty="0"/>
              <a:t>Sets goals that are out of reach and scare you</a:t>
            </a:r>
          </a:p>
          <a:p>
            <a:r>
              <a:rPr lang="en-US" dirty="0"/>
              <a:t>Consistent personal development</a:t>
            </a:r>
          </a:p>
          <a:p>
            <a:r>
              <a:rPr lang="en-US" dirty="0"/>
              <a:t>Shows up every day, doing activities that will help achieve your goal</a:t>
            </a:r>
          </a:p>
          <a:p>
            <a:r>
              <a:rPr lang="en-US" dirty="0"/>
              <a:t>Shares the business opportunity regularly, if not daily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84341-27FE-1040-A7FF-0D3AB85429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2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24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6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49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4616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18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875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6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021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70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2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88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4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B89AB-DBB3-D244-9C6C-C4D17B59B5AC}" type="datetimeFigureOut">
              <a:rPr lang="en-US" smtClean="0"/>
              <a:t>3/6/20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675A3-B8F8-1D4C-AE20-2B8D4F035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6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5570" y="205978"/>
            <a:ext cx="7261472" cy="1047839"/>
          </a:xfrm>
        </p:spPr>
        <p:txBody>
          <a:bodyPr>
            <a:normAutofit/>
          </a:bodyPr>
          <a:lstStyle/>
          <a:p>
            <a:r>
              <a:rPr lang="en-US" sz="2800" dirty="0"/>
              <a:t> Christine Cropper</a:t>
            </a:r>
            <a:br>
              <a:rPr lang="en-US" sz="2800" dirty="0"/>
            </a:br>
            <a:r>
              <a:rPr lang="en-US" sz="2800" dirty="0"/>
              <a:t>Weekly Team Discussion After Training Calls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69" y="1271001"/>
            <a:ext cx="7570817" cy="2278767"/>
          </a:xfrm>
        </p:spPr>
        <p:txBody>
          <a:bodyPr>
            <a:normAutofit/>
          </a:bodyPr>
          <a:lstStyle/>
          <a:p>
            <a:r>
              <a:rPr lang="en-US" sz="2000" dirty="0"/>
              <a:t>Nancy --  500 PGV   Month 1            1000 PGV  Month 2 </a:t>
            </a:r>
          </a:p>
          <a:p>
            <a:pPr marL="0" indent="0">
              <a:buNone/>
            </a:pPr>
            <a:r>
              <a:rPr lang="en-US" sz="2000" dirty="0"/>
              <a:t>	-- Set up Grand Opening online </a:t>
            </a:r>
          </a:p>
          <a:p>
            <a:pPr marL="0" indent="0">
              <a:buNone/>
            </a:pPr>
            <a:r>
              <a:rPr lang="en-US" sz="2000" dirty="0"/>
              <a:t>	-- Making invitations to FB Event on Building Your  Immunity </a:t>
            </a:r>
          </a:p>
          <a:p>
            <a:pPr marL="0" indent="0">
              <a:buNone/>
            </a:pPr>
            <a:r>
              <a:rPr lang="en-US" sz="2000" dirty="0"/>
              <a:t>	-- individual appointments  and 3 way calls </a:t>
            </a:r>
          </a:p>
          <a:p>
            <a:pPr marL="0" indent="0">
              <a:buNone/>
            </a:pPr>
            <a:r>
              <a:rPr lang="en-US" sz="2000" dirty="0"/>
              <a:t>	-- Reviewing asking permission to send an invitation and personal 			phone calls &amp; voice messages 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675" t="15736" r="47765" b="53445"/>
          <a:stretch/>
        </p:blipFill>
        <p:spPr>
          <a:xfrm>
            <a:off x="119844" y="205978"/>
            <a:ext cx="1286925" cy="15851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7284" y="3549768"/>
            <a:ext cx="83197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Janna --  Director </a:t>
            </a:r>
            <a:r>
              <a:rPr lang="mr-IN" sz="2000" dirty="0"/>
              <a:t>…</a:t>
            </a:r>
            <a:r>
              <a:rPr lang="en-US" sz="2000" dirty="0"/>
              <a:t> goal .. Generate 1000 new PGV</a:t>
            </a:r>
          </a:p>
          <a:p>
            <a:r>
              <a:rPr lang="en-US" sz="2000" dirty="0"/>
              <a:t>	-- Prove It Challenge</a:t>
            </a:r>
          </a:p>
          <a:p>
            <a:r>
              <a:rPr lang="en-US" sz="2000" dirty="0"/>
              <a:t>	-- Social Media</a:t>
            </a:r>
          </a:p>
          <a:p>
            <a:r>
              <a:rPr lang="en-US" sz="2000" dirty="0"/>
              <a:t>	-- Promoting Special Offer </a:t>
            </a:r>
          </a:p>
        </p:txBody>
      </p:sp>
    </p:spTree>
    <p:extLst>
      <p:ext uri="{BB962C8B-B14F-4D97-AF65-F5344CB8AC3E}">
        <p14:creationId xmlns:p14="http://schemas.microsoft.com/office/powerpoint/2010/main" val="241406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887"/>
            <a:ext cx="8229600" cy="3712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Goals create a track to run on …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Write down …   right now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rank and by when ( goals must be specific )?   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income?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trips and special incentives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large an organization?</a:t>
            </a:r>
          </a:p>
          <a:p>
            <a:pPr>
              <a:buNone/>
            </a:pPr>
            <a:r>
              <a:rPr lang="en-US" sz="1800" dirty="0">
                <a:solidFill>
                  <a:schemeClr val="tx1"/>
                </a:solidFill>
              </a:rPr>
              <a:t>Set up a planning session to create your plan to reach the goals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phone calls / day, or a week?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appointments, conference calls, events virtual or in-person, 3 way calls, Health Chats/week?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new members /week/ month?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PV goal per week/ per month?                           </a:t>
            </a:r>
            <a:r>
              <a:rPr lang="en-US" sz="1800" dirty="0" err="1">
                <a:solidFill>
                  <a:schemeClr val="tx1"/>
                </a:solidFill>
              </a:rPr>
              <a:t>angie</a:t>
            </a:r>
            <a:endParaRPr lang="en-US" sz="1400" dirty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194605"/>
            <a:ext cx="8229599" cy="68474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Now We Set Specific Goals to Get Us to Our Dreams</a:t>
            </a:r>
          </a:p>
        </p:txBody>
      </p:sp>
    </p:spTree>
    <p:extLst>
      <p:ext uri="{BB962C8B-B14F-4D97-AF65-F5344CB8AC3E}">
        <p14:creationId xmlns:p14="http://schemas.microsoft.com/office/powerpoint/2010/main" val="654242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0"/>
            <a:ext cx="771525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26449" y="4445638"/>
            <a:ext cx="610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331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308" y="205979"/>
            <a:ext cx="1722967" cy="2683214"/>
          </a:xfrm>
          <a:ln>
            <a:solidFill>
              <a:schemeClr val="accent5">
                <a:lumMod val="50000"/>
              </a:schemeClr>
            </a:solidFill>
          </a:ln>
        </p:spPr>
        <p:txBody>
          <a:bodyPr/>
          <a:lstStyle/>
          <a:p>
            <a:r>
              <a:rPr lang="en-US" dirty="0"/>
              <a:t>Make Goals</a:t>
            </a:r>
            <a:br>
              <a:rPr lang="en-US" dirty="0"/>
            </a:br>
            <a:r>
              <a:rPr lang="en-US" dirty="0"/>
              <a:t>Visible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511" r="-1917"/>
          <a:stretch/>
        </p:blipFill>
        <p:spPr>
          <a:xfrm>
            <a:off x="2326698" y="318976"/>
            <a:ext cx="6688666" cy="4598854"/>
          </a:xfrm>
        </p:spPr>
      </p:pic>
      <p:sp>
        <p:nvSpPr>
          <p:cNvPr id="3" name="TextBox 2"/>
          <p:cNvSpPr txBox="1"/>
          <p:nvPr/>
        </p:nvSpPr>
        <p:spPr>
          <a:xfrm>
            <a:off x="236308" y="3717305"/>
            <a:ext cx="1943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And now we will explain why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40365" y="4622873"/>
            <a:ext cx="93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275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345936" cy="622134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 </a:t>
            </a:r>
            <a:r>
              <a:rPr lang="en-US" sz="2800" b="1" dirty="0"/>
              <a:t>Within the brain are 3 compartments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6" y="1189840"/>
            <a:ext cx="8229600" cy="37652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b="1" dirty="0"/>
              <a:t>Conscious</a:t>
            </a:r>
            <a:r>
              <a:rPr lang="en-US" sz="2000" dirty="0"/>
              <a:t> </a:t>
            </a:r>
            <a:r>
              <a:rPr lang="mr-IN" sz="2000" dirty="0"/>
              <a:t>–</a:t>
            </a:r>
            <a:r>
              <a:rPr lang="en-US" sz="2000" dirty="0"/>
              <a:t> awareness of what is happening around us.  </a:t>
            </a:r>
          </a:p>
          <a:p>
            <a:pPr>
              <a:buNone/>
            </a:pPr>
            <a:r>
              <a:rPr lang="en-US" sz="2000" dirty="0"/>
              <a:t>					 5% influences daily behavior.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2000" b="1" dirty="0"/>
              <a:t>Sub- conscious </a:t>
            </a:r>
            <a:r>
              <a:rPr lang="mr-IN" sz="2000" dirty="0"/>
              <a:t>–</a:t>
            </a:r>
            <a:r>
              <a:rPr lang="en-US" sz="2000" dirty="0"/>
              <a:t> records everything ..  especially those events that happen with the most emotion .. good and, unfortunately and especially,  bad .</a:t>
            </a:r>
          </a:p>
          <a:p>
            <a:pPr>
              <a:buNone/>
            </a:pPr>
            <a:r>
              <a:rPr lang="en-US" sz="2000" dirty="0"/>
              <a:t>	It defines our self image.        95 % of daily behavior directed from here.</a:t>
            </a:r>
          </a:p>
          <a:p>
            <a:pPr>
              <a:buNone/>
            </a:pPr>
            <a:endParaRPr lang="en-US" sz="2000" dirty="0"/>
          </a:p>
          <a:p>
            <a:pPr>
              <a:buNone/>
            </a:pPr>
            <a:r>
              <a:rPr lang="en-US" sz="2000" dirty="0"/>
              <a:t> </a:t>
            </a:r>
            <a:r>
              <a:rPr lang="en-US" sz="2000" b="1" dirty="0"/>
              <a:t>Creative Sub- Conscience</a:t>
            </a:r>
            <a:r>
              <a:rPr lang="mr-IN" sz="2000" dirty="0"/>
              <a:t>–</a:t>
            </a:r>
            <a:r>
              <a:rPr lang="en-US" sz="2000" dirty="0"/>
              <a:t> </a:t>
            </a:r>
          </a:p>
          <a:p>
            <a:r>
              <a:rPr lang="en-US" sz="2000" dirty="0"/>
              <a:t>The problem solving brain !</a:t>
            </a:r>
          </a:p>
          <a:p>
            <a:r>
              <a:rPr lang="en-US" sz="2000" dirty="0"/>
              <a:t>Maintains sanity</a:t>
            </a:r>
          </a:p>
          <a:p>
            <a:r>
              <a:rPr lang="en-US" sz="2000" dirty="0"/>
              <a:t>Creates drive and energy					</a:t>
            </a:r>
            <a:r>
              <a:rPr lang="en-US" sz="2000" dirty="0" err="1"/>
              <a:t>francine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9814" y="139794"/>
            <a:ext cx="1857879" cy="168467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541164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820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7939" y="1612542"/>
            <a:ext cx="87756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All the Creative Subconscious wants to do is </a:t>
            </a:r>
            <a:r>
              <a:rPr lang="en-US" sz="2400" b="1" dirty="0"/>
              <a:t>solve problems</a:t>
            </a:r>
            <a:r>
              <a:rPr lang="en-US" sz="2400" dirty="0"/>
              <a:t> ( goals).</a:t>
            </a:r>
          </a:p>
          <a:p>
            <a:endParaRPr lang="en-US" sz="900" dirty="0"/>
          </a:p>
          <a:p>
            <a:r>
              <a:rPr lang="en-US" sz="2400" dirty="0"/>
              <a:t>	If there is no “problem” to solve, no energy is generated and no progress is made. .. That’s the effect of goal setting ..</a:t>
            </a:r>
          </a:p>
          <a:p>
            <a:endParaRPr lang="en-US" sz="900" dirty="0"/>
          </a:p>
          <a:p>
            <a:r>
              <a:rPr lang="en-US" sz="2400" dirty="0"/>
              <a:t>		In order to create movement, we want to  “create a clear picture of the 	problem or goal ” (</a:t>
            </a:r>
            <a:r>
              <a:rPr lang="en-US" sz="2400" dirty="0" err="1"/>
              <a:t>ie</a:t>
            </a:r>
            <a:r>
              <a:rPr lang="en-US" sz="2400" dirty="0"/>
              <a:t>,  developing a strong new Director </a:t>
            </a:r>
            <a:r>
              <a:rPr lang="mr-IN" sz="2400" dirty="0"/>
              <a:t>…</a:t>
            </a:r>
            <a:r>
              <a:rPr lang="en-US" sz="2400" dirty="0"/>
              <a:t> or 2  ) and the Creative Subconscious will fix it.</a:t>
            </a:r>
          </a:p>
        </p:txBody>
      </p:sp>
      <p:sp>
        <p:nvSpPr>
          <p:cNvPr id="4" name="Rectangle 3"/>
          <p:cNvSpPr/>
          <p:nvPr/>
        </p:nvSpPr>
        <p:spPr>
          <a:xfrm>
            <a:off x="460191" y="940821"/>
            <a:ext cx="7977850" cy="46166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/>
              <a:t>First role of The Creative Subconscious is </a:t>
            </a:r>
            <a:r>
              <a:rPr lang="mr-IN" sz="2400" b="1" dirty="0"/>
              <a:t>…</a:t>
            </a:r>
            <a:r>
              <a:rPr lang="en-US" sz="2400" b="1" dirty="0"/>
              <a:t>Problem Solving </a:t>
            </a:r>
          </a:p>
        </p:txBody>
      </p:sp>
      <p:sp>
        <p:nvSpPr>
          <p:cNvPr id="6" name="TextBox 5"/>
          <p:cNvSpPr txBox="1"/>
          <p:nvPr/>
        </p:nvSpPr>
        <p:spPr>
          <a:xfrm flipH="1">
            <a:off x="6659062" y="4461635"/>
            <a:ext cx="1807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0191" y="407083"/>
            <a:ext cx="8006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Let’s begin by  looking at the Creative Sub Conscious..</a:t>
            </a:r>
          </a:p>
        </p:txBody>
      </p:sp>
    </p:spTree>
    <p:extLst>
      <p:ext uri="{BB962C8B-B14F-4D97-AF65-F5344CB8AC3E}">
        <p14:creationId xmlns:p14="http://schemas.microsoft.com/office/powerpoint/2010/main" val="3319037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683" y="0"/>
            <a:ext cx="1480317" cy="15988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8690" y="273468"/>
            <a:ext cx="7132097" cy="4616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/>
              <a:t>The Creative Subconscious and “Maintaining  Sanity”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398690" y="1122625"/>
            <a:ext cx="870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Each of us knows better than anyone else how we truly are, don’t we? </a:t>
            </a:r>
          </a:p>
          <a:p>
            <a:endParaRPr lang="en-US" sz="900" dirty="0"/>
          </a:p>
          <a:p>
            <a:endParaRPr lang="en-US" sz="900" dirty="0"/>
          </a:p>
        </p:txBody>
      </p:sp>
      <p:sp>
        <p:nvSpPr>
          <p:cNvPr id="5" name="Rectangle 4"/>
          <p:cNvSpPr/>
          <p:nvPr/>
        </p:nvSpPr>
        <p:spPr>
          <a:xfrm>
            <a:off x="679247" y="4077281"/>
            <a:ext cx="6600513" cy="83099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To increase PGV</a:t>
            </a:r>
            <a:r>
              <a:rPr lang="mr-IN" sz="2400" dirty="0"/>
              <a:t>…</a:t>
            </a:r>
            <a:r>
              <a:rPr lang="en-US" sz="2400" dirty="0"/>
              <a:t> leave notes all over the house!   “ I generate 5000 PGV effortlessly”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211658" y="1598810"/>
            <a:ext cx="8889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Well the Creative Subconscious will make sure that we behave the way we know we are.</a:t>
            </a:r>
          </a:p>
          <a:p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 It looks at our present self-image and makes sure that our actions match it.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690" y="2636123"/>
            <a:ext cx="8127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For instance,.</a:t>
            </a:r>
          </a:p>
          <a:p>
            <a:r>
              <a:rPr lang="en-US" dirty="0"/>
              <a:t>	If we believe  we are a 2000 PV Director ..   Guess what happens if we accidentally generate 2500 one month </a:t>
            </a:r>
            <a:r>
              <a:rPr lang="mr-IN" dirty="0"/>
              <a:t>…</a:t>
            </a:r>
            <a:r>
              <a:rPr lang="en-US" dirty="0"/>
              <a:t>   Our Creative Subconscious will make sure we don’t make that “ mistake” again .. Next month ..  We’ll slow down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9942" y="4445638"/>
            <a:ext cx="974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25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783" y="3189110"/>
            <a:ext cx="2348217" cy="17611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064" y="205979"/>
            <a:ext cx="8393736" cy="85725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Begin by Asking Your Brain How To Help You Reach Your Goals– Open the 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064" y="1063230"/>
            <a:ext cx="8645384" cy="249128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sz="1800" dirty="0"/>
              <a:t>The filter in your brain, called the Reticular Activating System  ( RAS) brings into your awareness information that is important to you and filters out the rest.</a:t>
            </a:r>
          </a:p>
          <a:p>
            <a:pPr>
              <a:lnSpc>
                <a:spcPct val="120000"/>
              </a:lnSpc>
              <a:buNone/>
            </a:pPr>
            <a:r>
              <a:rPr lang="en-US" sz="1800" dirty="0"/>
              <a:t>Ask… How can I get to know more people?</a:t>
            </a:r>
          </a:p>
          <a:p>
            <a:pPr>
              <a:lnSpc>
                <a:spcPct val="120000"/>
              </a:lnSpc>
              <a:buNone/>
            </a:pPr>
            <a:r>
              <a:rPr lang="en-US" sz="1800" dirty="0"/>
              <a:t>		How can I find my next business partners?</a:t>
            </a:r>
          </a:p>
          <a:p>
            <a:pPr>
              <a:lnSpc>
                <a:spcPct val="120000"/>
              </a:lnSpc>
              <a:buNone/>
            </a:pPr>
            <a:r>
              <a:rPr lang="en-US" sz="1800" dirty="0"/>
              <a:t>		Who is the person I want to become to attract high performing, enthusiastic, out-		going, caring people to my team? </a:t>
            </a:r>
            <a:r>
              <a:rPr lang="en-US" sz="1800" i="1" dirty="0"/>
              <a:t>	</a:t>
            </a:r>
            <a:r>
              <a:rPr lang="en-US" sz="2000" i="1" dirty="0"/>
              <a:t>						</a:t>
            </a:r>
          </a:p>
        </p:txBody>
      </p:sp>
      <p:sp>
        <p:nvSpPr>
          <p:cNvPr id="5" name="Rectangle 4"/>
          <p:cNvSpPr/>
          <p:nvPr/>
        </p:nvSpPr>
        <p:spPr>
          <a:xfrm>
            <a:off x="879192" y="3554512"/>
            <a:ext cx="5047211" cy="82073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55563" indent="-55563" algn="ctr">
              <a:lnSpc>
                <a:spcPct val="120000"/>
              </a:lnSpc>
              <a:buNone/>
            </a:pPr>
            <a:r>
              <a:rPr lang="en-US" sz="2000" b="1" dirty="0"/>
              <a:t>These questions open our RAS to solve </a:t>
            </a:r>
          </a:p>
          <a:p>
            <a:pPr marL="55563" indent="-55563" algn="ctr">
              <a:lnSpc>
                <a:spcPct val="120000"/>
              </a:lnSpc>
              <a:buNone/>
            </a:pPr>
            <a:r>
              <a:rPr lang="en-US" sz="2000" b="1" dirty="0"/>
              <a:t>questions &amp; problems for us.</a:t>
            </a:r>
          </a:p>
        </p:txBody>
      </p:sp>
      <p:sp>
        <p:nvSpPr>
          <p:cNvPr id="6" name="Rectangle 5"/>
          <p:cNvSpPr/>
          <p:nvPr/>
        </p:nvSpPr>
        <p:spPr>
          <a:xfrm>
            <a:off x="1162948" y="4357944"/>
            <a:ext cx="5120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5563" indent="-55563">
              <a:lnSpc>
                <a:spcPct val="120000"/>
              </a:lnSpc>
              <a:buNone/>
            </a:pPr>
            <a:r>
              <a:rPr lang="en-US" sz="2400" i="1" dirty="0"/>
              <a:t>( yes.. The answers really do lie within 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6848" y="3044985"/>
            <a:ext cx="14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9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8201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5553"/>
            <a:ext cx="7458406" cy="857250"/>
          </a:xfrm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We will never outperform our self image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2917" y="3463204"/>
            <a:ext cx="214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_________________</a:t>
            </a:r>
          </a:p>
        </p:txBody>
      </p:sp>
      <p:sp>
        <p:nvSpPr>
          <p:cNvPr id="9" name="TextBox 8"/>
          <p:cNvSpPr txBox="1"/>
          <p:nvPr/>
        </p:nvSpPr>
        <p:spPr>
          <a:xfrm rot="5400000">
            <a:off x="1471577" y="2515129"/>
            <a:ext cx="2239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__________________</a:t>
            </a:r>
          </a:p>
        </p:txBody>
      </p:sp>
      <p:sp>
        <p:nvSpPr>
          <p:cNvPr id="10" name="TextBox 9"/>
          <p:cNvSpPr txBox="1"/>
          <p:nvPr/>
        </p:nvSpPr>
        <p:spPr>
          <a:xfrm rot="5400000">
            <a:off x="767019" y="3113646"/>
            <a:ext cx="1896869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5953" y="2349878"/>
            <a:ext cx="4768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- - - - - - - - - - - - -- -- -</a:t>
            </a:r>
            <a:r>
              <a:rPr lang="en-US" sz="2400" b="1" dirty="0"/>
              <a:t>Results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924869"/>
            <a:ext cx="160829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Self image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06828" y="3924869"/>
            <a:ext cx="1274702" cy="46166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Activity</a:t>
            </a:r>
          </a:p>
        </p:txBody>
      </p:sp>
      <p:sp>
        <p:nvSpPr>
          <p:cNvPr id="11" name="TextBox 10"/>
          <p:cNvSpPr txBox="1"/>
          <p:nvPr/>
        </p:nvSpPr>
        <p:spPr>
          <a:xfrm rot="5400000">
            <a:off x="6626178" y="2684640"/>
            <a:ext cx="2578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_____________________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58122" y="3737661"/>
            <a:ext cx="214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 rot="5400000">
            <a:off x="5479762" y="2689513"/>
            <a:ext cx="2527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____________________</a:t>
            </a:r>
          </a:p>
        </p:txBody>
      </p:sp>
      <p:sp>
        <p:nvSpPr>
          <p:cNvPr id="2" name="Rectangle 1"/>
          <p:cNvSpPr/>
          <p:nvPr/>
        </p:nvSpPr>
        <p:spPr>
          <a:xfrm>
            <a:off x="6003836" y="1566335"/>
            <a:ext cx="3037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- - - - - - - - - - - - -- -- -</a:t>
            </a:r>
            <a:r>
              <a:rPr lang="en-US" sz="2400" b="1" dirty="0"/>
              <a:t>Results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68" y="4196415"/>
            <a:ext cx="14921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Self</a:t>
            </a:r>
            <a:r>
              <a:rPr lang="en-US" sz="2400" dirty="0"/>
              <a:t> </a:t>
            </a:r>
            <a:r>
              <a:rPr lang="en-US" sz="2400" b="1" dirty="0"/>
              <a:t>image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90988" y="4189610"/>
            <a:ext cx="1276519" cy="46166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Activity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00582" y="4651275"/>
            <a:ext cx="1172256" cy="376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4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3" grpId="0"/>
      <p:bldP spid="14" grpId="0" animBg="1"/>
      <p:bldP spid="16" grpId="0" animBg="1"/>
      <p:bldP spid="11" grpId="0"/>
      <p:bldP spid="12" grpId="0"/>
      <p:bldP spid="15" grpId="0"/>
      <p:bldP spid="2" grpId="0"/>
      <p:bldP spid="3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274" y="316831"/>
            <a:ext cx="6866054" cy="2645973"/>
          </a:xfrm>
          <a:solidFill>
            <a:srgbClr val="81E5D9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/>
              <a:t>If you think you can </a:t>
            </a:r>
            <a:r>
              <a:rPr lang="mr-IN" sz="4400" dirty="0"/>
              <a:t>…</a:t>
            </a: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Or</a:t>
            </a:r>
          </a:p>
          <a:p>
            <a:pPr marL="0" indent="0" algn="ctr">
              <a:buNone/>
            </a:pPr>
            <a:r>
              <a:rPr lang="en-US" sz="4400" dirty="0"/>
              <a:t>You think you can’t </a:t>
            </a:r>
            <a:r>
              <a:rPr lang="mr-IN" sz="4400" dirty="0"/>
              <a:t>…</a:t>
            </a:r>
            <a:endParaRPr lang="en-US" sz="4400" dirty="0"/>
          </a:p>
          <a:p>
            <a:pPr marL="0" indent="0" algn="ctr">
              <a:buNone/>
            </a:pPr>
            <a:endParaRPr lang="en-US" sz="4400" dirty="0"/>
          </a:p>
        </p:txBody>
      </p:sp>
      <p:sp>
        <p:nvSpPr>
          <p:cNvPr id="5" name="Rectangle 4"/>
          <p:cNvSpPr/>
          <p:nvPr/>
        </p:nvSpPr>
        <p:spPr>
          <a:xfrm>
            <a:off x="2232824" y="3454429"/>
            <a:ext cx="3978861" cy="923330"/>
          </a:xfrm>
          <a:prstGeom prst="rect">
            <a:avLst/>
          </a:prstGeom>
          <a:solidFill>
            <a:srgbClr val="81E5D9"/>
          </a:solidFill>
        </p:spPr>
        <p:txBody>
          <a:bodyPr wrap="none">
            <a:spAutoFit/>
          </a:bodyPr>
          <a:lstStyle/>
          <a:p>
            <a:pPr algn="ctr"/>
            <a:r>
              <a:rPr lang="en-US" sz="5400" dirty="0"/>
              <a:t>You are right.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4689" y="4494201"/>
            <a:ext cx="1022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Angie </a:t>
            </a:r>
          </a:p>
        </p:txBody>
      </p:sp>
    </p:spTree>
    <p:extLst>
      <p:ext uri="{BB962C8B-B14F-4D97-AF65-F5344CB8AC3E}">
        <p14:creationId xmlns:p14="http://schemas.microsoft.com/office/powerpoint/2010/main" val="68565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00" y="317147"/>
            <a:ext cx="6802969" cy="4638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32100" y="576012"/>
            <a:ext cx="18310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And that is why we write affirmations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And visualize what we want to create.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89410" y="4282518"/>
            <a:ext cx="1473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230" y="482796"/>
            <a:ext cx="5094732" cy="982705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Liz </a:t>
            </a:r>
            <a:r>
              <a:rPr lang="en-US" sz="2800" dirty="0" err="1"/>
              <a:t>Sepich</a:t>
            </a:r>
            <a:r>
              <a:rPr lang="en-US" sz="2800" dirty="0"/>
              <a:t>  --</a:t>
            </a:r>
            <a:br>
              <a:rPr lang="en-US" sz="2800" dirty="0"/>
            </a:br>
            <a:r>
              <a:rPr lang="en-US" sz="2800" dirty="0"/>
              <a:t> Power of Live Conversation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8419" b="18419"/>
          <a:stretch>
            <a:fillRect/>
          </a:stretch>
        </p:blipFill>
        <p:spPr>
          <a:xfrm>
            <a:off x="6783530" y="205980"/>
            <a:ext cx="1994143" cy="1259521"/>
          </a:xfrm>
        </p:spPr>
      </p:pic>
      <p:sp>
        <p:nvSpPr>
          <p:cNvPr id="5" name="TextBox 4"/>
          <p:cNvSpPr txBox="1"/>
          <p:nvPr/>
        </p:nvSpPr>
        <p:spPr>
          <a:xfrm>
            <a:off x="343230" y="1761484"/>
            <a:ext cx="6440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Ex. #1 --Face Book messaging with a prospective customer</a:t>
            </a:r>
          </a:p>
          <a:p>
            <a:r>
              <a:rPr lang="en-US" sz="2000" dirty="0"/>
              <a:t>	--Sent samples</a:t>
            </a:r>
          </a:p>
          <a:p>
            <a:r>
              <a:rPr lang="en-US" sz="2000" dirty="0"/>
              <a:t>	--Suggested Prove It Challenge</a:t>
            </a:r>
          </a:p>
          <a:p>
            <a:r>
              <a:rPr lang="en-US" sz="2000" dirty="0"/>
              <a:t>	-- She responded with no .. I’ll just buy 2 </a:t>
            </a:r>
            <a:r>
              <a:rPr lang="en-US" sz="2000" dirty="0" err="1"/>
              <a:t>Vitalizers</a:t>
            </a:r>
            <a:r>
              <a:rPr lang="en-US" sz="2000" dirty="0"/>
              <a:t> 		to reach $150 and free membership.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377" y="3721579"/>
            <a:ext cx="8743072" cy="67710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THEN .. She paused ..  And thought ..  I need her credit card information </a:t>
            </a:r>
            <a:r>
              <a:rPr lang="en-US" sz="2000" b="1" dirty="0"/>
              <a:t>. I’ll CALL HER !!!</a:t>
            </a:r>
          </a:p>
          <a:p>
            <a:r>
              <a:rPr lang="en-US" dirty="0"/>
              <a:t>	She explained the Prove It Challenge </a:t>
            </a:r>
            <a:r>
              <a:rPr lang="mr-IN" dirty="0"/>
              <a:t>…</a:t>
            </a:r>
            <a:r>
              <a:rPr lang="en-US" dirty="0"/>
              <a:t> and customer agreed!</a:t>
            </a:r>
          </a:p>
        </p:txBody>
      </p:sp>
    </p:spTree>
    <p:extLst>
      <p:ext uri="{BB962C8B-B14F-4D97-AF65-F5344CB8AC3E}">
        <p14:creationId xmlns:p14="http://schemas.microsoft.com/office/powerpoint/2010/main" val="260851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27" y="205268"/>
            <a:ext cx="5080000" cy="4241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06370" y="372802"/>
            <a:ext cx="28900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That’s the power of WRITING affirmations</a:t>
            </a:r>
          </a:p>
          <a:p>
            <a:pPr algn="ctr"/>
            <a:r>
              <a:rPr lang="en-US" sz="2000" dirty="0"/>
              <a:t> ( to reprogram any subconscious negative messages 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3646" y="4447068"/>
            <a:ext cx="1212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06370" y="2934097"/>
            <a:ext cx="30692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And VISUALIZING  how we want our life to look .. Or our phone call, or our conversation </a:t>
            </a:r>
            <a:r>
              <a:rPr lang="mr-IN" sz="2000" dirty="0"/>
              <a:t>…</a:t>
            </a:r>
            <a:r>
              <a:rPr lang="en-US" sz="2000" dirty="0"/>
              <a:t>or our meeting , </a:t>
            </a:r>
            <a:r>
              <a:rPr lang="en-US" sz="2000" dirty="0" err="1"/>
              <a:t>etc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5535651" y="2004018"/>
            <a:ext cx="341907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000" dirty="0"/>
              <a:t>And REPEATING Affirmations</a:t>
            </a:r>
          </a:p>
        </p:txBody>
      </p:sp>
    </p:spTree>
    <p:extLst>
      <p:ext uri="{BB962C8B-B14F-4D97-AF65-F5344CB8AC3E}">
        <p14:creationId xmlns:p14="http://schemas.microsoft.com/office/powerpoint/2010/main" val="247301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1562" y="211918"/>
            <a:ext cx="5123889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would the person I’d like to be </a:t>
            </a:r>
            <a:r>
              <a:rPr lang="mr-IN" dirty="0"/>
              <a:t>…</a:t>
            </a:r>
            <a:endParaRPr lang="en-US" dirty="0"/>
          </a:p>
          <a:p>
            <a:r>
              <a:rPr lang="en-US" dirty="0"/>
              <a:t>    do the thing I am about to do?</a:t>
            </a:r>
          </a:p>
          <a:p>
            <a:endParaRPr lang="en-US" sz="900" dirty="0"/>
          </a:p>
          <a:p>
            <a:r>
              <a:rPr lang="en-US" dirty="0"/>
              <a:t>I like myself. I like myself. I like myself. ( Brian Tracy) </a:t>
            </a:r>
          </a:p>
          <a:p>
            <a:endParaRPr lang="en-US" sz="900" dirty="0"/>
          </a:p>
          <a:p>
            <a:r>
              <a:rPr lang="en-US" dirty="0"/>
              <a:t>I look for the good in others.</a:t>
            </a:r>
          </a:p>
          <a:p>
            <a:endParaRPr lang="en-US" sz="900" dirty="0"/>
          </a:p>
          <a:p>
            <a:r>
              <a:rPr lang="en-US" dirty="0"/>
              <a:t>It feels good to be a Senior Coordinator </a:t>
            </a:r>
          </a:p>
          <a:p>
            <a:r>
              <a:rPr lang="en-US" dirty="0"/>
              <a:t>	( or whatever rank you are aiming for</a:t>
            </a:r>
          </a:p>
          <a:p>
            <a:r>
              <a:rPr lang="en-US" dirty="0"/>
              <a:t> 	whatever rank you can see  ) </a:t>
            </a:r>
          </a:p>
          <a:p>
            <a:endParaRPr lang="en-US" sz="900" dirty="0"/>
          </a:p>
          <a:p>
            <a:r>
              <a:rPr lang="en-US" dirty="0"/>
              <a:t>What I think about, I bring about.</a:t>
            </a:r>
          </a:p>
          <a:p>
            <a:endParaRPr lang="en-US" sz="900" dirty="0"/>
          </a:p>
          <a:p>
            <a:r>
              <a:rPr lang="en-US" dirty="0"/>
              <a:t>It is easy to set up 4 events a month.</a:t>
            </a:r>
          </a:p>
          <a:p>
            <a:r>
              <a:rPr lang="en-US" dirty="0"/>
              <a:t>People are eager to hear what I have to share.</a:t>
            </a:r>
          </a:p>
          <a:p>
            <a:endParaRPr lang="en-US" sz="900" dirty="0"/>
          </a:p>
          <a:p>
            <a:r>
              <a:rPr lang="en-US" dirty="0"/>
              <a:t>I love people where they are</a:t>
            </a:r>
            <a:r>
              <a:rPr lang="mr-IN" dirty="0"/>
              <a:t>…</a:t>
            </a:r>
            <a:r>
              <a:rPr lang="en-US" dirty="0"/>
              <a:t> without judgment.</a:t>
            </a:r>
          </a:p>
          <a:p>
            <a:endParaRPr lang="en-US" sz="900" dirty="0"/>
          </a:p>
          <a:p>
            <a:r>
              <a:rPr lang="en-US" dirty="0"/>
              <a:t>There is plenty of time </a:t>
            </a:r>
            <a:r>
              <a:rPr lang="mr-IN" dirty="0"/>
              <a:t>…</a:t>
            </a:r>
            <a:r>
              <a:rPr lang="en-US" dirty="0"/>
              <a:t> for work, Shaklee, family, personal time, fitness.                     </a:t>
            </a:r>
            <a:r>
              <a:rPr lang="en-US" dirty="0" err="1"/>
              <a:t>angie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2330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931919" cy="857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Angie affirmations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513" y="842784"/>
            <a:ext cx="3048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40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0"/>
            <a:ext cx="74315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21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82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1911"/>
            <a:ext cx="7581804" cy="94824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Monitor Our Self Talk ---</a:t>
            </a:r>
            <a:br>
              <a:rPr lang="en-US" sz="2800" dirty="0"/>
            </a:br>
            <a:r>
              <a:rPr lang="en-US" sz="2800" dirty="0"/>
              <a:t>Negative Self Talk Closes the RAS thus Possibilities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5120318" cy="37501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/>
              <a:t>Examples…</a:t>
            </a:r>
          </a:p>
          <a:p>
            <a:pPr>
              <a:buNone/>
            </a:pPr>
            <a:r>
              <a:rPr lang="en-US" sz="1800" dirty="0"/>
              <a:t>People don’t ever come to my meetings</a:t>
            </a:r>
          </a:p>
          <a:p>
            <a:pPr>
              <a:buNone/>
            </a:pPr>
            <a:r>
              <a:rPr lang="en-US" sz="1800" dirty="0"/>
              <a:t>I can’t  find leaders</a:t>
            </a:r>
          </a:p>
          <a:p>
            <a:pPr>
              <a:buNone/>
            </a:pPr>
            <a:r>
              <a:rPr lang="en-US" sz="1800" dirty="0"/>
              <a:t>Why does everything (bad) always happen to me?</a:t>
            </a:r>
          </a:p>
          <a:p>
            <a:pPr>
              <a:buNone/>
            </a:pPr>
            <a:r>
              <a:rPr lang="en-US" sz="1800" dirty="0"/>
              <a:t>Why can’t I ever get ahead?</a:t>
            </a:r>
          </a:p>
          <a:p>
            <a:pPr>
              <a:buNone/>
            </a:pPr>
            <a:r>
              <a:rPr lang="en-US" sz="1800" dirty="0"/>
              <a:t>I don’t know anybody.   			</a:t>
            </a:r>
          </a:p>
          <a:p>
            <a:pPr>
              <a:buNone/>
            </a:pPr>
            <a:r>
              <a:rPr lang="en-US" sz="1800" dirty="0"/>
              <a:t>I’ve run out of people.</a:t>
            </a:r>
          </a:p>
          <a:p>
            <a:pPr>
              <a:buNone/>
            </a:pPr>
            <a:r>
              <a:rPr lang="en-US" sz="1800" dirty="0"/>
              <a:t>I don’t have enough time. 		</a:t>
            </a:r>
          </a:p>
          <a:p>
            <a:pPr>
              <a:buNone/>
            </a:pPr>
            <a:r>
              <a:rPr lang="en-US" sz="1800" dirty="0"/>
              <a:t>I’m too busy.</a:t>
            </a:r>
          </a:p>
          <a:p>
            <a:pPr>
              <a:buNone/>
            </a:pPr>
            <a:r>
              <a:rPr lang="en-US" sz="1800" dirty="0"/>
              <a:t>I’m not good at this				</a:t>
            </a:r>
          </a:p>
          <a:p>
            <a:pPr>
              <a:buNone/>
            </a:pPr>
            <a:r>
              <a:rPr lang="en-US" sz="1800" dirty="0"/>
              <a:t>I can’t sell.</a:t>
            </a:r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5653765" y="1732354"/>
            <a:ext cx="3166116" cy="267765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/>
              <a:t>Such questions simply reinforce negative</a:t>
            </a:r>
          </a:p>
          <a:p>
            <a:pPr algn="ctr">
              <a:buNone/>
            </a:pPr>
            <a:r>
              <a:rPr lang="en-US" sz="2400" dirty="0"/>
              <a:t> self-image…</a:t>
            </a:r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r>
              <a:rPr lang="en-US" sz="2400" dirty="0"/>
              <a:t>AND WE WILL NEVER </a:t>
            </a:r>
          </a:p>
          <a:p>
            <a:pPr algn="ctr">
              <a:buNone/>
            </a:pPr>
            <a:r>
              <a:rPr lang="en-US" sz="2400" dirty="0"/>
              <a:t>OUT-PERFORM OUR SELF IMAGE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54340" y="4410010"/>
            <a:ext cx="234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5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887"/>
            <a:ext cx="8229600" cy="3712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Goals create a track to run on …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Write down …   right now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rank and by when ( goals must be specific )?   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income?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What trips and special incentives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large an organization?</a:t>
            </a:r>
          </a:p>
          <a:p>
            <a:pPr>
              <a:buNone/>
            </a:pPr>
            <a:r>
              <a:rPr lang="en-US" sz="1800" dirty="0">
                <a:solidFill>
                  <a:schemeClr val="tx1"/>
                </a:solidFill>
              </a:rPr>
              <a:t>Set up a planning session to create your plan to reach the goals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phone calls / day, or a week?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appointments, conference calls, events virtual or in-person, 3 way calls, Health Chats/week?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How many new members /week/ month?</a:t>
            </a:r>
          </a:p>
          <a:p>
            <a:pPr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PV goal per week/ per month?                           </a:t>
            </a:r>
            <a:r>
              <a:rPr lang="en-US" sz="1800" dirty="0" err="1">
                <a:solidFill>
                  <a:schemeClr val="tx1"/>
                </a:solidFill>
              </a:rPr>
              <a:t>angie</a:t>
            </a:r>
            <a:endParaRPr lang="en-US" sz="1400" dirty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194605"/>
            <a:ext cx="8229599" cy="68474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Now We Set Specific Goals to Get Us to Our Dreams</a:t>
            </a:r>
          </a:p>
        </p:txBody>
      </p:sp>
    </p:spTree>
    <p:extLst>
      <p:ext uri="{BB962C8B-B14F-4D97-AF65-F5344CB8AC3E}">
        <p14:creationId xmlns:p14="http://schemas.microsoft.com/office/powerpoint/2010/main" val="31937274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Things You Can Do To Change People's Behavi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0875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1920875" y="206375"/>
            <a:ext cx="6765925" cy="619125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>
                <a:latin typeface="Calibri" charset="0"/>
                <a:ea typeface="MS PGothic" charset="0"/>
              </a:rPr>
              <a:t>Results Are Driven By Our Behaviors</a:t>
            </a: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1401763" y="1063625"/>
            <a:ext cx="7635875" cy="476250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dirty="0">
                <a:latin typeface="Calibri" charset="0"/>
                <a:ea typeface="MS PGothic" charset="0"/>
              </a:rPr>
              <a:t>Behaviors must change to produce different results.</a:t>
            </a:r>
          </a:p>
        </p:txBody>
      </p:sp>
      <p:sp>
        <p:nvSpPr>
          <p:cNvPr id="20485" name="TextBox 3"/>
          <p:cNvSpPr txBox="1">
            <a:spLocks noChangeArrowheads="1"/>
          </p:cNvSpPr>
          <p:nvPr/>
        </p:nvSpPr>
        <p:spPr bwMode="auto">
          <a:xfrm>
            <a:off x="516819" y="1773238"/>
            <a:ext cx="7963606" cy="61555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2400" dirty="0"/>
              <a:t>	A shift in our mindset is necessary for behaviors to change</a:t>
            </a:r>
          </a:p>
          <a:p>
            <a:pPr eaLnBrk="1" hangingPunct="1"/>
            <a:endParaRPr lang="en-US" sz="1000" dirty="0"/>
          </a:p>
        </p:txBody>
      </p:sp>
      <p:sp>
        <p:nvSpPr>
          <p:cNvPr id="2" name="Rectangle 1"/>
          <p:cNvSpPr/>
          <p:nvPr/>
        </p:nvSpPr>
        <p:spPr>
          <a:xfrm>
            <a:off x="716378" y="4156413"/>
            <a:ext cx="79704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--Then we develop the habits … the new behaviors .. That will give us 	different more desirable results.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16378" y="3628822"/>
            <a:ext cx="7196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  <a:r>
              <a:rPr lang="en-US" sz="2000" dirty="0"/>
              <a:t>- Recognize where  we are:       IN our way … or ON our way.</a:t>
            </a:r>
          </a:p>
        </p:txBody>
      </p:sp>
      <p:sp>
        <p:nvSpPr>
          <p:cNvPr id="4" name="Rectangle 3"/>
          <p:cNvSpPr/>
          <p:nvPr/>
        </p:nvSpPr>
        <p:spPr>
          <a:xfrm>
            <a:off x="516819" y="2647355"/>
            <a:ext cx="83239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  <a:r>
              <a:rPr lang="en-US" sz="2000" dirty="0"/>
              <a:t>Replace the old negative self talk,  memories, criticisms, failures, 	disappointments … with  positive images and visions of us achieving our 	dreams.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2376" y="4526769"/>
            <a:ext cx="175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0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nimBg="1"/>
      <p:bldP spid="20485" grpId="0" animBg="1"/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820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482" y="273870"/>
            <a:ext cx="5035292" cy="45871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803010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3" descr="leav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09600" y="114300"/>
            <a:ext cx="7620000" cy="13716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700" dirty="0"/>
              <a:t>From “ Something More” by Sarah Ban </a:t>
            </a:r>
            <a:r>
              <a:rPr lang="en-US" sz="2700" dirty="0" err="1"/>
              <a:t>Breathnach</a:t>
            </a:r>
            <a:br>
              <a:rPr lang="en-US" sz="2700" dirty="0"/>
            </a:br>
            <a:r>
              <a:rPr lang="en-US" sz="2700" b="1" dirty="0"/>
              <a:t>“</a:t>
            </a:r>
            <a:r>
              <a:rPr lang="en-US" sz="2800" b="1" dirty="0"/>
              <a:t>Within each of us are buried lives</a:t>
            </a:r>
            <a:br>
              <a:rPr lang="en-US" sz="2800" b="1" dirty="0"/>
            </a:br>
            <a:r>
              <a:rPr lang="en-US" sz="2800" b="1" dirty="0"/>
              <a:t> striving to come out.”</a:t>
            </a:r>
            <a:r>
              <a:rPr lang="en-US" sz="3200" b="1" dirty="0"/>
              <a:t> 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199" y="1685816"/>
            <a:ext cx="8415287" cy="33132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1600" dirty="0"/>
              <a:t>Quotes from Something More .. Sarah Ban </a:t>
            </a:r>
            <a:r>
              <a:rPr lang="en-US" sz="1600" dirty="0" err="1"/>
              <a:t>Breathnach</a:t>
            </a:r>
            <a:endParaRPr lang="en-US" sz="1600" dirty="0"/>
          </a:p>
          <a:p>
            <a:pPr>
              <a:buNone/>
            </a:pPr>
            <a:r>
              <a:rPr lang="en-US" sz="2400" dirty="0"/>
              <a:t>“ I wish I had known from the beginning that I was  born a strong woman. What a difference it would have made.</a:t>
            </a:r>
          </a:p>
          <a:p>
            <a:pPr>
              <a:buNone/>
            </a:pPr>
            <a:r>
              <a:rPr lang="en-US" sz="2400" dirty="0"/>
              <a:t> I wish that I had known I was a courageous woman. I have spent so much of my life cowering. How many conversations would I not only have started … but finished..if I had known I possessed a warrior’s heart. </a:t>
            </a:r>
          </a:p>
          <a:p>
            <a:pPr>
              <a:buNone/>
            </a:pPr>
            <a:r>
              <a:rPr lang="en-US" sz="2400" dirty="0"/>
              <a:t> I wish I had known that I had been born to take on the world. I wouldn’t have run FROM it for so long, but run TO it  with open arms.”	 </a:t>
            </a:r>
            <a:r>
              <a:rPr lang="en-US" sz="1500" dirty="0" err="1"/>
              <a:t>francine</a:t>
            </a:r>
            <a:r>
              <a:rPr lang="en-US" sz="1500" dirty="0"/>
              <a:t>	</a:t>
            </a:r>
            <a:r>
              <a:rPr lang="en-US" sz="2400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47171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http://consumer.media.seagate.com/files/2012/05/clou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234"/>
            <a:ext cx="9144000" cy="550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2"/>
          <p:cNvSpPr txBox="1">
            <a:spLocks noChangeArrowheads="1"/>
          </p:cNvSpPr>
          <p:nvPr/>
        </p:nvSpPr>
        <p:spPr bwMode="auto">
          <a:xfrm>
            <a:off x="1028700" y="1625600"/>
            <a:ext cx="7086600" cy="20621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3200" dirty="0"/>
              <a:t>The greatest legacy, we can leave is  a down line of people who are happier, healthier and more successful </a:t>
            </a:r>
          </a:p>
          <a:p>
            <a:pPr algn="ctr" eaLnBrk="1" hangingPunct="1"/>
            <a:r>
              <a:rPr lang="en-US" sz="3200" dirty="0"/>
              <a:t>because of our efforts.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89410" y="4608185"/>
            <a:ext cx="1155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79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Benefits of Direct Telephone Conversation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2409" y="1051758"/>
            <a:ext cx="7905296" cy="163121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dirty="0"/>
              <a:t>Advocate for the customer </a:t>
            </a:r>
            <a:r>
              <a:rPr lang="en-US" sz="2000" dirty="0"/>
              <a:t>..  Paying attention to the “ deals”   and 				pointing them out so she would benefit 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 Offered a </a:t>
            </a:r>
            <a:r>
              <a:rPr lang="en-US" sz="2000" b="1" dirty="0"/>
              <a:t>deal </a:t>
            </a:r>
            <a:r>
              <a:rPr lang="en-US" sz="2000" dirty="0"/>
              <a:t>..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Opportunity to </a:t>
            </a:r>
            <a:r>
              <a:rPr lang="en-US" sz="2000" b="1" dirty="0"/>
              <a:t>teach them about products </a:t>
            </a:r>
            <a:r>
              <a:rPr lang="en-US" sz="2000" dirty="0"/>
              <a:t>they haven’t used.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Builds  relationship </a:t>
            </a:r>
          </a:p>
        </p:txBody>
      </p:sp>
      <p:sp>
        <p:nvSpPr>
          <p:cNvPr id="5" name="Rectangle 4"/>
          <p:cNvSpPr/>
          <p:nvPr/>
        </p:nvSpPr>
        <p:spPr>
          <a:xfrm>
            <a:off x="244220" y="2625988"/>
            <a:ext cx="8694227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Example #2</a:t>
            </a:r>
            <a:r>
              <a:rPr lang="en-US" sz="2000" dirty="0"/>
              <a:t> </a:t>
            </a:r>
            <a:r>
              <a:rPr lang="mr-IN" sz="2000" dirty="0"/>
              <a:t>–</a:t>
            </a:r>
            <a:r>
              <a:rPr lang="en-US" sz="2000" dirty="0"/>
              <a:t> current customer </a:t>
            </a:r>
            <a:r>
              <a:rPr lang="mr-IN" sz="2000" dirty="0"/>
              <a:t>–</a:t>
            </a:r>
            <a:r>
              <a:rPr lang="en-US" sz="2000" dirty="0"/>
              <a:t>texted Liz </a:t>
            </a:r>
            <a:r>
              <a:rPr lang="mr-IN" sz="2000" dirty="0"/>
              <a:t>…</a:t>
            </a:r>
            <a:r>
              <a:rPr lang="en-US" sz="2000" dirty="0"/>
              <a:t> buys </a:t>
            </a:r>
            <a:r>
              <a:rPr lang="en-US" sz="2000" dirty="0" err="1"/>
              <a:t>Incredivites</a:t>
            </a:r>
            <a:r>
              <a:rPr lang="en-US" sz="2000" dirty="0"/>
              <a:t> every other month </a:t>
            </a:r>
            <a:r>
              <a:rPr lang="mr-IN" sz="2000" dirty="0"/>
              <a:t>…</a:t>
            </a:r>
            <a:r>
              <a:rPr lang="en-US" sz="2000" dirty="0"/>
              <a:t> </a:t>
            </a:r>
          </a:p>
          <a:p>
            <a:r>
              <a:rPr lang="en-US" sz="2000" dirty="0"/>
              <a:t>Texted ..Are you Ready to try Women’s Vita Lea and Vita D .. Response yes ..( $80)</a:t>
            </a:r>
          </a:p>
          <a:p>
            <a:endParaRPr lang="en-US" sz="900" dirty="0"/>
          </a:p>
          <a:p>
            <a:r>
              <a:rPr lang="en-US" sz="2000" b="1" dirty="0"/>
              <a:t>THEN SHE CALLED HER   </a:t>
            </a:r>
            <a:r>
              <a:rPr lang="en-US" sz="2000" dirty="0"/>
              <a:t>--   </a:t>
            </a:r>
            <a:r>
              <a:rPr lang="en-US" sz="2000" b="1" dirty="0"/>
              <a:t>offered her a deal </a:t>
            </a:r>
            <a:r>
              <a:rPr lang="en-US" sz="2000" dirty="0"/>
              <a:t>.. With $150 order free Defend and Resist ..  Anything you’ve been wanting to try ..made suggestions ..</a:t>
            </a:r>
          </a:p>
          <a:p>
            <a:r>
              <a:rPr lang="en-US" sz="2000" dirty="0"/>
              <a:t> Ordered products for husband, </a:t>
            </a:r>
            <a:r>
              <a:rPr lang="en-US" sz="2000" dirty="0" err="1"/>
              <a:t>etc</a:t>
            </a:r>
            <a:r>
              <a:rPr lang="en-US" sz="2000" dirty="0"/>
              <a:t>  </a:t>
            </a:r>
            <a:r>
              <a:rPr lang="en-US" sz="2400" b="1" dirty="0"/>
              <a:t>doubled her order .</a:t>
            </a:r>
          </a:p>
        </p:txBody>
      </p:sp>
    </p:spTree>
    <p:extLst>
      <p:ext uri="{BB962C8B-B14F-4D97-AF65-F5344CB8AC3E}">
        <p14:creationId xmlns:p14="http://schemas.microsoft.com/office/powerpoint/2010/main" val="33254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http://consumer.media.seagate.com/files/2012/05/clou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1219200" y="863600"/>
            <a:ext cx="6451600" cy="37548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/>
              <a:t>    I hope you have a </a:t>
            </a:r>
            <a:r>
              <a:rPr lang="en-US" sz="2000" b="1" dirty="0"/>
              <a:t>goal </a:t>
            </a:r>
            <a:r>
              <a:rPr lang="en-US" sz="2000" dirty="0"/>
              <a:t>that is so </a:t>
            </a:r>
            <a:r>
              <a:rPr lang="en-US" sz="2000" b="1" dirty="0"/>
              <a:t>exciting</a:t>
            </a:r>
            <a:r>
              <a:rPr lang="en-US" sz="2000" dirty="0"/>
              <a:t> to you that you are willing to step up and </a:t>
            </a:r>
            <a:r>
              <a:rPr lang="en-US" sz="2000" b="1" dirty="0"/>
              <a:t>develop the skills you </a:t>
            </a:r>
            <a:r>
              <a:rPr lang="en-US" sz="2000" dirty="0"/>
              <a:t>will need to experience your personal development.  </a:t>
            </a:r>
          </a:p>
          <a:p>
            <a:r>
              <a:rPr lang="en-US" sz="2000" dirty="0"/>
              <a:t>    Invest in yourself.   I guarantee you that as time goes by the day will come when you will have become more of what you are truly capable of becoming.  </a:t>
            </a:r>
          </a:p>
          <a:p>
            <a:r>
              <a:rPr lang="en-US" sz="2000" dirty="0"/>
              <a:t>      Your investments will have paid off for you and believe me when I say, you will become capable of doing whatever it is you choose to do.    Go for it.   Keep at it.  Don't allow anyone to steal that dream.</a:t>
            </a:r>
          </a:p>
          <a:p>
            <a:r>
              <a:rPr lang="en-US" sz="2000" dirty="0"/>
              <a:t>                                 Gary Burke</a:t>
            </a:r>
          </a:p>
          <a:p>
            <a:r>
              <a:rPr lang="en-US" dirty="0"/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23200" y="4254500"/>
            <a:ext cx="100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52765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3204829" cy="56203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Action Steps #3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36" y="782607"/>
            <a:ext cx="6645368" cy="2730813"/>
          </a:xfrm>
        </p:spPr>
        <p:txBody>
          <a:bodyPr>
            <a:normAutofit/>
          </a:bodyPr>
          <a:lstStyle/>
          <a:p>
            <a:r>
              <a:rPr lang="en-US" sz="2000" dirty="0"/>
              <a:t>WRITE DOWN  our goals .. Specific </a:t>
            </a:r>
            <a:r>
              <a:rPr lang="mr-IN" sz="2000" dirty="0"/>
              <a:t>…</a:t>
            </a:r>
            <a:r>
              <a:rPr lang="en-US" sz="2000" dirty="0"/>
              <a:t> - rank?   By when? </a:t>
            </a:r>
            <a:r>
              <a:rPr lang="en-US" sz="2000" dirty="0" err="1"/>
              <a:t>etc</a:t>
            </a:r>
            <a:endParaRPr lang="en-US" sz="2000" dirty="0"/>
          </a:p>
          <a:p>
            <a:r>
              <a:rPr lang="en-US" sz="2000" dirty="0"/>
              <a:t>Attach action steps to the goals.</a:t>
            </a:r>
          </a:p>
          <a:p>
            <a:r>
              <a:rPr lang="en-US" sz="2000" dirty="0"/>
              <a:t>Create a written plan for developing 30 customers</a:t>
            </a:r>
          </a:p>
          <a:p>
            <a:r>
              <a:rPr lang="en-US" sz="2000" dirty="0"/>
              <a:t>And identifying 3 business partners </a:t>
            </a:r>
          </a:p>
          <a:p>
            <a:r>
              <a:rPr lang="en-US" sz="2000" dirty="0"/>
              <a:t>For 3 days .. Monitor our self talk .. </a:t>
            </a:r>
          </a:p>
          <a:p>
            <a:r>
              <a:rPr lang="en-US" sz="2000" dirty="0"/>
              <a:t>Then write affirmations to change any negative self talk into supportive positive images.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295" y="205979"/>
            <a:ext cx="1922753" cy="23786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8656" y="3513420"/>
            <a:ext cx="7428016" cy="1323439"/>
          </a:xfrm>
          <a:prstGeom prst="rect">
            <a:avLst/>
          </a:prstGeom>
          <a:noFill/>
          <a:ln w="28575" cmpd="sng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This is the year of leadership development </a:t>
            </a:r>
            <a:r>
              <a:rPr lang="en-US" sz="2000" dirty="0"/>
              <a:t>.. </a:t>
            </a:r>
          </a:p>
          <a:p>
            <a:r>
              <a:rPr lang="en-US" sz="2000" dirty="0"/>
              <a:t> And we are being rewarded for :</a:t>
            </a:r>
          </a:p>
          <a:p>
            <a:r>
              <a:rPr lang="en-US" sz="2000" dirty="0"/>
              <a:t>-- Finding people who like the idea of developing their own business . </a:t>
            </a:r>
          </a:p>
          <a:p>
            <a:r>
              <a:rPr lang="en-US" sz="2000" dirty="0"/>
              <a:t>-- And teaching them how to build it.                                   </a:t>
            </a:r>
            <a:r>
              <a:rPr lang="en-US" sz="1600" dirty="0" err="1"/>
              <a:t>francine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545901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82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910" y="205979"/>
            <a:ext cx="7326597" cy="721121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Skilling Up Modules Recommended This Week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0151"/>
            <a:ext cx="8416123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Go to Personal Development section in </a:t>
            </a:r>
            <a:r>
              <a:rPr lang="en-US" sz="2000" dirty="0" err="1"/>
              <a:t>BetterFuture.Training</a:t>
            </a:r>
            <a:r>
              <a:rPr lang="en-US" sz="2000" dirty="0"/>
              <a:t>/</a:t>
            </a:r>
            <a:r>
              <a:rPr lang="en-US" sz="2000" dirty="0" err="1"/>
              <a:t>your_name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	</a:t>
            </a:r>
          </a:p>
          <a:p>
            <a:pPr marL="0" indent="0">
              <a:buNone/>
            </a:pPr>
            <a:r>
              <a:rPr lang="en-US" sz="2000" b="1" dirty="0"/>
              <a:t>Paycheck vs  Profit Mentality</a:t>
            </a:r>
            <a:r>
              <a:rPr lang="en-US" sz="2000" dirty="0"/>
              <a:t>        Charlene and Doug </a:t>
            </a:r>
            <a:r>
              <a:rPr lang="en-US" sz="2000" dirty="0" err="1"/>
              <a:t>Fike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Self-Defeating Behaviors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4C2EA-AC47-4047-98D4-A4A2ABF4D67E}"/>
              </a:ext>
            </a:extLst>
          </p:cNvPr>
          <p:cNvSpPr txBox="1"/>
          <p:nvPr/>
        </p:nvSpPr>
        <p:spPr>
          <a:xfrm>
            <a:off x="87464" y="4821901"/>
            <a:ext cx="1288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785F90-4BD7-7144-AF2E-55D1B3CF2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506" y="2803942"/>
            <a:ext cx="64135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965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051322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Everything Is Not Going To Go Perfectly …</a:t>
            </a:r>
            <a:br>
              <a:rPr lang="en-US" sz="2800" dirty="0"/>
            </a:br>
            <a:r>
              <a:rPr lang="en-US" sz="2800" dirty="0"/>
              <a:t>Be OK With That .. We Will Learn Faster    </a:t>
            </a:r>
            <a:br>
              <a:rPr lang="en-US" sz="2800" dirty="0"/>
            </a:br>
            <a:r>
              <a:rPr lang="en-US" sz="2200" dirty="0"/>
              <a:t> </a:t>
            </a:r>
            <a:endParaRPr lang="en-US" sz="2800" dirty="0"/>
          </a:p>
        </p:txBody>
      </p:sp>
      <p:pic>
        <p:nvPicPr>
          <p:cNvPr id="66562" name="Picture 2" descr="http://www.riverlifefellowship.com/wp-content/uploads/2013/04/failing-forward-photo-300x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14450"/>
            <a:ext cx="6629400" cy="3657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29600" y="41148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24336995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0618"/>
            <a:ext cx="1340556" cy="167449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888" y="205979"/>
            <a:ext cx="5094112" cy="69713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Draw our organization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340556" y="2742202"/>
            <a:ext cx="2469444" cy="1079147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000" dirty="0"/>
              <a:t>          YOU</a:t>
            </a:r>
          </a:p>
          <a:p>
            <a:pPr marL="0" indent="0">
              <a:buNone/>
            </a:pPr>
            <a:r>
              <a:rPr lang="en-US" sz="2000" dirty="0"/>
              <a:t>    3000 - 4000 PV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8672" y="3807239"/>
            <a:ext cx="1411112" cy="90886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Leader 1</a:t>
            </a:r>
          </a:p>
          <a:p>
            <a:r>
              <a:rPr lang="en-US" dirty="0"/>
              <a:t>3000 PV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51666" y="3807239"/>
            <a:ext cx="1411112" cy="90886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Leader 2</a:t>
            </a:r>
          </a:p>
          <a:p>
            <a:r>
              <a:rPr lang="en-US" dirty="0"/>
              <a:t>3000 PV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6888" y="1063229"/>
            <a:ext cx="6307668" cy="163121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What if we set a goal to build COORDINATORS this year </a:t>
            </a:r>
            <a:r>
              <a:rPr lang="mr-IN" sz="2000" dirty="0"/>
              <a:t>…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At Senior Director ---        $1000  from $20K in 2020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At Coordinator      ---        $ 3000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At Senior Coordinator --  $ 6000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2222" y="4162777"/>
            <a:ext cx="3626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 ..  When do you want to identify your business partners 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778" y="3096740"/>
            <a:ext cx="1100666" cy="1907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0" y="2253297"/>
            <a:ext cx="3372556" cy="179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5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 animBg="1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Company’s Vision ( Self Image ) for Decade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5485"/>
            <a:ext cx="8229600" cy="3394472"/>
          </a:xfrm>
        </p:spPr>
        <p:txBody>
          <a:bodyPr>
            <a:normAutofit/>
          </a:bodyPr>
          <a:lstStyle/>
          <a:p>
            <a:r>
              <a:rPr lang="en-US" sz="2000" dirty="0"/>
              <a:t>To attract business leaders like a magnet</a:t>
            </a:r>
          </a:p>
          <a:p>
            <a:r>
              <a:rPr lang="en-US" sz="2000" dirty="0"/>
              <a:t>To grow like bamboo!</a:t>
            </a:r>
          </a:p>
          <a:p>
            <a:r>
              <a:rPr lang="en-US" sz="2000" dirty="0"/>
              <a:t>Known as the rock star of wellness and nutrition</a:t>
            </a:r>
          </a:p>
          <a:p>
            <a:r>
              <a:rPr lang="en-US" sz="2000" dirty="0"/>
              <a:t>Including our self image of our industry 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8530" r="20256" b="37689"/>
          <a:stretch/>
        </p:blipFill>
        <p:spPr>
          <a:xfrm>
            <a:off x="1562100" y="2738106"/>
            <a:ext cx="5390027" cy="232200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 flipH="1">
            <a:off x="7554535" y="4409957"/>
            <a:ext cx="126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2745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Post call --- Discuss Team Up </a:t>
            </a:r>
            <a:r>
              <a:rPr lang="mr-IN" sz="2800" dirty="0"/>
              <a:t>…</a:t>
            </a:r>
            <a:r>
              <a:rPr lang="en-US" sz="2800" dirty="0"/>
              <a:t> and Building Our Businesses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basics of our business is creating a list</a:t>
            </a:r>
            <a:r>
              <a:rPr lang="mr-IN" sz="2000" dirty="0"/>
              <a:t>…</a:t>
            </a:r>
            <a:r>
              <a:rPr lang="en-US" sz="2000" dirty="0"/>
              <a:t>. Creating events </a:t>
            </a:r>
            <a:r>
              <a:rPr lang="mr-IN" sz="2000" dirty="0"/>
              <a:t>…</a:t>
            </a:r>
            <a:r>
              <a:rPr lang="en-US" sz="2000" dirty="0"/>
              <a:t> </a:t>
            </a:r>
          </a:p>
          <a:p>
            <a:r>
              <a:rPr lang="en-US" sz="2000" dirty="0"/>
              <a:t>Closing with Prove It Challenge </a:t>
            </a:r>
          </a:p>
          <a:p>
            <a:r>
              <a:rPr lang="en-US" sz="2000" dirty="0"/>
              <a:t>Close with $150 free memberships </a:t>
            </a:r>
          </a:p>
          <a:p>
            <a:endParaRPr lang="en-US" sz="2000" dirty="0"/>
          </a:p>
          <a:p>
            <a:r>
              <a:rPr lang="en-US" sz="2000" dirty="0"/>
              <a:t>Share our business story .. And why we want to build a Shaklee business </a:t>
            </a:r>
            <a:r>
              <a:rPr lang="mr-IN" sz="2000" dirty="0"/>
              <a:t>…</a:t>
            </a: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So points for Team Up </a:t>
            </a:r>
            <a:r>
              <a:rPr lang="mr-IN" sz="2000" dirty="0"/>
              <a:t>…</a:t>
            </a:r>
            <a:r>
              <a:rPr lang="en-US" sz="2000" dirty="0"/>
              <a:t> doing the basics </a:t>
            </a:r>
            <a:r>
              <a:rPr lang="mr-IN" sz="2000" dirty="0"/>
              <a:t>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02862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6693" y="2748478"/>
            <a:ext cx="8014945" cy="218521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/>
              <a:t>Week #3  8 Weeks to Director      March 5, 2020</a:t>
            </a:r>
            <a:endParaRPr lang="en-US" sz="4000" dirty="0"/>
          </a:p>
          <a:p>
            <a:r>
              <a:rPr lang="en-US" sz="2400" dirty="0"/>
              <a:t>			Time for Some Inside Work </a:t>
            </a:r>
          </a:p>
          <a:p>
            <a:endParaRPr lang="en-US" sz="2400" dirty="0"/>
          </a:p>
          <a:p>
            <a:pPr algn="ctr"/>
            <a:r>
              <a:rPr lang="en-US" sz="3200" dirty="0"/>
              <a:t>Goal Setting,  Self Talk  and Brain Biology</a:t>
            </a:r>
          </a:p>
          <a:p>
            <a:pPr algn="ctr"/>
            <a:r>
              <a:rPr lang="en-US" sz="3200" dirty="0"/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956539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5979"/>
            <a:ext cx="4785989" cy="566926"/>
          </a:xfrm>
        </p:spPr>
        <p:txBody>
          <a:bodyPr>
            <a:normAutofit/>
          </a:bodyPr>
          <a:lstStyle/>
          <a:p>
            <a:r>
              <a:rPr lang="en-US" sz="2800" dirty="0"/>
              <a:t>Review of Week 1 and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2905"/>
            <a:ext cx="8396880" cy="4370595"/>
          </a:xfrm>
        </p:spPr>
        <p:txBody>
          <a:bodyPr>
            <a:normAutofit/>
          </a:bodyPr>
          <a:lstStyle/>
          <a:p>
            <a:r>
              <a:rPr lang="en-US" sz="2000" dirty="0"/>
              <a:t> Week 1, we explored </a:t>
            </a:r>
            <a:r>
              <a:rPr lang="en-US" sz="2000" b="1" dirty="0"/>
              <a:t>why</a:t>
            </a:r>
            <a:r>
              <a:rPr lang="en-US" sz="2000" dirty="0"/>
              <a:t> we want to develop a Shaklee business</a:t>
            </a:r>
            <a:r>
              <a:rPr lang="mr-IN" sz="2000" dirty="0"/>
              <a:t>…</a:t>
            </a:r>
            <a:r>
              <a:rPr lang="en-US" sz="2000" dirty="0"/>
              <a:t>  what it will mean for us .. and our families . And what it will mean for others ..</a:t>
            </a:r>
          </a:p>
          <a:p>
            <a:r>
              <a:rPr lang="en-US" sz="2000" dirty="0"/>
              <a:t>We made a </a:t>
            </a:r>
            <a:r>
              <a:rPr lang="en-US" sz="2000" b="1" dirty="0"/>
              <a:t>list</a:t>
            </a:r>
            <a:r>
              <a:rPr lang="en-US" sz="2000" dirty="0"/>
              <a:t> of people with whom to want to share Shaklee products ..  And / or  business benefits.</a:t>
            </a:r>
          </a:p>
          <a:p>
            <a:r>
              <a:rPr lang="en-US" sz="2000" dirty="0"/>
              <a:t>Then last week we learned the gentle art of </a:t>
            </a:r>
            <a:r>
              <a:rPr lang="en-US" sz="2000" b="1" dirty="0"/>
              <a:t>inviting</a:t>
            </a:r>
            <a:r>
              <a:rPr lang="en-US" sz="2000" dirty="0"/>
              <a:t> </a:t>
            </a:r>
            <a:r>
              <a:rPr lang="mr-IN" sz="2000" dirty="0"/>
              <a:t>…</a:t>
            </a:r>
            <a:r>
              <a:rPr lang="en-US" sz="2000" dirty="0"/>
              <a:t> of creating connection .. and building relationships.</a:t>
            </a:r>
          </a:p>
          <a:p>
            <a:r>
              <a:rPr lang="en-US" sz="2000" dirty="0"/>
              <a:t>We began </a:t>
            </a:r>
            <a:r>
              <a:rPr lang="en-US" sz="2000" b="1" dirty="0"/>
              <a:t>scheduling events </a:t>
            </a:r>
            <a:r>
              <a:rPr lang="en-US" sz="2000" dirty="0"/>
              <a:t>and reviewed a variety of word tracks to help  us generate </a:t>
            </a:r>
            <a:r>
              <a:rPr lang="en-US" sz="2000" b="1" dirty="0"/>
              <a:t>our first 1000 PGV.</a:t>
            </a:r>
          </a:p>
          <a:p>
            <a:r>
              <a:rPr lang="en-US" sz="2000" dirty="0"/>
              <a:t>NOW  before we go any further, we want to learn how to </a:t>
            </a:r>
            <a:r>
              <a:rPr lang="en-US" sz="2000" b="1" dirty="0"/>
              <a:t>set goals</a:t>
            </a:r>
            <a:r>
              <a:rPr lang="en-US" sz="2000" dirty="0"/>
              <a:t>, how to </a:t>
            </a:r>
            <a:r>
              <a:rPr lang="en-US" sz="2000" b="1" dirty="0"/>
              <a:t>monitor our self talk </a:t>
            </a:r>
            <a:r>
              <a:rPr lang="en-US" sz="2000" dirty="0"/>
              <a:t>.. and learn how powerfully our thinking and self concept influences our success. </a:t>
            </a:r>
          </a:p>
          <a:p>
            <a:r>
              <a:rPr lang="en-US" sz="2000" dirty="0"/>
              <a:t>Why this discussion now </a:t>
            </a:r>
            <a:r>
              <a:rPr lang="mr-IN" sz="2000" dirty="0"/>
              <a:t>…</a:t>
            </a:r>
            <a:r>
              <a:rPr lang="en-US" sz="2000" dirty="0"/>
              <a:t>                          Jeanne</a:t>
            </a:r>
          </a:p>
        </p:txBody>
      </p:sp>
    </p:spTree>
    <p:extLst>
      <p:ext uri="{BB962C8B-B14F-4D97-AF65-F5344CB8AC3E}">
        <p14:creationId xmlns:p14="http://schemas.microsoft.com/office/powerpoint/2010/main" val="162881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696942" cy="857250"/>
          </a:xfrm>
        </p:spPr>
        <p:txBody>
          <a:bodyPr>
            <a:normAutofit/>
          </a:bodyPr>
          <a:lstStyle/>
          <a:p>
            <a:r>
              <a:rPr lang="en-US" sz="2400" dirty="0"/>
              <a:t>Training Team for Week 3 </a:t>
            </a:r>
            <a:r>
              <a:rPr lang="mr-IN" sz="2400" dirty="0"/>
              <a:t>–</a:t>
            </a:r>
            <a:r>
              <a:rPr lang="en-US" sz="2400" dirty="0"/>
              <a:t> Goals, Self Talk and Biology of the Brain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965" y="4067772"/>
            <a:ext cx="1673352" cy="902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00" dirty="0"/>
              <a:t>Francine </a:t>
            </a:r>
            <a:r>
              <a:rPr lang="en-US" sz="1600" dirty="0" err="1"/>
              <a:t>Roling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dirty="0"/>
              <a:t>Senior Coordinator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6860" t="3553" r="29443" b="51509"/>
          <a:stretch/>
        </p:blipFill>
        <p:spPr>
          <a:xfrm>
            <a:off x="195965" y="1768696"/>
            <a:ext cx="1523145" cy="21057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44482" y="4158027"/>
            <a:ext cx="15266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Angie Thomas</a:t>
            </a:r>
          </a:p>
          <a:p>
            <a:r>
              <a:rPr lang="en-US" sz="1600" dirty="0"/>
              <a:t>Senior Director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9301" t="38879" r="36809" b="38879"/>
          <a:stretch/>
        </p:blipFill>
        <p:spPr>
          <a:xfrm>
            <a:off x="5517469" y="2578163"/>
            <a:ext cx="1211064" cy="1489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3951" y="2637436"/>
            <a:ext cx="1158401" cy="14609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030392" y="4218778"/>
            <a:ext cx="17998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 Barbara Lagoni </a:t>
            </a:r>
          </a:p>
        </p:txBody>
      </p:sp>
      <p:sp>
        <p:nvSpPr>
          <p:cNvPr id="9" name="Rectangle 8"/>
          <p:cNvSpPr/>
          <p:nvPr/>
        </p:nvSpPr>
        <p:spPr>
          <a:xfrm>
            <a:off x="5348460" y="4195591"/>
            <a:ext cx="1681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</a:t>
            </a:r>
          </a:p>
          <a:p>
            <a:pPr algn="ctr"/>
            <a:r>
              <a:rPr lang="en-US" sz="1600" dirty="0"/>
              <a:t>Jeanne </a:t>
            </a:r>
            <a:r>
              <a:rPr lang="en-US" sz="1600" dirty="0" err="1"/>
              <a:t>Toovell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517469" y="401509"/>
            <a:ext cx="3312783" cy="132343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Objective of these 8 weeks </a:t>
            </a:r>
            <a:r>
              <a:rPr lang="mr-IN" sz="2000" dirty="0"/>
              <a:t>…</a:t>
            </a:r>
            <a:r>
              <a:rPr lang="en-US" sz="2000" dirty="0"/>
              <a:t> to help EVERY business partner attending advance in rank, starting with Director 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t="11171" r="11094"/>
          <a:stretch/>
        </p:blipFill>
        <p:spPr>
          <a:xfrm>
            <a:off x="2279723" y="1768696"/>
            <a:ext cx="1756219" cy="21514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5052" y="4742803"/>
            <a:ext cx="773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1906732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8749" y="1586128"/>
            <a:ext cx="67973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Changing my thinking/building belief/personal development is the reason my business took off.</a:t>
            </a:r>
          </a:p>
          <a:p>
            <a:endParaRPr lang="en-US" dirty="0"/>
          </a:p>
          <a:p>
            <a:r>
              <a:rPr lang="en-US" dirty="0"/>
              <a:t>For 15 years, I was trying not to fail instead of running toward success!</a:t>
            </a:r>
          </a:p>
          <a:p>
            <a:endParaRPr lang="en-US" dirty="0"/>
          </a:p>
          <a:p>
            <a:r>
              <a:rPr lang="en-US" dirty="0"/>
              <a:t>I was caught up in comparison instead of focusing on my strengths.</a:t>
            </a:r>
          </a:p>
          <a:p>
            <a:endParaRPr lang="en-US" dirty="0"/>
          </a:p>
          <a:p>
            <a:r>
              <a:rPr lang="en-US" dirty="0"/>
              <a:t>I always had amazing </a:t>
            </a:r>
            <a:r>
              <a:rPr lang="en-US" dirty="0" err="1"/>
              <a:t>upline</a:t>
            </a:r>
            <a:r>
              <a:rPr lang="en-US" dirty="0"/>
              <a:t>.</a:t>
            </a:r>
          </a:p>
          <a:p>
            <a:r>
              <a:rPr lang="en-US" dirty="0"/>
              <a:t>I always had access to the best coaching.</a:t>
            </a:r>
          </a:p>
          <a:p>
            <a:r>
              <a:rPr lang="en-US" dirty="0"/>
              <a:t>Products...no worries there.</a:t>
            </a:r>
          </a:p>
          <a:p>
            <a:r>
              <a:rPr lang="en-US" dirty="0"/>
              <a:t>It was me. I had to change my thinking to believe in what was possible.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860" t="3553" r="29443" b="51509"/>
          <a:stretch/>
        </p:blipFill>
        <p:spPr>
          <a:xfrm>
            <a:off x="7430172" y="204483"/>
            <a:ext cx="1523145" cy="21057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0183" y="354469"/>
            <a:ext cx="5286318" cy="95410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   Francine’s Story </a:t>
            </a:r>
            <a:r>
              <a:rPr lang="mr-IN" sz="2400" dirty="0"/>
              <a:t>–</a:t>
            </a:r>
            <a:endParaRPr lang="en-US" sz="2400" dirty="0"/>
          </a:p>
          <a:p>
            <a:r>
              <a:rPr lang="en-US" sz="2400" dirty="0"/>
              <a:t>	 Masters Degree School Psychology  </a:t>
            </a:r>
          </a:p>
        </p:txBody>
      </p:sp>
    </p:spTree>
    <p:extLst>
      <p:ext uri="{BB962C8B-B14F-4D97-AF65-F5344CB8AC3E}">
        <p14:creationId xmlns:p14="http://schemas.microsoft.com/office/powerpoint/2010/main" val="3272396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463629" cy="691628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Objectives  Week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124" y="1265657"/>
            <a:ext cx="5856623" cy="1181876"/>
          </a:xfrm>
        </p:spPr>
        <p:txBody>
          <a:bodyPr>
            <a:normAutofit/>
          </a:bodyPr>
          <a:lstStyle/>
          <a:p>
            <a:r>
              <a:rPr lang="en-US" sz="2000" dirty="0"/>
              <a:t>Understand the simple steps of goal setting,</a:t>
            </a:r>
          </a:p>
          <a:p>
            <a:r>
              <a:rPr lang="en-US" sz="2000" dirty="0"/>
              <a:t>Why goal setting activates the creative part of our brain and naturally creates energy and drive.</a:t>
            </a:r>
          </a:p>
        </p:txBody>
      </p:sp>
      <p:sp>
        <p:nvSpPr>
          <p:cNvPr id="5" name="Rectangle 4"/>
          <p:cNvSpPr/>
          <p:nvPr/>
        </p:nvSpPr>
        <p:spPr>
          <a:xfrm>
            <a:off x="273124" y="2447533"/>
            <a:ext cx="489942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To understand Self Talk </a:t>
            </a:r>
            <a:r>
              <a:rPr lang="mr-IN" sz="2000" dirty="0"/>
              <a:t>–</a:t>
            </a:r>
            <a:r>
              <a:rPr lang="en-US" sz="2000" dirty="0"/>
              <a:t> how just a few </a:t>
            </a:r>
            <a:r>
              <a:rPr lang="en-US" sz="2000" dirty="0" err="1"/>
              <a:t>tweeks</a:t>
            </a:r>
            <a:r>
              <a:rPr lang="en-US" sz="2000" dirty="0"/>
              <a:t> in our  thinking can support us in reaching our goals .. or sabotage our efforts.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To understand the fascinating science of the mind .. And how to use our Creative Subconscious  to achieve our goals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747" y="441660"/>
            <a:ext cx="2866991" cy="442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2550" y="4306186"/>
            <a:ext cx="1546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43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18858" r="17383" b="7703"/>
          <a:stretch/>
        </p:blipFill>
        <p:spPr>
          <a:xfrm rot="266045">
            <a:off x="6971279" y="288970"/>
            <a:ext cx="1755146" cy="127034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B49F075E-85DD-496B-8C27-1D18A5D2F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4040">
            <a:off x="2188157" y="1995423"/>
            <a:ext cx="2285540" cy="15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681" y="175832"/>
            <a:ext cx="5254961" cy="732248"/>
          </a:xfr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Here </a:t>
            </a:r>
            <a:r>
              <a:rPr lang="mr-IN" sz="3600" dirty="0"/>
              <a:t>–</a:t>
            </a:r>
            <a:r>
              <a:rPr lang="en-US" sz="3600" dirty="0"/>
              <a:t> You get to DREAM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72F849-9B7D-8B4A-91E4-97220B198C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7566" y="1732254"/>
            <a:ext cx="2131953" cy="23984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07B9CC-3702-244C-8DAC-6B74A34A96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86000"/>
                    </a14:imgEffect>
                    <a14:imgEffect>
                      <a14:brightnessContrast bright="-2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97539" flipH="1">
            <a:off x="161978" y="3311713"/>
            <a:ext cx="2344265" cy="1318649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2E54DC89-3F62-2549-9E0E-93E0187D54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l="56811" r="1"/>
          <a:stretch/>
        </p:blipFill>
        <p:spPr>
          <a:xfrm rot="21090806">
            <a:off x="4272085" y="1869481"/>
            <a:ext cx="2110153" cy="239712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rot="698386">
            <a:off x="5150809" y="1127853"/>
            <a:ext cx="2231915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College funds</a:t>
            </a:r>
          </a:p>
        </p:txBody>
      </p:sp>
      <p:sp>
        <p:nvSpPr>
          <p:cNvPr id="9" name="TextBox 8"/>
          <p:cNvSpPr txBox="1"/>
          <p:nvPr/>
        </p:nvSpPr>
        <p:spPr>
          <a:xfrm rot="473427">
            <a:off x="6741730" y="3670215"/>
            <a:ext cx="2081068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Family Time</a:t>
            </a:r>
          </a:p>
        </p:txBody>
      </p:sp>
      <p:sp>
        <p:nvSpPr>
          <p:cNvPr id="10" name="TextBox 9"/>
          <p:cNvSpPr txBox="1"/>
          <p:nvPr/>
        </p:nvSpPr>
        <p:spPr>
          <a:xfrm rot="816011">
            <a:off x="5650202" y="1852135"/>
            <a:ext cx="1178949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Luxury Travel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82187" y="4392767"/>
            <a:ext cx="196876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Car Payments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/>
          <a:srcRect l="17112" r="12632" b="19379"/>
          <a:stretch/>
        </p:blipFill>
        <p:spPr>
          <a:xfrm rot="21275488">
            <a:off x="338508" y="1042815"/>
            <a:ext cx="2932640" cy="156122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0816433">
            <a:off x="326681" y="2458797"/>
            <a:ext cx="1256377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Dream House</a:t>
            </a:r>
          </a:p>
        </p:txBody>
      </p:sp>
      <p:sp>
        <p:nvSpPr>
          <p:cNvPr id="15" name="TextBox 14"/>
          <p:cNvSpPr txBox="1"/>
          <p:nvPr/>
        </p:nvSpPr>
        <p:spPr>
          <a:xfrm rot="21012923">
            <a:off x="3186376" y="1259526"/>
            <a:ext cx="1840764" cy="5232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Debt free</a:t>
            </a:r>
          </a:p>
        </p:txBody>
      </p:sp>
      <p:sp>
        <p:nvSpPr>
          <p:cNvPr id="14" name="TextBox 13"/>
          <p:cNvSpPr txBox="1"/>
          <p:nvPr/>
        </p:nvSpPr>
        <p:spPr>
          <a:xfrm rot="379686">
            <a:off x="2428111" y="3388906"/>
            <a:ext cx="1454386" cy="830997"/>
          </a:xfrm>
          <a:prstGeom prst="rect">
            <a:avLst/>
          </a:prstGeom>
          <a:solidFill>
            <a:srgbClr val="FFFF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Financial Freedom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06757" y="4176230"/>
            <a:ext cx="451202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do you want 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55303" y="4741029"/>
            <a:ext cx="95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84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18979</TotalTime>
  <Words>1964</Words>
  <Application>Microsoft Macintosh PowerPoint</Application>
  <PresentationFormat>On-screen Show (16:9)</PresentationFormat>
  <Paragraphs>311</Paragraphs>
  <Slides>36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Calibri</vt:lpstr>
      <vt:lpstr>Office Theme</vt:lpstr>
      <vt:lpstr> Christine Cropper Weekly Team Discussion After Training Calls</vt:lpstr>
      <vt:lpstr>Liz Sepich  --  Power of Live Conversation</vt:lpstr>
      <vt:lpstr>Benefits of Direct Telephone Conversation </vt:lpstr>
      <vt:lpstr>PowerPoint Presentation</vt:lpstr>
      <vt:lpstr>Review of Week 1 and 2</vt:lpstr>
      <vt:lpstr>Training Team for Week 3 – Goals, Self Talk and Biology of the Brain</vt:lpstr>
      <vt:lpstr>PowerPoint Presentation</vt:lpstr>
      <vt:lpstr>Objectives  Week 3</vt:lpstr>
      <vt:lpstr>Here – You get to DREAM </vt:lpstr>
      <vt:lpstr>Now We Set Specific Goals to Get Us to Our Dreams</vt:lpstr>
      <vt:lpstr>PowerPoint Presentation</vt:lpstr>
      <vt:lpstr>Make Goals Visible</vt:lpstr>
      <vt:lpstr> Within the brain are 3 compartments </vt:lpstr>
      <vt:lpstr>PowerPoint Presentation</vt:lpstr>
      <vt:lpstr>PowerPoint Presentation</vt:lpstr>
      <vt:lpstr>Begin by Asking Your Brain How To Help You Reach Your Goals– Open the RAS</vt:lpstr>
      <vt:lpstr>We will never outperform our self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 Our Self Talk --- Negative Self Talk Closes the RAS thus Possibilities</vt:lpstr>
      <vt:lpstr>Now We Set Specific Goals to Get Us to Our Dreams</vt:lpstr>
      <vt:lpstr>Results Are Driven By Our Behaviors</vt:lpstr>
      <vt:lpstr>PowerPoint Presentation</vt:lpstr>
      <vt:lpstr>From “ Something More” by Sarah Ban Breathnach “Within each of us are buried lives  striving to come out.” </vt:lpstr>
      <vt:lpstr>PowerPoint Presentation</vt:lpstr>
      <vt:lpstr>PowerPoint Presentation</vt:lpstr>
      <vt:lpstr>Action Steps #3 </vt:lpstr>
      <vt:lpstr>Skilling Up Modules Recommended This Week </vt:lpstr>
      <vt:lpstr>Everything Is Not Going To Go Perfectly … Be OK With That .. We Will Learn Faster      </vt:lpstr>
      <vt:lpstr>Draw our organization</vt:lpstr>
      <vt:lpstr>Company’s Vision ( Self Image ) for Decade </vt:lpstr>
      <vt:lpstr>Post call --- Discuss Team Up … and Building Our Businesses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weeks …  #3  mind set</dc:title>
  <dc:creator>Barbara Lagoni</dc:creator>
  <cp:lastModifiedBy>Chris Spell</cp:lastModifiedBy>
  <cp:revision>204</cp:revision>
  <cp:lastPrinted>2020-03-05T21:09:22Z</cp:lastPrinted>
  <dcterms:created xsi:type="dcterms:W3CDTF">2020-02-08T22:55:35Z</dcterms:created>
  <dcterms:modified xsi:type="dcterms:W3CDTF">2020-03-06T18:12:50Z</dcterms:modified>
</cp:coreProperties>
</file>