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529" r:id="rId2"/>
    <p:sldId id="501" r:id="rId3"/>
    <p:sldId id="500" r:id="rId4"/>
    <p:sldId id="516" r:id="rId5"/>
    <p:sldId id="481" r:id="rId6"/>
    <p:sldId id="465" r:id="rId7"/>
    <p:sldId id="487" r:id="rId8"/>
    <p:sldId id="489" r:id="rId9"/>
    <p:sldId id="518" r:id="rId10"/>
    <p:sldId id="520" r:id="rId11"/>
    <p:sldId id="509" r:id="rId12"/>
    <p:sldId id="526" r:id="rId13"/>
    <p:sldId id="525" r:id="rId14"/>
    <p:sldId id="527" r:id="rId15"/>
    <p:sldId id="488" r:id="rId16"/>
    <p:sldId id="485" r:id="rId17"/>
    <p:sldId id="505" r:id="rId18"/>
    <p:sldId id="468" r:id="rId19"/>
    <p:sldId id="507" r:id="rId20"/>
    <p:sldId id="506" r:id="rId21"/>
    <p:sldId id="495" r:id="rId22"/>
    <p:sldId id="493" r:id="rId23"/>
    <p:sldId id="494" r:id="rId24"/>
    <p:sldId id="530" r:id="rId25"/>
    <p:sldId id="486" r:id="rId26"/>
    <p:sldId id="502"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3" autoAdjust="0"/>
    <p:restoredTop sz="94694"/>
  </p:normalViewPr>
  <p:slideViewPr>
    <p:cSldViewPr snapToGrid="0" snapToObjects="1">
      <p:cViewPr varScale="1">
        <p:scale>
          <a:sx n="161" d="100"/>
          <a:sy n="161" d="100"/>
        </p:scale>
        <p:origin x="568" y="20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F20783-3226-7642-A738-6F9F72B494FE}" type="datetimeFigureOut">
              <a:rPr lang="en-US" smtClean="0"/>
              <a:t>3/29/20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64F4F1-4E9A-FF4B-A746-31CA9037AB93}" type="slidenum">
              <a:rPr lang="en-US" smtClean="0"/>
              <a:t>‹#›</a:t>
            </a:fld>
            <a:endParaRPr lang="en-US"/>
          </a:p>
        </p:txBody>
      </p:sp>
    </p:spTree>
    <p:extLst>
      <p:ext uri="{BB962C8B-B14F-4D97-AF65-F5344CB8AC3E}">
        <p14:creationId xmlns:p14="http://schemas.microsoft.com/office/powerpoint/2010/main" val="2253675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2EAEA2-C396-0D46-8861-B7B277687D4E}" type="datetimeFigureOut">
              <a:rPr lang="en-US" smtClean="0"/>
              <a:t>3/29/20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FA11AD-6424-E44E-ACE1-AB6F6EF856A8}" type="slidenum">
              <a:rPr lang="en-US" smtClean="0"/>
              <a:t>‹#›</a:t>
            </a:fld>
            <a:endParaRPr lang="en-US"/>
          </a:p>
        </p:txBody>
      </p:sp>
    </p:spTree>
    <p:extLst>
      <p:ext uri="{BB962C8B-B14F-4D97-AF65-F5344CB8AC3E}">
        <p14:creationId xmlns:p14="http://schemas.microsoft.com/office/powerpoint/2010/main" val="4132997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E16E2CC-BFAD-514E-801F-2B547D8552C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95337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16E2CC-BFAD-514E-801F-2B547D8552C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29682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16E2CC-BFAD-514E-801F-2B547D8552C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4182285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5" name="Picture 4" descr="Shaklee Workshop PPT 1920x1080 Template-08.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Content Placeholder 2"/>
          <p:cNvSpPr>
            <a:spLocks noGrp="1"/>
          </p:cNvSpPr>
          <p:nvPr>
            <p:ph idx="1"/>
          </p:nvPr>
        </p:nvSpPr>
        <p:spPr>
          <a:xfrm>
            <a:off x="457200" y="1860557"/>
            <a:ext cx="8229600" cy="2734073"/>
          </a:xfrm>
        </p:spPr>
        <p:txBody>
          <a:bodyPr>
            <a:normAutofit/>
          </a:bodyPr>
          <a:lstStyle>
            <a:lvl1pPr marL="342900" indent="-342900">
              <a:buSzPct val="100000"/>
              <a:buFontTx/>
              <a:buBlip>
                <a:blip r:embed="rId3"/>
              </a:buBlip>
              <a:defRPr sz="2000">
                <a:solidFill>
                  <a:srgbClr val="6F6E6F"/>
                </a:solidFill>
              </a:defRPr>
            </a:lvl1pPr>
            <a:lvl2pPr marL="742950" indent="-285750">
              <a:buSzPct val="100000"/>
              <a:buFontTx/>
              <a:buBlip>
                <a:blip r:embed="rId3"/>
              </a:buBlip>
              <a:defRPr sz="1800">
                <a:solidFill>
                  <a:srgbClr val="6F6E6F"/>
                </a:solidFill>
              </a:defRPr>
            </a:lvl2pPr>
            <a:lvl3pPr marL="1143000" indent="-228600">
              <a:buSzPct val="100000"/>
              <a:buFontTx/>
              <a:buBlip>
                <a:blip r:embed="rId3"/>
              </a:buBlip>
              <a:defRPr sz="1600">
                <a:solidFill>
                  <a:srgbClr val="6F6E6F"/>
                </a:solidFill>
              </a:defRPr>
            </a:lvl3pPr>
            <a:lvl4pPr marL="1600200" indent="-228600">
              <a:buSzPct val="100000"/>
              <a:buFontTx/>
              <a:buBlip>
                <a:blip r:embed="rId3"/>
              </a:buBlip>
              <a:defRPr sz="1400">
                <a:solidFill>
                  <a:srgbClr val="6F6E6F"/>
                </a:solidFill>
              </a:defRPr>
            </a:lvl4pPr>
            <a:lvl5pPr marL="2057400" indent="-228600">
              <a:buSzPct val="100000"/>
              <a:buFontTx/>
              <a:buBlip>
                <a:blip r:embed="rId3"/>
              </a:buBlip>
              <a:defRPr sz="1400">
                <a:solidFill>
                  <a:srgbClr val="6F6E6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p:cNvSpPr>
            <a:spLocks noGrp="1"/>
          </p:cNvSpPr>
          <p:nvPr>
            <p:ph type="title"/>
          </p:nvPr>
        </p:nvSpPr>
        <p:spPr>
          <a:xfrm>
            <a:off x="457200" y="812404"/>
            <a:ext cx="8229600" cy="857250"/>
          </a:xfrm>
        </p:spPr>
        <p:txBody>
          <a:bodyPr/>
          <a:lstStyle/>
          <a:p>
            <a:r>
              <a:rPr lang="en-US" dirty="0"/>
              <a:t>Click to edit Master title style</a:t>
            </a:r>
          </a:p>
        </p:txBody>
      </p:sp>
    </p:spTree>
    <p:extLst>
      <p:ext uri="{BB962C8B-B14F-4D97-AF65-F5344CB8AC3E}">
        <p14:creationId xmlns:p14="http://schemas.microsoft.com/office/powerpoint/2010/main" val="2259260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Section Header">
    <p:bg>
      <p:bgPr>
        <a:solidFill>
          <a:schemeClr val="bg1"/>
        </a:solidFill>
        <a:effectLst/>
      </p:bgPr>
    </p:bg>
    <p:spTree>
      <p:nvGrpSpPr>
        <p:cNvPr id="1" name=""/>
        <p:cNvGrpSpPr/>
        <p:nvPr/>
      </p:nvGrpSpPr>
      <p:grpSpPr>
        <a:xfrm>
          <a:off x="0" y="0"/>
          <a:ext cx="0" cy="0"/>
          <a:chOff x="0" y="0"/>
          <a:chExt cx="0" cy="0"/>
        </a:xfrm>
      </p:grpSpPr>
      <p:pic>
        <p:nvPicPr>
          <p:cNvPr id="6" name="Picture 5" descr="Shaklee Workshop PPT 1920x1080 Template-08.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722313" y="1849213"/>
            <a:ext cx="4455168" cy="1021556"/>
          </a:xfrm>
        </p:spPr>
        <p:txBody>
          <a:bodyPr anchor="b" anchorCtr="0">
            <a:noAutofit/>
          </a:bodyPr>
          <a:lstStyle>
            <a:lvl1pPr algn="l">
              <a:defRPr sz="3200" b="1" cap="all">
                <a:solidFill>
                  <a:srgbClr val="537E2F"/>
                </a:solidFill>
              </a:defRPr>
            </a:lvl1pPr>
          </a:lstStyle>
          <a:p>
            <a:r>
              <a:rPr lang="en-US" dirty="0"/>
              <a:t>Click to edit Master title style</a:t>
            </a:r>
          </a:p>
        </p:txBody>
      </p:sp>
      <p:sp>
        <p:nvSpPr>
          <p:cNvPr id="3" name="Text Placeholder 2"/>
          <p:cNvSpPr>
            <a:spLocks noGrp="1"/>
          </p:cNvSpPr>
          <p:nvPr>
            <p:ph type="body" idx="1"/>
          </p:nvPr>
        </p:nvSpPr>
        <p:spPr>
          <a:xfrm>
            <a:off x="722313" y="2870770"/>
            <a:ext cx="7772400" cy="1125140"/>
          </a:xfrm>
        </p:spPr>
        <p:txBody>
          <a:bodyPr anchor="t" anchorCtr="0"/>
          <a:lstStyle>
            <a:lvl1pPr marL="0" indent="0">
              <a:spcBef>
                <a:spcPts val="0"/>
              </a:spcBef>
              <a:buNone/>
              <a:defRPr sz="2000">
                <a:solidFill>
                  <a:srgbClr val="6F6E6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Picture Placeholder 4"/>
          <p:cNvSpPr>
            <a:spLocks noGrp="1"/>
          </p:cNvSpPr>
          <p:nvPr>
            <p:ph type="pic" sz="quarter" idx="10"/>
          </p:nvPr>
        </p:nvSpPr>
        <p:spPr>
          <a:xfrm>
            <a:off x="5301093" y="1589719"/>
            <a:ext cx="2779712" cy="2781300"/>
          </a:xfrm>
          <a:prstGeom prst="ellipse">
            <a:avLst/>
          </a:prstGeom>
        </p:spPr>
        <p:txBody>
          <a:bodyPr/>
          <a:lstStyle/>
          <a:p>
            <a:endParaRPr lang="en-US"/>
          </a:p>
        </p:txBody>
      </p:sp>
    </p:spTree>
    <p:extLst>
      <p:ext uri="{BB962C8B-B14F-4D97-AF65-F5344CB8AC3E}">
        <p14:creationId xmlns:p14="http://schemas.microsoft.com/office/powerpoint/2010/main" val="101042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16E2CC-BFAD-514E-801F-2B547D8552C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908728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16E2CC-BFAD-514E-801F-2B547D8552C4}" type="datetimeFigureOut">
              <a:rPr lang="en-US" smtClean="0"/>
              <a:t>3/29/20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2637454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E16E2CC-BFAD-514E-801F-2B547D8552C4}" type="datetimeFigureOut">
              <a:rPr lang="en-US" smtClean="0"/>
              <a:t>3/29/20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251780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16E2CC-BFAD-514E-801F-2B547D8552C4}" type="datetimeFigureOut">
              <a:rPr lang="en-US" smtClean="0"/>
              <a:t>3/29/20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03525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E16E2CC-BFAD-514E-801F-2B547D8552C4}" type="datetimeFigureOut">
              <a:rPr lang="en-US" smtClean="0"/>
              <a:t>3/29/20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544750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16E2CC-BFAD-514E-801F-2B547D8552C4}" type="datetimeFigureOut">
              <a:rPr lang="en-US" smtClean="0"/>
              <a:t>3/29/20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1245498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7"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7"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16E2CC-BFAD-514E-801F-2B547D8552C4}" type="datetimeFigureOut">
              <a:rPr lang="en-US" smtClean="0"/>
              <a:t>3/29/20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43705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16E2CC-BFAD-514E-801F-2B547D8552C4}" type="datetimeFigureOut">
              <a:rPr lang="en-US" smtClean="0"/>
              <a:t>3/29/20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355C8-5AA7-8844-AF45-FB6BE9013D4C}" type="slidenum">
              <a:rPr lang="en-US" smtClean="0"/>
              <a:t>‹#›</a:t>
            </a:fld>
            <a:endParaRPr lang="en-US"/>
          </a:p>
        </p:txBody>
      </p:sp>
    </p:spTree>
    <p:extLst>
      <p:ext uri="{BB962C8B-B14F-4D97-AF65-F5344CB8AC3E}">
        <p14:creationId xmlns:p14="http://schemas.microsoft.com/office/powerpoint/2010/main" val="3133651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E16E2CC-BFAD-514E-801F-2B547D8552C4}" type="datetimeFigureOut">
              <a:rPr lang="en-US" smtClean="0"/>
              <a:t>3/29/20</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7A355C8-5AA7-8844-AF45-FB6BE9013D4C}" type="slidenum">
              <a:rPr lang="en-US" smtClean="0"/>
              <a:t>‹#›</a:t>
            </a:fld>
            <a:endParaRPr lang="en-US"/>
          </a:p>
        </p:txBody>
      </p:sp>
    </p:spTree>
    <p:extLst>
      <p:ext uri="{BB962C8B-B14F-4D97-AF65-F5344CB8AC3E}">
        <p14:creationId xmlns:p14="http://schemas.microsoft.com/office/powerpoint/2010/main" val="2948325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normAutofit/>
          </a:bodyPr>
          <a:lstStyle/>
          <a:p>
            <a:r>
              <a:rPr lang="en-US" sz="2800" dirty="0"/>
              <a:t>Washing Groceries </a:t>
            </a:r>
          </a:p>
        </p:txBody>
      </p:sp>
    </p:spTree>
    <p:extLst>
      <p:ext uri="{BB962C8B-B14F-4D97-AF65-F5344CB8AC3E}">
        <p14:creationId xmlns:p14="http://schemas.microsoft.com/office/powerpoint/2010/main" val="40091443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00" y="767357"/>
            <a:ext cx="8229600" cy="1328143"/>
          </a:xfrm>
        </p:spPr>
        <p:txBody>
          <a:bodyPr>
            <a:normAutofit/>
          </a:bodyPr>
          <a:lstStyle/>
          <a:p>
            <a:pPr marL="0" indent="0">
              <a:buNone/>
            </a:pPr>
            <a:r>
              <a:rPr lang="en-US" sz="1800" dirty="0">
                <a:solidFill>
                  <a:schemeClr val="tx1"/>
                </a:solidFill>
              </a:rPr>
              <a:t>Prepare 2 or 3 talking points for each product </a:t>
            </a:r>
            <a:r>
              <a:rPr lang="mr-IN" sz="1800" dirty="0">
                <a:solidFill>
                  <a:schemeClr val="tx1"/>
                </a:solidFill>
              </a:rPr>
              <a:t>…</a:t>
            </a:r>
            <a:r>
              <a:rPr lang="en-US" sz="1800" dirty="0">
                <a:solidFill>
                  <a:schemeClr val="tx1"/>
                </a:solidFill>
              </a:rPr>
              <a:t> </a:t>
            </a:r>
          </a:p>
          <a:p>
            <a:pPr marL="0" indent="0">
              <a:buNone/>
            </a:pPr>
            <a:r>
              <a:rPr lang="en-US" sz="1800" dirty="0">
                <a:solidFill>
                  <a:schemeClr val="tx1"/>
                </a:solidFill>
              </a:rPr>
              <a:t>Remember the 4 objectives for every contact.. </a:t>
            </a:r>
          </a:p>
          <a:p>
            <a:pPr marL="0" indent="0">
              <a:buNone/>
            </a:pPr>
            <a:r>
              <a:rPr lang="en-US" sz="1800" dirty="0">
                <a:solidFill>
                  <a:schemeClr val="tx1"/>
                </a:solidFill>
              </a:rPr>
              <a:t>	#2 is introduce customers to products .. So be ready to share a product they 										might like to try</a:t>
            </a:r>
            <a:r>
              <a:rPr lang="mr-IN" sz="1800" dirty="0">
                <a:solidFill>
                  <a:schemeClr val="tx1"/>
                </a:solidFill>
              </a:rPr>
              <a:t>…</a:t>
            </a:r>
            <a:r>
              <a:rPr lang="en-US" sz="1800" dirty="0">
                <a:solidFill>
                  <a:schemeClr val="tx1"/>
                </a:solidFill>
              </a:rPr>
              <a:t>                       pam</a:t>
            </a:r>
          </a:p>
        </p:txBody>
      </p:sp>
      <p:sp>
        <p:nvSpPr>
          <p:cNvPr id="2" name="Title 1"/>
          <p:cNvSpPr>
            <a:spLocks noGrp="1"/>
          </p:cNvSpPr>
          <p:nvPr>
            <p:ph type="title"/>
          </p:nvPr>
        </p:nvSpPr>
        <p:spPr>
          <a:xfrm>
            <a:off x="457200" y="63104"/>
            <a:ext cx="6527800" cy="793153"/>
          </a:xfrm>
        </p:spPr>
        <p:txBody>
          <a:bodyPr>
            <a:normAutofit/>
          </a:bodyPr>
          <a:lstStyle/>
          <a:p>
            <a:r>
              <a:rPr lang="en-US" sz="2400" dirty="0"/>
              <a:t>Be Prepared to Discuss Additional Products</a:t>
            </a:r>
          </a:p>
        </p:txBody>
      </p:sp>
      <p:sp>
        <p:nvSpPr>
          <p:cNvPr id="4" name="TextBox 3"/>
          <p:cNvSpPr txBox="1"/>
          <p:nvPr/>
        </p:nvSpPr>
        <p:spPr>
          <a:xfrm>
            <a:off x="330200" y="2223294"/>
            <a:ext cx="4038600" cy="2708434"/>
          </a:xfrm>
          <a:prstGeom prst="rect">
            <a:avLst/>
          </a:prstGeom>
          <a:noFill/>
          <a:ln>
            <a:solidFill>
              <a:schemeClr val="tx2">
                <a:lumMod val="60000"/>
                <a:lumOff val="40000"/>
              </a:schemeClr>
            </a:solidFill>
          </a:ln>
        </p:spPr>
        <p:txBody>
          <a:bodyPr wrap="square" rtlCol="0">
            <a:spAutoFit/>
          </a:bodyPr>
          <a:lstStyle/>
          <a:p>
            <a:r>
              <a:rPr lang="en-US" b="1" dirty="0"/>
              <a:t>Additional Immune Products</a:t>
            </a:r>
          </a:p>
          <a:p>
            <a:endParaRPr lang="en-US" sz="800" b="1" dirty="0"/>
          </a:p>
          <a:p>
            <a:r>
              <a:rPr lang="en-US" dirty="0"/>
              <a:t>Immunity Formula I</a:t>
            </a:r>
          </a:p>
          <a:p>
            <a:r>
              <a:rPr lang="en-US" dirty="0"/>
              <a:t>Garlic</a:t>
            </a:r>
          </a:p>
          <a:p>
            <a:r>
              <a:rPr lang="en-US" dirty="0"/>
              <a:t>Defend and Resist</a:t>
            </a:r>
          </a:p>
          <a:p>
            <a:r>
              <a:rPr lang="en-US" dirty="0"/>
              <a:t>Zinc ( good also for eyes, prostate, </a:t>
            </a:r>
            <a:r>
              <a:rPr lang="en-US" dirty="0" err="1"/>
              <a:t>etc</a:t>
            </a:r>
            <a:r>
              <a:rPr lang="en-US" dirty="0"/>
              <a:t>)</a:t>
            </a:r>
          </a:p>
          <a:p>
            <a:r>
              <a:rPr lang="en-US" dirty="0"/>
              <a:t>Vitalized Immunity</a:t>
            </a:r>
          </a:p>
          <a:p>
            <a:r>
              <a:rPr lang="en-US" dirty="0"/>
              <a:t>Life Shakes </a:t>
            </a:r>
          </a:p>
          <a:p>
            <a:r>
              <a:rPr lang="en-US" dirty="0"/>
              <a:t>Vita Lea</a:t>
            </a:r>
          </a:p>
          <a:p>
            <a:r>
              <a:rPr lang="en-US" dirty="0"/>
              <a:t>Hydrate Electrolyte Powder</a:t>
            </a:r>
          </a:p>
        </p:txBody>
      </p:sp>
      <p:sp>
        <p:nvSpPr>
          <p:cNvPr id="5" name="TextBox 4"/>
          <p:cNvSpPr txBox="1"/>
          <p:nvPr/>
        </p:nvSpPr>
        <p:spPr>
          <a:xfrm>
            <a:off x="4978400" y="2095500"/>
            <a:ext cx="3822700" cy="1200329"/>
          </a:xfrm>
          <a:prstGeom prst="rect">
            <a:avLst/>
          </a:prstGeom>
          <a:noFill/>
          <a:ln>
            <a:solidFill>
              <a:schemeClr val="tx2">
                <a:lumMod val="60000"/>
                <a:lumOff val="40000"/>
              </a:schemeClr>
            </a:solidFill>
          </a:ln>
        </p:spPr>
        <p:txBody>
          <a:bodyPr wrap="square" rtlCol="0">
            <a:spAutoFit/>
          </a:bodyPr>
          <a:lstStyle/>
          <a:p>
            <a:r>
              <a:rPr lang="en-US" dirty="0"/>
              <a:t>Hand Wash </a:t>
            </a:r>
            <a:r>
              <a:rPr lang="mr-IN" dirty="0"/>
              <a:t>–</a:t>
            </a:r>
            <a:r>
              <a:rPr lang="en-US" dirty="0"/>
              <a:t> doesn’t dry the skin</a:t>
            </a:r>
          </a:p>
          <a:p>
            <a:r>
              <a:rPr lang="en-US" dirty="0"/>
              <a:t>Plus dispenser</a:t>
            </a:r>
          </a:p>
          <a:p>
            <a:r>
              <a:rPr lang="en-US" dirty="0"/>
              <a:t>Basic G + spray bottle</a:t>
            </a:r>
          </a:p>
          <a:p>
            <a:r>
              <a:rPr lang="en-US" dirty="0"/>
              <a:t>Hand and Body Lotion                   </a:t>
            </a:r>
          </a:p>
        </p:txBody>
      </p:sp>
      <p:sp>
        <p:nvSpPr>
          <p:cNvPr id="6" name="TextBox 5"/>
          <p:cNvSpPr txBox="1"/>
          <p:nvPr/>
        </p:nvSpPr>
        <p:spPr>
          <a:xfrm>
            <a:off x="4495800" y="3346629"/>
            <a:ext cx="4432300" cy="1477328"/>
          </a:xfrm>
          <a:prstGeom prst="rect">
            <a:avLst/>
          </a:prstGeom>
          <a:noFill/>
          <a:ln>
            <a:solidFill>
              <a:schemeClr val="tx2">
                <a:lumMod val="60000"/>
                <a:lumOff val="40000"/>
              </a:schemeClr>
            </a:solidFill>
          </a:ln>
        </p:spPr>
        <p:txBody>
          <a:bodyPr wrap="square" rtlCol="0">
            <a:spAutoFit/>
          </a:bodyPr>
          <a:lstStyle/>
          <a:p>
            <a:r>
              <a:rPr lang="en-US" dirty="0"/>
              <a:t>Convenience and safety of delivery to your door </a:t>
            </a:r>
            <a:r>
              <a:rPr lang="mr-IN" dirty="0"/>
              <a:t>…</a:t>
            </a:r>
            <a:r>
              <a:rPr lang="en-US" dirty="0"/>
              <a:t> free with $150 order </a:t>
            </a:r>
          </a:p>
          <a:p>
            <a:r>
              <a:rPr lang="en-US" dirty="0"/>
              <a:t>( avoid stores when possible)</a:t>
            </a:r>
          </a:p>
          <a:p>
            <a:r>
              <a:rPr lang="en-US" dirty="0"/>
              <a:t>Laundry products</a:t>
            </a:r>
          </a:p>
          <a:p>
            <a:r>
              <a:rPr lang="en-US" dirty="0"/>
              <a:t>Personal care ( shampoos, deodorants, </a:t>
            </a:r>
            <a:r>
              <a:rPr lang="en-US" dirty="0" err="1"/>
              <a:t>etc</a:t>
            </a:r>
            <a:endParaRPr lang="en-US" dirty="0"/>
          </a:p>
        </p:txBody>
      </p:sp>
    </p:spTree>
    <p:extLst>
      <p:ext uri="{BB962C8B-B14F-4D97-AF65-F5344CB8AC3E}">
        <p14:creationId xmlns:p14="http://schemas.microsoft.com/office/powerpoint/2010/main" val="145530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5654"/>
            <a:ext cx="8229600" cy="3219845"/>
          </a:xfrm>
        </p:spPr>
        <p:txBody>
          <a:bodyPr>
            <a:normAutofit lnSpcReduction="10000"/>
          </a:bodyPr>
          <a:lstStyle/>
          <a:p>
            <a:r>
              <a:rPr lang="en-US" sz="2000" dirty="0">
                <a:solidFill>
                  <a:schemeClr val="tx1"/>
                </a:solidFill>
              </a:rPr>
              <a:t>How are you handling the whole Corona </a:t>
            </a:r>
            <a:r>
              <a:rPr lang="en-US" dirty="0">
                <a:solidFill>
                  <a:schemeClr val="tx1"/>
                </a:solidFill>
              </a:rPr>
              <a:t>situ</a:t>
            </a:r>
            <a:r>
              <a:rPr lang="en-US" sz="2000" dirty="0">
                <a:solidFill>
                  <a:schemeClr val="tx1"/>
                </a:solidFill>
              </a:rPr>
              <a:t>ation?</a:t>
            </a:r>
          </a:p>
          <a:p>
            <a:pPr marL="0" indent="0">
              <a:buNone/>
            </a:pPr>
            <a:r>
              <a:rPr lang="en-US" sz="2000" dirty="0">
                <a:solidFill>
                  <a:schemeClr val="tx1"/>
                </a:solidFill>
              </a:rPr>
              <a:t>	-- The reason I ask is .. I don’t know if you were aware that I work with a Wellness company ..  And they just issued Immunity collections to help us be more proactive about prevention ..  Would you like to hear about it .. ?</a:t>
            </a:r>
          </a:p>
          <a:p>
            <a:pPr marL="0" indent="0">
              <a:buNone/>
            </a:pPr>
            <a:endParaRPr lang="en-US" sz="2000" dirty="0">
              <a:solidFill>
                <a:schemeClr val="tx1"/>
              </a:solidFill>
            </a:endParaRPr>
          </a:p>
          <a:p>
            <a:r>
              <a:rPr lang="en-US" sz="2000" dirty="0">
                <a:solidFill>
                  <a:schemeClr val="tx1"/>
                </a:solidFill>
              </a:rPr>
              <a:t>Ask existing customers </a:t>
            </a:r>
            <a:r>
              <a:rPr lang="mr-IN" sz="2000" dirty="0">
                <a:solidFill>
                  <a:schemeClr val="tx1"/>
                </a:solidFill>
              </a:rPr>
              <a:t>…</a:t>
            </a:r>
            <a:r>
              <a:rPr lang="en-US" sz="2000" dirty="0">
                <a:solidFill>
                  <a:schemeClr val="tx1"/>
                </a:solidFill>
              </a:rPr>
              <a:t> by the way </a:t>
            </a:r>
            <a:r>
              <a:rPr lang="mr-IN" sz="2000" dirty="0">
                <a:solidFill>
                  <a:schemeClr val="tx1"/>
                </a:solidFill>
              </a:rPr>
              <a:t>…</a:t>
            </a:r>
            <a:r>
              <a:rPr lang="en-US" sz="2000" dirty="0">
                <a:solidFill>
                  <a:schemeClr val="tx1"/>
                </a:solidFill>
              </a:rPr>
              <a:t> if there are people you know who are feeling anxious </a:t>
            </a:r>
            <a:r>
              <a:rPr lang="mr-IN" sz="2000" dirty="0">
                <a:solidFill>
                  <a:schemeClr val="tx1"/>
                </a:solidFill>
              </a:rPr>
              <a:t>…</a:t>
            </a:r>
            <a:r>
              <a:rPr lang="en-US" sz="2000" dirty="0">
                <a:solidFill>
                  <a:schemeClr val="tx1"/>
                </a:solidFill>
              </a:rPr>
              <a:t> I am happy to speak with them .. I think it makes us all feel better to be proactive about prevention. Is there anyone you would like me to speak to </a:t>
            </a:r>
            <a:r>
              <a:rPr lang="mr-IN" sz="2000" dirty="0">
                <a:solidFill>
                  <a:schemeClr val="tx1"/>
                </a:solidFill>
              </a:rPr>
              <a:t>…</a:t>
            </a:r>
            <a:r>
              <a:rPr lang="en-US" sz="2000" dirty="0">
                <a:solidFill>
                  <a:schemeClr val="tx1"/>
                </a:solidFill>
              </a:rPr>
              <a:t> especially older folks..? </a:t>
            </a:r>
          </a:p>
          <a:p>
            <a:r>
              <a:rPr lang="en-US" sz="2000" dirty="0">
                <a:solidFill>
                  <a:schemeClr val="tx1"/>
                </a:solidFill>
              </a:rPr>
              <a:t>No sales pitches .. 									pam</a:t>
            </a:r>
          </a:p>
          <a:p>
            <a:endParaRPr lang="en-US" sz="2000" dirty="0"/>
          </a:p>
          <a:p>
            <a:endParaRPr lang="en-US" sz="2000" dirty="0"/>
          </a:p>
          <a:p>
            <a:endParaRPr lang="en-US" sz="2000" dirty="0"/>
          </a:p>
          <a:p>
            <a:endParaRPr lang="en-US" sz="2000" dirty="0"/>
          </a:p>
        </p:txBody>
      </p:sp>
      <p:sp>
        <p:nvSpPr>
          <p:cNvPr id="2" name="Title 1"/>
          <p:cNvSpPr>
            <a:spLocks noGrp="1"/>
          </p:cNvSpPr>
          <p:nvPr>
            <p:ph type="title"/>
          </p:nvPr>
        </p:nvSpPr>
        <p:spPr>
          <a:xfrm>
            <a:off x="457200" y="558404"/>
            <a:ext cx="8229600" cy="857250"/>
          </a:xfrm>
        </p:spPr>
        <p:txBody>
          <a:bodyPr>
            <a:normAutofit/>
          </a:bodyPr>
          <a:lstStyle/>
          <a:p>
            <a:r>
              <a:rPr lang="en-US" sz="2400" dirty="0"/>
              <a:t>Word tracks </a:t>
            </a:r>
            <a:r>
              <a:rPr lang="mr-IN" sz="2400" dirty="0"/>
              <a:t>–</a:t>
            </a:r>
            <a:r>
              <a:rPr lang="en-US" sz="2400" dirty="0"/>
              <a:t> time for personal calls and messages </a:t>
            </a:r>
          </a:p>
        </p:txBody>
      </p:sp>
    </p:spTree>
    <p:extLst>
      <p:ext uri="{BB962C8B-B14F-4D97-AF65-F5344CB8AC3E}">
        <p14:creationId xmlns:p14="http://schemas.microsoft.com/office/powerpoint/2010/main" val="943242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17500" y="1123554"/>
            <a:ext cx="8547100" cy="2734073"/>
          </a:xfrm>
        </p:spPr>
        <p:txBody>
          <a:bodyPr/>
          <a:lstStyle/>
          <a:p>
            <a:pPr>
              <a:buFont typeface="Arial"/>
              <a:buChar char="•"/>
            </a:pPr>
            <a:r>
              <a:rPr lang="en-US" dirty="0">
                <a:solidFill>
                  <a:schemeClr val="tx1">
                    <a:lumMod val="75000"/>
                    <a:lumOff val="25000"/>
                  </a:schemeClr>
                </a:solidFill>
              </a:rPr>
              <a:t>What about germ-killing products.. Have you ever used the Shaklee Basic G ? It is super economical </a:t>
            </a:r>
            <a:r>
              <a:rPr lang="mr-IN" dirty="0">
                <a:solidFill>
                  <a:schemeClr val="tx1">
                    <a:lumMod val="75000"/>
                    <a:lumOff val="25000"/>
                  </a:schemeClr>
                </a:solidFill>
              </a:rPr>
              <a:t>…</a:t>
            </a:r>
            <a:endParaRPr lang="en-US" dirty="0">
              <a:solidFill>
                <a:schemeClr val="tx1">
                  <a:lumMod val="75000"/>
                  <a:lumOff val="25000"/>
                </a:schemeClr>
              </a:solidFill>
            </a:endParaRPr>
          </a:p>
          <a:p>
            <a:pPr marL="0" indent="0">
              <a:buNone/>
            </a:pPr>
            <a:r>
              <a:rPr lang="en-US" dirty="0">
                <a:solidFill>
                  <a:schemeClr val="tx1">
                    <a:lumMod val="75000"/>
                    <a:lumOff val="25000"/>
                  </a:schemeClr>
                </a:solidFill>
              </a:rPr>
              <a:t>      It’s about $18 and makes 64 GALLONS of germ-killing cleaner.  Comes with a      	spray bottle for about $2</a:t>
            </a:r>
          </a:p>
          <a:p>
            <a:pPr>
              <a:buFont typeface="Arial"/>
              <a:buChar char="•"/>
            </a:pPr>
            <a:r>
              <a:rPr lang="en-US" dirty="0">
                <a:solidFill>
                  <a:schemeClr val="tx1">
                    <a:lumMod val="75000"/>
                    <a:lumOff val="25000"/>
                  </a:schemeClr>
                </a:solidFill>
              </a:rPr>
              <a:t>Is there anything else I can add to this order that can save you a trip to a store and keep you sheltered inside  ..  With orders of $150, shipping is free no matter how much it weighs.. Laundry? Shampoo, deodorant?.. All based on same natural philosophy.							pam</a:t>
            </a:r>
          </a:p>
          <a:p>
            <a:pPr marL="0" indent="0">
              <a:buNone/>
            </a:pPr>
            <a:endParaRPr lang="en-US" dirty="0"/>
          </a:p>
          <a:p>
            <a:pPr marL="0" indent="0">
              <a:buNone/>
            </a:pPr>
            <a:endParaRPr lang="en-US" dirty="0"/>
          </a:p>
          <a:p>
            <a:pPr marL="0" indent="0">
              <a:buNone/>
            </a:pPr>
            <a:endParaRPr lang="en-US" dirty="0"/>
          </a:p>
          <a:p>
            <a:pPr>
              <a:buFont typeface="Arial"/>
              <a:buChar char="•"/>
            </a:pPr>
            <a:endParaRPr lang="en-US" dirty="0"/>
          </a:p>
        </p:txBody>
      </p:sp>
      <p:sp>
        <p:nvSpPr>
          <p:cNvPr id="3" name="Title 2"/>
          <p:cNvSpPr>
            <a:spLocks noGrp="1"/>
          </p:cNvSpPr>
          <p:nvPr>
            <p:ph type="title"/>
          </p:nvPr>
        </p:nvSpPr>
        <p:spPr>
          <a:xfrm>
            <a:off x="457200" y="383779"/>
            <a:ext cx="8229600" cy="857250"/>
          </a:xfrm>
        </p:spPr>
        <p:txBody>
          <a:bodyPr>
            <a:normAutofit/>
          </a:bodyPr>
          <a:lstStyle/>
          <a:p>
            <a:r>
              <a:rPr lang="en-US" sz="2400" dirty="0"/>
              <a:t>More questions </a:t>
            </a:r>
            <a:r>
              <a:rPr lang="mr-IN" sz="2400" dirty="0"/>
              <a:t>…</a:t>
            </a:r>
            <a:endParaRPr lang="en-US" sz="2400" dirty="0"/>
          </a:p>
        </p:txBody>
      </p:sp>
    </p:spTree>
    <p:extLst>
      <p:ext uri="{BB962C8B-B14F-4D97-AF65-F5344CB8AC3E}">
        <p14:creationId xmlns:p14="http://schemas.microsoft.com/office/powerpoint/2010/main" val="3326983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304"/>
            <a:ext cx="7962900" cy="711596"/>
          </a:xfrm>
          <a:ln>
            <a:solidFill>
              <a:schemeClr val="accent5">
                <a:lumMod val="75000"/>
              </a:schemeClr>
            </a:solidFill>
          </a:ln>
        </p:spPr>
        <p:txBody>
          <a:bodyPr>
            <a:normAutofit/>
          </a:bodyPr>
          <a:lstStyle/>
          <a:p>
            <a:r>
              <a:rPr lang="en-US" sz="2400" dirty="0"/>
              <a:t>If people are worried about affording products </a:t>
            </a:r>
            <a:r>
              <a:rPr lang="mr-IN" sz="2400" dirty="0"/>
              <a:t>…</a:t>
            </a:r>
            <a:r>
              <a:rPr lang="en-US" sz="2400" dirty="0"/>
              <a:t> </a:t>
            </a:r>
          </a:p>
        </p:txBody>
      </p:sp>
      <p:sp>
        <p:nvSpPr>
          <p:cNvPr id="3" name="TextBox 2"/>
          <p:cNvSpPr txBox="1"/>
          <p:nvPr/>
        </p:nvSpPr>
        <p:spPr>
          <a:xfrm>
            <a:off x="457200" y="871935"/>
            <a:ext cx="7962900" cy="2554546"/>
          </a:xfrm>
          <a:prstGeom prst="rect">
            <a:avLst/>
          </a:prstGeom>
          <a:noFill/>
          <a:ln>
            <a:solidFill>
              <a:schemeClr val="accent5">
                <a:lumMod val="75000"/>
              </a:schemeClr>
            </a:solidFill>
          </a:ln>
        </p:spPr>
        <p:txBody>
          <a:bodyPr wrap="square" rtlCol="0">
            <a:spAutoFit/>
          </a:bodyPr>
          <a:lstStyle/>
          <a:p>
            <a:r>
              <a:rPr lang="en-US" dirty="0">
                <a:solidFill>
                  <a:srgbClr val="FF0000"/>
                </a:solidFill>
              </a:rPr>
              <a:t> customers says </a:t>
            </a:r>
            <a:r>
              <a:rPr lang="mr-IN" dirty="0">
                <a:solidFill>
                  <a:srgbClr val="FF0000"/>
                </a:solidFill>
              </a:rPr>
              <a:t>…</a:t>
            </a:r>
            <a:r>
              <a:rPr lang="en-US" i="1" dirty="0">
                <a:solidFill>
                  <a:srgbClr val="FF0000"/>
                </a:solidFill>
              </a:rPr>
              <a:t>Our jobs are on hold </a:t>
            </a:r>
            <a:r>
              <a:rPr lang="mr-IN" i="1" dirty="0">
                <a:solidFill>
                  <a:srgbClr val="FF0000"/>
                </a:solidFill>
              </a:rPr>
              <a:t>…</a:t>
            </a:r>
            <a:r>
              <a:rPr lang="en-US" i="1" dirty="0">
                <a:solidFill>
                  <a:srgbClr val="FF0000"/>
                </a:solidFill>
              </a:rPr>
              <a:t> 	                                         </a:t>
            </a:r>
            <a:r>
              <a:rPr lang="en-US" sz="1600" i="1" dirty="0">
                <a:solidFill>
                  <a:srgbClr val="FF0000"/>
                </a:solidFill>
              </a:rPr>
              <a:t> barb</a:t>
            </a:r>
          </a:p>
          <a:p>
            <a:endParaRPr lang="en-US" sz="1600" i="1" dirty="0">
              <a:solidFill>
                <a:srgbClr val="FF0000"/>
              </a:solidFill>
            </a:endParaRPr>
          </a:p>
          <a:p>
            <a:r>
              <a:rPr lang="en-US" sz="1600" i="1" dirty="0">
                <a:solidFill>
                  <a:srgbClr val="FF0000"/>
                </a:solidFill>
              </a:rPr>
              <a:t>	</a:t>
            </a:r>
            <a:r>
              <a:rPr lang="en-US" dirty="0"/>
              <a:t>Response --  </a:t>
            </a:r>
            <a:r>
              <a:rPr lang="en-US" i="1" dirty="0"/>
              <a:t>Tell me about that .. What’s happening .. </a:t>
            </a:r>
          </a:p>
          <a:p>
            <a:r>
              <a:rPr lang="en-US" i="1" dirty="0"/>
              <a:t>			     Hmm  OK  I have some ideas .. </a:t>
            </a:r>
          </a:p>
          <a:p>
            <a:r>
              <a:rPr lang="en-US" i="1" dirty="0"/>
              <a:t>	-- First .. Let’s work with your budget and figure most economical way to keep 		everybody healthy </a:t>
            </a:r>
            <a:r>
              <a:rPr lang="en-US" dirty="0"/>
              <a:t>  .. Vita Lea</a:t>
            </a:r>
          </a:p>
          <a:p>
            <a:r>
              <a:rPr lang="en-US" dirty="0"/>
              <a:t>					  	   </a:t>
            </a:r>
            <a:r>
              <a:rPr lang="en-US" dirty="0" err="1"/>
              <a:t>Optiflora</a:t>
            </a:r>
            <a:endParaRPr lang="en-US" dirty="0"/>
          </a:p>
          <a:p>
            <a:r>
              <a:rPr lang="en-US" dirty="0"/>
              <a:t>						   Vita C</a:t>
            </a:r>
          </a:p>
          <a:p>
            <a:r>
              <a:rPr lang="en-US" i="1" dirty="0"/>
              <a:t>	</a:t>
            </a:r>
          </a:p>
        </p:txBody>
      </p:sp>
      <p:sp>
        <p:nvSpPr>
          <p:cNvPr id="4" name="TextBox 3"/>
          <p:cNvSpPr txBox="1"/>
          <p:nvPr/>
        </p:nvSpPr>
        <p:spPr>
          <a:xfrm>
            <a:off x="4572000" y="2473761"/>
            <a:ext cx="3848100" cy="923330"/>
          </a:xfrm>
          <a:prstGeom prst="rect">
            <a:avLst/>
          </a:prstGeom>
          <a:noFill/>
          <a:ln>
            <a:solidFill>
              <a:schemeClr val="tx2">
                <a:lumMod val="60000"/>
                <a:lumOff val="40000"/>
              </a:schemeClr>
            </a:solidFill>
          </a:ln>
        </p:spPr>
        <p:txBody>
          <a:bodyPr wrap="square" rtlCol="0">
            <a:spAutoFit/>
          </a:bodyPr>
          <a:lstStyle/>
          <a:p>
            <a:r>
              <a:rPr lang="en-US" dirty="0"/>
              <a:t>Next .. Immunity Formula I </a:t>
            </a:r>
          </a:p>
          <a:p>
            <a:r>
              <a:rPr lang="en-US" dirty="0"/>
              <a:t>	    Defend and Resist </a:t>
            </a:r>
            <a:r>
              <a:rPr lang="mr-IN" dirty="0"/>
              <a:t>–</a:t>
            </a:r>
            <a:r>
              <a:rPr lang="en-US" dirty="0"/>
              <a:t> </a:t>
            </a:r>
          </a:p>
          <a:p>
            <a:r>
              <a:rPr lang="en-US" dirty="0"/>
              <a:t>					zinc lozenge </a:t>
            </a:r>
          </a:p>
        </p:txBody>
      </p:sp>
      <p:sp>
        <p:nvSpPr>
          <p:cNvPr id="6" name="Rectangle 5"/>
          <p:cNvSpPr/>
          <p:nvPr/>
        </p:nvSpPr>
        <p:spPr>
          <a:xfrm>
            <a:off x="317500" y="3389173"/>
            <a:ext cx="8496300" cy="1754327"/>
          </a:xfrm>
          <a:prstGeom prst="rect">
            <a:avLst/>
          </a:prstGeom>
        </p:spPr>
        <p:txBody>
          <a:bodyPr wrap="square">
            <a:spAutoFit/>
          </a:bodyPr>
          <a:lstStyle/>
          <a:p>
            <a:r>
              <a:rPr lang="en-US" dirty="0"/>
              <a:t>Dialogue is all questions .</a:t>
            </a:r>
            <a:r>
              <a:rPr lang="en-US" i="1" dirty="0"/>
              <a:t>. Let’s see. Vita Lea is very economical .. About $ 24 .. How about that for a starting place   ( lasts about 2 months .. Or longer if you take less than what is recommended if necessary .. A little is better than none at all ) </a:t>
            </a:r>
          </a:p>
          <a:p>
            <a:r>
              <a:rPr lang="en-US" i="1" dirty="0"/>
              <a:t>Then ..  I would add </a:t>
            </a:r>
            <a:r>
              <a:rPr lang="en-US" i="1" dirty="0" err="1"/>
              <a:t>Optiflora</a:t>
            </a:r>
            <a:r>
              <a:rPr lang="en-US" i="1" dirty="0"/>
              <a:t> Pearl .. That’s about $19 .. And could be taken every other day if necessary .. How about adding that ?   80% of the immune system is in the gut.  Etc.									</a:t>
            </a:r>
            <a:endParaRPr lang="en-US" dirty="0"/>
          </a:p>
        </p:txBody>
      </p:sp>
    </p:spTree>
    <p:extLst>
      <p:ext uri="{BB962C8B-B14F-4D97-AF65-F5344CB8AC3E}">
        <p14:creationId xmlns:p14="http://schemas.microsoft.com/office/powerpoint/2010/main" val="2189440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01361"/>
            <a:ext cx="8229600" cy="3448439"/>
          </a:xfrm>
        </p:spPr>
        <p:txBody>
          <a:bodyPr>
            <a:normAutofit/>
          </a:bodyPr>
          <a:lstStyle/>
          <a:p>
            <a:r>
              <a:rPr lang="en-US" i="1" dirty="0">
                <a:solidFill>
                  <a:schemeClr val="tx1"/>
                </a:solidFill>
              </a:rPr>
              <a:t>Thinking about people you know who may be at higher risk for the virus .. </a:t>
            </a:r>
          </a:p>
          <a:p>
            <a:pPr marL="0" indent="0">
              <a:buNone/>
            </a:pPr>
            <a:r>
              <a:rPr lang="en-US" i="1" dirty="0">
                <a:solidFill>
                  <a:schemeClr val="tx1"/>
                </a:solidFill>
              </a:rPr>
              <a:t>	--How are your parents?   Grandparents?   </a:t>
            </a:r>
          </a:p>
          <a:p>
            <a:pPr marL="0" indent="0">
              <a:buNone/>
            </a:pPr>
            <a:r>
              <a:rPr lang="en-US" i="1" dirty="0">
                <a:solidFill>
                  <a:schemeClr val="tx1"/>
                </a:solidFill>
              </a:rPr>
              <a:t>	--Do you have any friends who are anxious about the pandemic .. I wonder if 		it would relieve some stress to offer some simple ideas so they can be 		more proactive about prevention </a:t>
            </a:r>
            <a:r>
              <a:rPr lang="mr-IN" i="1" dirty="0">
                <a:solidFill>
                  <a:schemeClr val="tx1"/>
                </a:solidFill>
              </a:rPr>
              <a:t>…</a:t>
            </a:r>
            <a:r>
              <a:rPr lang="en-US" i="1" dirty="0">
                <a:solidFill>
                  <a:schemeClr val="tx1"/>
                </a:solidFill>
              </a:rPr>
              <a:t> </a:t>
            </a:r>
          </a:p>
          <a:p>
            <a:pPr marL="0" indent="0">
              <a:buNone/>
            </a:pPr>
            <a:r>
              <a:rPr lang="en-US" i="1" dirty="0">
                <a:solidFill>
                  <a:schemeClr val="tx1"/>
                </a:solidFill>
              </a:rPr>
              <a:t>	--Offer free products for referrals .. And online zoom meeting, </a:t>
            </a:r>
            <a:r>
              <a:rPr lang="en-US" i="1" dirty="0" err="1">
                <a:solidFill>
                  <a:schemeClr val="tx1"/>
                </a:solidFill>
              </a:rPr>
              <a:t>etc</a:t>
            </a:r>
            <a:endParaRPr lang="en-US" i="1" dirty="0">
              <a:solidFill>
                <a:schemeClr val="tx1"/>
              </a:solidFill>
            </a:endParaRPr>
          </a:p>
          <a:p>
            <a:pPr>
              <a:buFont typeface="Arial"/>
              <a:buChar char="•"/>
            </a:pPr>
            <a:r>
              <a:rPr lang="en-US" i="1" dirty="0">
                <a:solidFill>
                  <a:schemeClr val="tx1"/>
                </a:solidFill>
              </a:rPr>
              <a:t>And finally  </a:t>
            </a:r>
            <a:r>
              <a:rPr lang="mr-IN" i="1" dirty="0">
                <a:solidFill>
                  <a:schemeClr val="tx1"/>
                </a:solidFill>
              </a:rPr>
              <a:t>…</a:t>
            </a:r>
            <a:r>
              <a:rPr lang="en-US" i="1" dirty="0">
                <a:solidFill>
                  <a:schemeClr val="tx1"/>
                </a:solidFill>
              </a:rPr>
              <a:t> This might not be a bad time to brief you a bit about how Shaklee business model works ..   </a:t>
            </a:r>
            <a:r>
              <a:rPr lang="en-US" dirty="0">
                <a:solidFill>
                  <a:schemeClr val="tx1"/>
                </a:solidFill>
              </a:rPr>
              <a:t>Etc.                          barb</a:t>
            </a:r>
          </a:p>
          <a:p>
            <a:pPr marL="0" indent="0">
              <a:buNone/>
            </a:pPr>
            <a:endParaRPr lang="en-US" dirty="0">
              <a:solidFill>
                <a:schemeClr val="tx1"/>
              </a:solidFill>
            </a:endParaRPr>
          </a:p>
        </p:txBody>
      </p:sp>
      <p:sp>
        <p:nvSpPr>
          <p:cNvPr id="3" name="Title 2"/>
          <p:cNvSpPr>
            <a:spLocks noGrp="1"/>
          </p:cNvSpPr>
          <p:nvPr>
            <p:ph type="title"/>
          </p:nvPr>
        </p:nvSpPr>
        <p:spPr>
          <a:xfrm>
            <a:off x="368300" y="545308"/>
            <a:ext cx="4838700" cy="711596"/>
          </a:xfrm>
        </p:spPr>
        <p:txBody>
          <a:bodyPr>
            <a:normAutofit/>
          </a:bodyPr>
          <a:lstStyle/>
          <a:p>
            <a:r>
              <a:rPr lang="en-US" sz="2000" dirty="0"/>
              <a:t>Then say </a:t>
            </a:r>
            <a:r>
              <a:rPr lang="mr-IN" sz="2000" dirty="0"/>
              <a:t>…</a:t>
            </a:r>
            <a:r>
              <a:rPr lang="en-US" sz="2000" dirty="0"/>
              <a:t>           </a:t>
            </a:r>
            <a:r>
              <a:rPr lang="en-US" sz="2400" i="1" dirty="0"/>
              <a:t>I have another idea </a:t>
            </a:r>
            <a:r>
              <a:rPr lang="mr-IN" sz="2400" i="1" dirty="0"/>
              <a:t>…</a:t>
            </a:r>
            <a:endParaRPr lang="en-US" sz="2400" i="1" dirty="0"/>
          </a:p>
        </p:txBody>
      </p:sp>
    </p:spTree>
    <p:extLst>
      <p:ext uri="{BB962C8B-B14F-4D97-AF65-F5344CB8AC3E}">
        <p14:creationId xmlns:p14="http://schemas.microsoft.com/office/powerpoint/2010/main" val="4143823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6040"/>
            <a:ext cx="8686800" cy="3636160"/>
          </a:xfrm>
        </p:spPr>
        <p:txBody>
          <a:bodyPr>
            <a:normAutofit/>
          </a:bodyPr>
          <a:lstStyle/>
          <a:p>
            <a:r>
              <a:rPr lang="en-US" dirty="0">
                <a:solidFill>
                  <a:schemeClr val="tx1">
                    <a:lumMod val="95000"/>
                    <a:lumOff val="5000"/>
                  </a:schemeClr>
                </a:solidFill>
              </a:rPr>
              <a:t>Share our health story and why we are developing a business</a:t>
            </a:r>
          </a:p>
          <a:p>
            <a:r>
              <a:rPr lang="en-US" dirty="0">
                <a:solidFill>
                  <a:schemeClr val="tx1">
                    <a:lumMod val="95000"/>
                    <a:lumOff val="5000"/>
                  </a:schemeClr>
                </a:solidFill>
              </a:rPr>
              <a:t>What is the problem/ challenge being addressed</a:t>
            </a:r>
          </a:p>
          <a:p>
            <a:r>
              <a:rPr lang="en-US" dirty="0">
                <a:solidFill>
                  <a:schemeClr val="tx1">
                    <a:lumMod val="95000"/>
                    <a:lumOff val="5000"/>
                  </a:schemeClr>
                </a:solidFill>
              </a:rPr>
              <a:t>Shaklee Difference ..</a:t>
            </a:r>
          </a:p>
          <a:p>
            <a:pPr marL="0" indent="0">
              <a:buNone/>
            </a:pPr>
            <a:r>
              <a:rPr lang="en-US" dirty="0">
                <a:solidFill>
                  <a:schemeClr val="tx1">
                    <a:lumMod val="95000"/>
                    <a:lumOff val="5000"/>
                  </a:schemeClr>
                </a:solidFill>
              </a:rPr>
              <a:t> 	-- Shaklee Science</a:t>
            </a:r>
            <a:r>
              <a:rPr lang="mr-IN" dirty="0">
                <a:solidFill>
                  <a:schemeClr val="tx1">
                    <a:lumMod val="95000"/>
                    <a:lumOff val="5000"/>
                  </a:schemeClr>
                </a:solidFill>
              </a:rPr>
              <a:t>…</a:t>
            </a:r>
            <a:r>
              <a:rPr lang="en-US" dirty="0">
                <a:solidFill>
                  <a:schemeClr val="tx1">
                    <a:lumMod val="95000"/>
                    <a:lumOff val="5000"/>
                  </a:schemeClr>
                </a:solidFill>
              </a:rPr>
              <a:t> ( Landmark Study, Telomere Study, </a:t>
            </a:r>
          </a:p>
          <a:p>
            <a:pPr marL="0" indent="0">
              <a:buNone/>
            </a:pPr>
            <a:r>
              <a:rPr lang="en-US" dirty="0">
                <a:solidFill>
                  <a:schemeClr val="tx1">
                    <a:lumMod val="95000"/>
                    <a:lumOff val="5000"/>
                  </a:schemeClr>
                </a:solidFill>
              </a:rPr>
              <a:t>	-- Manufacturing standards obsessive about potency and purity </a:t>
            </a:r>
          </a:p>
          <a:p>
            <a:pPr marL="0" indent="0">
              <a:buNone/>
            </a:pPr>
            <a:r>
              <a:rPr lang="en-US" dirty="0">
                <a:solidFill>
                  <a:schemeClr val="tx1">
                    <a:lumMod val="95000"/>
                    <a:lumOff val="5000"/>
                  </a:schemeClr>
                </a:solidFill>
              </a:rPr>
              <a:t>       --  Shaklee Philosophy -- living in harmony with Nature behind every product</a:t>
            </a:r>
          </a:p>
          <a:p>
            <a:pPr marL="0" indent="0">
              <a:buNone/>
            </a:pPr>
            <a:r>
              <a:rPr lang="en-US" dirty="0">
                <a:solidFill>
                  <a:schemeClr val="tx1">
                    <a:lumMod val="95000"/>
                    <a:lumOff val="5000"/>
                  </a:schemeClr>
                </a:solidFill>
              </a:rPr>
              <a:t>	-- Environmental leadership		 </a:t>
            </a:r>
          </a:p>
          <a:p>
            <a:r>
              <a:rPr lang="en-US" dirty="0">
                <a:solidFill>
                  <a:schemeClr val="tx1">
                    <a:lumMod val="95000"/>
                    <a:lumOff val="5000"/>
                  </a:schemeClr>
                </a:solidFill>
              </a:rPr>
              <a:t>Presentation and Discussion .. experience/ sampling/ tasting</a:t>
            </a:r>
          </a:p>
          <a:p>
            <a:r>
              <a:rPr lang="en-US" sz="3500" dirty="0">
                <a:solidFill>
                  <a:schemeClr val="tx1">
                    <a:lumMod val="95000"/>
                    <a:lumOff val="5000"/>
                  </a:schemeClr>
                </a:solidFill>
              </a:rPr>
              <a:t>Close and NEXT STEPS </a:t>
            </a:r>
            <a:r>
              <a:rPr lang="mr-IN" sz="3500" dirty="0">
                <a:solidFill>
                  <a:schemeClr val="tx1">
                    <a:lumMod val="95000"/>
                    <a:lumOff val="5000"/>
                  </a:schemeClr>
                </a:solidFill>
              </a:rPr>
              <a:t>…</a:t>
            </a:r>
            <a:r>
              <a:rPr lang="en-US" sz="3500" dirty="0">
                <a:solidFill>
                  <a:schemeClr val="tx1">
                    <a:lumMod val="95000"/>
                    <a:lumOff val="5000"/>
                  </a:schemeClr>
                </a:solidFill>
              </a:rPr>
              <a:t>. 	</a:t>
            </a:r>
            <a:r>
              <a:rPr lang="en-US" dirty="0">
                <a:solidFill>
                  <a:schemeClr val="tx1">
                    <a:lumMod val="95000"/>
                    <a:lumOff val="5000"/>
                  </a:schemeClr>
                </a:solidFill>
              </a:rPr>
              <a:t>				</a:t>
            </a:r>
            <a:r>
              <a:rPr lang="en-US" dirty="0" err="1">
                <a:solidFill>
                  <a:schemeClr val="tx1">
                    <a:lumMod val="95000"/>
                    <a:lumOff val="5000"/>
                  </a:schemeClr>
                </a:solidFill>
              </a:rPr>
              <a:t>lisa</a:t>
            </a:r>
            <a:endParaRPr lang="en-US" dirty="0">
              <a:solidFill>
                <a:schemeClr val="tx1">
                  <a:lumMod val="95000"/>
                  <a:lumOff val="5000"/>
                </a:schemeClr>
              </a:solidFill>
            </a:endParaRPr>
          </a:p>
        </p:txBody>
      </p:sp>
      <p:sp>
        <p:nvSpPr>
          <p:cNvPr id="3" name="Title 2"/>
          <p:cNvSpPr>
            <a:spLocks noGrp="1"/>
          </p:cNvSpPr>
          <p:nvPr>
            <p:ph type="title"/>
          </p:nvPr>
        </p:nvSpPr>
        <p:spPr>
          <a:xfrm>
            <a:off x="457200" y="383779"/>
            <a:ext cx="8229600" cy="857250"/>
          </a:xfrm>
        </p:spPr>
        <p:txBody>
          <a:bodyPr>
            <a:normAutofit/>
          </a:bodyPr>
          <a:lstStyle/>
          <a:p>
            <a:r>
              <a:rPr lang="en-US" sz="2800" dirty="0"/>
              <a:t>Key Elements of an Event/ Appointment/ </a:t>
            </a:r>
            <a:r>
              <a:rPr lang="en-US" sz="2800" dirty="0" err="1"/>
              <a:t>etc</a:t>
            </a:r>
            <a:endParaRPr lang="en-US" sz="2800" dirty="0"/>
          </a:p>
        </p:txBody>
      </p:sp>
    </p:spTree>
    <p:extLst>
      <p:ext uri="{BB962C8B-B14F-4D97-AF65-F5344CB8AC3E}">
        <p14:creationId xmlns:p14="http://schemas.microsoft.com/office/powerpoint/2010/main" val="2113629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56600" cy="4076700"/>
          </a:xfrm>
          <a:solidFill>
            <a:schemeClr val="bg1"/>
          </a:solidFill>
        </p:spPr>
        <p:txBody>
          <a:bodyPr>
            <a:normAutofit fontScale="77500" lnSpcReduction="20000"/>
          </a:bodyPr>
          <a:lstStyle/>
          <a:p>
            <a:pPr>
              <a:buNone/>
            </a:pPr>
            <a:r>
              <a:rPr lang="en-US" sz="2000" dirty="0"/>
              <a:t>Example  -- after a Healthy Home Party)</a:t>
            </a:r>
          </a:p>
          <a:p>
            <a:pPr>
              <a:buNone/>
            </a:pPr>
            <a:endParaRPr lang="en-US" sz="900" dirty="0"/>
          </a:p>
          <a:p>
            <a:pPr>
              <a:buNone/>
            </a:pPr>
            <a:r>
              <a:rPr lang="en-US" sz="2000" dirty="0"/>
              <a:t>“There are four ways that you can respond to what you’ve heard today”</a:t>
            </a:r>
          </a:p>
          <a:p>
            <a:pPr>
              <a:buNone/>
            </a:pPr>
            <a:endParaRPr lang="en-US" sz="900" dirty="0"/>
          </a:p>
          <a:p>
            <a:pPr lvl="0">
              <a:buNone/>
            </a:pPr>
            <a:r>
              <a:rPr lang="en-US" sz="2000" b="1" dirty="0"/>
              <a:t>1.Purchase some products </a:t>
            </a:r>
            <a:r>
              <a:rPr lang="en-US" sz="2000" dirty="0"/>
              <a:t>retail and share your results with us.</a:t>
            </a:r>
          </a:p>
          <a:p>
            <a:pPr lvl="0">
              <a:buNone/>
            </a:pPr>
            <a:r>
              <a:rPr lang="en-US" dirty="0"/>
              <a:t>		</a:t>
            </a:r>
            <a:r>
              <a:rPr lang="en-US" sz="2000" dirty="0"/>
              <a:t> We would love to hear how they work for you.</a:t>
            </a:r>
          </a:p>
          <a:p>
            <a:pPr lvl="0">
              <a:buNone/>
            </a:pPr>
            <a:r>
              <a:rPr lang="en-US" sz="2000" b="1" dirty="0"/>
              <a:t>2.Become a member</a:t>
            </a:r>
            <a:r>
              <a:rPr lang="en-US" sz="2000" dirty="0"/>
              <a:t>. You will notice there are two prices in the Product Guide. The member price is 15% off. Membership is $19.95 and not only are there no annual fees or minimums to maintain, but it also gives you a log-in for easy re-ordering.. </a:t>
            </a:r>
          </a:p>
          <a:p>
            <a:pPr lvl="0">
              <a:buNone/>
            </a:pPr>
            <a:r>
              <a:rPr lang="en-US" dirty="0"/>
              <a:t>With $150 order , membership is FREE, shipping is FREE and you have access to promotions and special discounts</a:t>
            </a:r>
            <a:endParaRPr lang="en-US" sz="2000" dirty="0"/>
          </a:p>
          <a:p>
            <a:pPr lvl="0">
              <a:buNone/>
            </a:pPr>
            <a:r>
              <a:rPr lang="en-US" sz="2000" b="1" dirty="0"/>
              <a:t>3.Host a meeting</a:t>
            </a:r>
            <a:r>
              <a:rPr lang="en-US" sz="2000" dirty="0"/>
              <a:t>. If you would like to share this information with your friends and family,  you can host a meeting </a:t>
            </a:r>
            <a:r>
              <a:rPr lang="mr-IN" sz="2000" dirty="0"/>
              <a:t>…</a:t>
            </a:r>
            <a:r>
              <a:rPr lang="en-US" sz="2000" dirty="0"/>
              <a:t> online or in  person  and receive  ________. </a:t>
            </a:r>
          </a:p>
          <a:p>
            <a:pPr lvl="0">
              <a:buNone/>
            </a:pPr>
            <a:r>
              <a:rPr lang="en-US" sz="2000" b="1" dirty="0"/>
              <a:t>4.Join us in the business</a:t>
            </a:r>
            <a:r>
              <a:rPr lang="en-US" sz="2000" dirty="0"/>
              <a:t>: If you think that you would like to create an income by changing people’s lives, we would love to share with you more information about what that looks like. </a:t>
            </a:r>
          </a:p>
          <a:p>
            <a:pPr>
              <a:buNone/>
            </a:pPr>
            <a:r>
              <a:rPr lang="en-US" sz="2000" dirty="0"/>
              <a:t> </a:t>
            </a:r>
          </a:p>
          <a:p>
            <a:pPr>
              <a:buNone/>
            </a:pPr>
            <a:r>
              <a:rPr lang="en-US" sz="2000" dirty="0"/>
              <a:t> Drawing: Collect interest sheets and doing a drawing for a door prize    </a:t>
            </a:r>
          </a:p>
        </p:txBody>
      </p:sp>
      <p:sp>
        <p:nvSpPr>
          <p:cNvPr id="2" name="Title 1"/>
          <p:cNvSpPr>
            <a:spLocks noGrp="1"/>
          </p:cNvSpPr>
          <p:nvPr>
            <p:ph type="title"/>
          </p:nvPr>
        </p:nvSpPr>
        <p:spPr>
          <a:xfrm>
            <a:off x="457200" y="212330"/>
            <a:ext cx="5016500" cy="651270"/>
          </a:xfrm>
          <a:solidFill>
            <a:schemeClr val="bg1"/>
          </a:solidFill>
          <a:ln>
            <a:solidFill>
              <a:schemeClr val="accent5">
                <a:lumMod val="75000"/>
              </a:schemeClr>
            </a:solidFill>
          </a:ln>
        </p:spPr>
        <p:txBody>
          <a:bodyPr>
            <a:normAutofit/>
          </a:bodyPr>
          <a:lstStyle/>
          <a:p>
            <a:r>
              <a:rPr lang="en-US" sz="2800" dirty="0"/>
              <a:t>USE/ SHARE/ BUILD Close</a:t>
            </a:r>
          </a:p>
        </p:txBody>
      </p:sp>
      <p:sp>
        <p:nvSpPr>
          <p:cNvPr id="4" name="TextBox 3"/>
          <p:cNvSpPr txBox="1"/>
          <p:nvPr/>
        </p:nvSpPr>
        <p:spPr>
          <a:xfrm>
            <a:off x="7658100" y="4457700"/>
            <a:ext cx="939800" cy="369332"/>
          </a:xfrm>
          <a:prstGeom prst="rect">
            <a:avLst/>
          </a:prstGeom>
          <a:noFill/>
        </p:spPr>
        <p:txBody>
          <a:bodyPr wrap="square" rtlCol="0">
            <a:spAutoFit/>
          </a:bodyPr>
          <a:lstStyle/>
          <a:p>
            <a:r>
              <a:rPr lang="en-US" dirty="0" err="1"/>
              <a:t>lisa</a:t>
            </a:r>
            <a:endParaRPr lang="en-US" dirty="0"/>
          </a:p>
        </p:txBody>
      </p:sp>
    </p:spTree>
    <p:extLst>
      <p:ext uri="{BB962C8B-B14F-4D97-AF65-F5344CB8AC3E}">
        <p14:creationId xmlns:p14="http://schemas.microsoft.com/office/powerpoint/2010/main" val="2864195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354"/>
            <a:ext cx="3670300" cy="667146"/>
          </a:xfrm>
          <a:ln>
            <a:solidFill>
              <a:schemeClr val="accent5">
                <a:lumMod val="75000"/>
              </a:schemeClr>
            </a:solidFill>
          </a:ln>
        </p:spPr>
        <p:txBody>
          <a:bodyPr>
            <a:normAutofit/>
          </a:bodyPr>
          <a:lstStyle/>
          <a:p>
            <a:r>
              <a:rPr lang="en-US" sz="2400" dirty="0"/>
              <a:t>Meeting Close Options </a:t>
            </a:r>
            <a:r>
              <a:rPr lang="mr-IN" sz="2400" dirty="0"/>
              <a:t>…</a:t>
            </a:r>
            <a:endParaRPr lang="en-US" sz="2400" dirty="0"/>
          </a:p>
        </p:txBody>
      </p:sp>
      <p:sp>
        <p:nvSpPr>
          <p:cNvPr id="4" name="Rectangle 3"/>
          <p:cNvSpPr/>
          <p:nvPr/>
        </p:nvSpPr>
        <p:spPr>
          <a:xfrm>
            <a:off x="457200" y="1433731"/>
            <a:ext cx="7620000" cy="923330"/>
          </a:xfrm>
          <a:prstGeom prst="rect">
            <a:avLst/>
          </a:prstGeom>
        </p:spPr>
        <p:txBody>
          <a:bodyPr wrap="square">
            <a:spAutoFit/>
          </a:bodyPr>
          <a:lstStyle/>
          <a:p>
            <a:r>
              <a:rPr lang="en-US" dirty="0"/>
              <a:t>Close of an appointment </a:t>
            </a:r>
            <a:r>
              <a:rPr lang="mr-IN" dirty="0"/>
              <a:t>–</a:t>
            </a:r>
            <a:endParaRPr lang="en-US" dirty="0"/>
          </a:p>
          <a:p>
            <a:r>
              <a:rPr lang="en-US" dirty="0"/>
              <a:t> So, if you are the kind of person where </a:t>
            </a:r>
            <a:r>
              <a:rPr lang="mr-IN" dirty="0"/>
              <a:t>…</a:t>
            </a:r>
            <a:r>
              <a:rPr lang="en-US" dirty="0"/>
              <a:t> if you like something </a:t>
            </a:r>
            <a:r>
              <a:rPr lang="mr-IN" dirty="0"/>
              <a:t>…</a:t>
            </a:r>
            <a:r>
              <a:rPr lang="en-US" dirty="0"/>
              <a:t> you know that you will share it, let's make sure to discuss our distributorship options"</a:t>
            </a:r>
          </a:p>
        </p:txBody>
      </p:sp>
      <p:sp>
        <p:nvSpPr>
          <p:cNvPr id="5" name="TextBox 4"/>
          <p:cNvSpPr txBox="1"/>
          <p:nvPr/>
        </p:nvSpPr>
        <p:spPr>
          <a:xfrm>
            <a:off x="7874000" y="4636532"/>
            <a:ext cx="1104900" cy="369332"/>
          </a:xfrm>
          <a:prstGeom prst="rect">
            <a:avLst/>
          </a:prstGeom>
          <a:noFill/>
        </p:spPr>
        <p:txBody>
          <a:bodyPr wrap="square" rtlCol="0">
            <a:spAutoFit/>
          </a:bodyPr>
          <a:lstStyle/>
          <a:p>
            <a:r>
              <a:rPr lang="en-US" dirty="0" err="1"/>
              <a:t>lisa</a:t>
            </a:r>
            <a:endParaRPr lang="en-US" dirty="0"/>
          </a:p>
        </p:txBody>
      </p:sp>
      <p:sp>
        <p:nvSpPr>
          <p:cNvPr id="6" name="TextBox 5"/>
          <p:cNvSpPr txBox="1"/>
          <p:nvPr/>
        </p:nvSpPr>
        <p:spPr>
          <a:xfrm>
            <a:off x="609600" y="977900"/>
            <a:ext cx="2806700" cy="646331"/>
          </a:xfrm>
          <a:prstGeom prst="rect">
            <a:avLst/>
          </a:prstGeom>
          <a:noFill/>
        </p:spPr>
        <p:txBody>
          <a:bodyPr wrap="square" rtlCol="0">
            <a:spAutoFit/>
          </a:bodyPr>
          <a:lstStyle/>
          <a:p>
            <a:r>
              <a:rPr lang="en-US" dirty="0"/>
              <a:t>Use/ Share. Build Close  --- </a:t>
            </a:r>
          </a:p>
          <a:p>
            <a:endParaRPr lang="en-US" dirty="0"/>
          </a:p>
        </p:txBody>
      </p:sp>
      <p:sp>
        <p:nvSpPr>
          <p:cNvPr id="8" name="Rectangle 7"/>
          <p:cNvSpPr/>
          <p:nvPr/>
        </p:nvSpPr>
        <p:spPr>
          <a:xfrm>
            <a:off x="457200" y="2572762"/>
            <a:ext cx="8420100" cy="2031325"/>
          </a:xfrm>
          <a:prstGeom prst="rect">
            <a:avLst/>
          </a:prstGeom>
        </p:spPr>
        <p:txBody>
          <a:bodyPr wrap="square">
            <a:spAutoFit/>
          </a:bodyPr>
          <a:lstStyle/>
          <a:p>
            <a:r>
              <a:rPr lang="en-US" dirty="0"/>
              <a:t>Close #2 </a:t>
            </a:r>
          </a:p>
          <a:p>
            <a:r>
              <a:rPr lang="en-US" dirty="0"/>
              <a:t>You have probably been hearing about the rise in unemployment  </a:t>
            </a:r>
          </a:p>
          <a:p>
            <a:r>
              <a:rPr lang="en-US" dirty="0"/>
              <a:t>The  reason I mention this is  </a:t>
            </a:r>
            <a:r>
              <a:rPr lang="mr-IN" dirty="0"/>
              <a:t>…</a:t>
            </a:r>
            <a:r>
              <a:rPr lang="en-US" dirty="0"/>
              <a:t>. Shaklee is seeking new distributors</a:t>
            </a:r>
            <a:r>
              <a:rPr lang="mr-IN" dirty="0"/>
              <a:t>…</a:t>
            </a:r>
            <a:r>
              <a:rPr lang="en-US" dirty="0"/>
              <a:t> especially now</a:t>
            </a:r>
            <a:r>
              <a:rPr lang="mr-IN" dirty="0"/>
              <a:t>…</a:t>
            </a:r>
            <a:r>
              <a:rPr lang="en-US" dirty="0"/>
              <a:t> to help address the enormous demand for both health products so people can  stay as strong as possible </a:t>
            </a:r>
            <a:r>
              <a:rPr lang="mr-IN" dirty="0"/>
              <a:t>…</a:t>
            </a:r>
            <a:r>
              <a:rPr lang="en-US" dirty="0"/>
              <a:t> </a:t>
            </a:r>
          </a:p>
          <a:p>
            <a:r>
              <a:rPr lang="en-US" dirty="0"/>
              <a:t>but also because many people may appreciate some additional income .. Especially now.</a:t>
            </a:r>
          </a:p>
          <a:p>
            <a:r>
              <a:rPr lang="en-US" dirty="0"/>
              <a:t>Would you like to hear more about that ? </a:t>
            </a:r>
          </a:p>
        </p:txBody>
      </p:sp>
    </p:spTree>
    <p:extLst>
      <p:ext uri="{BB962C8B-B14F-4D97-AF65-F5344CB8AC3E}">
        <p14:creationId xmlns:p14="http://schemas.microsoft.com/office/powerpoint/2010/main" val="4285371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47386"/>
            <a:ext cx="8229600" cy="882643"/>
          </a:xfrm>
        </p:spPr>
        <p:txBody>
          <a:bodyPr>
            <a:normAutofit/>
          </a:bodyPr>
          <a:lstStyle/>
          <a:p>
            <a:pPr marL="0" indent="0">
              <a:buNone/>
            </a:pPr>
            <a:r>
              <a:rPr lang="en-US" sz="2400" dirty="0"/>
              <a:t> </a:t>
            </a:r>
            <a:r>
              <a:rPr lang="en-US" sz="2000" dirty="0">
                <a:solidFill>
                  <a:schemeClr val="tx1"/>
                </a:solidFill>
              </a:rPr>
              <a:t>Don’t just ask .. What do you think</a:t>
            </a:r>
            <a:r>
              <a:rPr lang="mr-IN" sz="2000" dirty="0">
                <a:solidFill>
                  <a:schemeClr val="tx1"/>
                </a:solidFill>
              </a:rPr>
              <a:t>…</a:t>
            </a:r>
            <a:r>
              <a:rPr lang="en-US" sz="2000" dirty="0">
                <a:solidFill>
                  <a:schemeClr val="tx1"/>
                </a:solidFill>
              </a:rPr>
              <a:t> or Let me know if you need anything</a:t>
            </a:r>
            <a:r>
              <a:rPr lang="mr-IN" sz="2000" dirty="0">
                <a:solidFill>
                  <a:schemeClr val="tx1"/>
                </a:solidFill>
              </a:rPr>
              <a:t>…</a:t>
            </a:r>
            <a:endParaRPr lang="en-US" sz="2000" dirty="0">
              <a:solidFill>
                <a:schemeClr val="tx1"/>
              </a:solidFill>
            </a:endParaRPr>
          </a:p>
          <a:p>
            <a:pPr marL="0" indent="0">
              <a:buNone/>
            </a:pPr>
            <a:r>
              <a:rPr lang="en-US" sz="2000" dirty="0">
                <a:solidFill>
                  <a:schemeClr val="tx1"/>
                </a:solidFill>
              </a:rPr>
              <a:t>							 then disappear </a:t>
            </a:r>
          </a:p>
        </p:txBody>
      </p:sp>
      <p:sp>
        <p:nvSpPr>
          <p:cNvPr id="2" name="Title 1"/>
          <p:cNvSpPr>
            <a:spLocks noGrp="1"/>
          </p:cNvSpPr>
          <p:nvPr>
            <p:ph type="title"/>
          </p:nvPr>
        </p:nvSpPr>
        <p:spPr>
          <a:xfrm>
            <a:off x="457200" y="244079"/>
            <a:ext cx="6845300" cy="857250"/>
          </a:xfrm>
          <a:ln>
            <a:solidFill>
              <a:schemeClr val="tx2">
                <a:lumMod val="60000"/>
                <a:lumOff val="40000"/>
              </a:schemeClr>
            </a:solidFill>
          </a:ln>
        </p:spPr>
        <p:txBody>
          <a:bodyPr>
            <a:normAutofit fontScale="90000"/>
          </a:bodyPr>
          <a:lstStyle/>
          <a:p>
            <a:r>
              <a:rPr lang="en-US" sz="3600" dirty="0"/>
              <a:t> </a:t>
            </a:r>
            <a:r>
              <a:rPr lang="en-US" sz="2400" dirty="0"/>
              <a:t>Closing of Individual Product Appointment – 							Offer Guidance in Helping Them To Make an Order </a:t>
            </a:r>
          </a:p>
        </p:txBody>
      </p:sp>
      <p:sp>
        <p:nvSpPr>
          <p:cNvPr id="4" name="Rectangle 3"/>
          <p:cNvSpPr/>
          <p:nvPr/>
        </p:nvSpPr>
        <p:spPr>
          <a:xfrm>
            <a:off x="355600" y="2100323"/>
            <a:ext cx="8432800" cy="2862322"/>
          </a:xfrm>
          <a:prstGeom prst="rect">
            <a:avLst/>
          </a:prstGeom>
        </p:spPr>
        <p:txBody>
          <a:bodyPr wrap="square">
            <a:spAutoFit/>
          </a:bodyPr>
          <a:lstStyle/>
          <a:p>
            <a:pPr marL="285750" indent="-285750">
              <a:buFont typeface="Arial"/>
              <a:buChar char="•"/>
            </a:pPr>
            <a:r>
              <a:rPr lang="en-US" i="1" dirty="0"/>
              <a:t>	This is a lot of information.. May I offer my recommendations on best place to start </a:t>
            </a:r>
            <a:r>
              <a:rPr lang="mr-IN" i="1" dirty="0"/>
              <a:t>…</a:t>
            </a:r>
            <a:r>
              <a:rPr lang="en-US" i="1" dirty="0"/>
              <a:t>What I am hearing you say is </a:t>
            </a:r>
            <a:r>
              <a:rPr lang="mr-IN" i="1" dirty="0"/>
              <a:t>…</a:t>
            </a:r>
            <a:endParaRPr lang="en-US" i="1" dirty="0"/>
          </a:p>
          <a:p>
            <a:endParaRPr lang="en-US" sz="900" i="1" dirty="0"/>
          </a:p>
          <a:p>
            <a:pPr marL="285750" indent="-285750">
              <a:buFont typeface="Arial"/>
              <a:buChar char="•"/>
            </a:pPr>
            <a:r>
              <a:rPr lang="en-US" i="1" dirty="0"/>
              <a:t>	We have discussed immunity,(or gut health, sleep, </a:t>
            </a:r>
            <a:r>
              <a:rPr lang="en-US" i="1" dirty="0" err="1"/>
              <a:t>etc</a:t>
            </a:r>
            <a:r>
              <a:rPr lang="en-US" i="1" dirty="0"/>
              <a:t> )</a:t>
            </a:r>
            <a:r>
              <a:rPr lang="mr-IN" i="1" dirty="0"/>
              <a:t>…</a:t>
            </a:r>
            <a:r>
              <a:rPr lang="en-US" i="1" dirty="0"/>
              <a:t>There are a number of  excellent products for that .. </a:t>
            </a:r>
            <a:r>
              <a:rPr lang="en-US" b="1" i="1" dirty="0"/>
              <a:t>But one of the best places to start a supplement program and to get into healthier habits, frankly, is the Prove It Challenge</a:t>
            </a:r>
            <a:r>
              <a:rPr lang="mr-IN" i="1" dirty="0"/>
              <a:t>…</a:t>
            </a:r>
            <a:r>
              <a:rPr lang="en-US" i="1" dirty="0" err="1"/>
              <a:t>etc</a:t>
            </a:r>
            <a:endParaRPr lang="en-US" i="1" dirty="0"/>
          </a:p>
          <a:p>
            <a:endParaRPr lang="en-US" sz="900" i="1" dirty="0"/>
          </a:p>
          <a:p>
            <a:pPr marL="285750" indent="-285750">
              <a:buFont typeface="Arial"/>
              <a:buChar char="•"/>
            </a:pPr>
            <a:r>
              <a:rPr lang="en-US" i="1" dirty="0"/>
              <a:t>	If it fits your budget .. Best option is to place </a:t>
            </a:r>
            <a:r>
              <a:rPr lang="en-US" b="1" i="1" dirty="0"/>
              <a:t>$150 order </a:t>
            </a:r>
            <a:r>
              <a:rPr lang="en-US" i="1" dirty="0"/>
              <a:t>.. Because that gives you ,.. </a:t>
            </a:r>
            <a:r>
              <a:rPr lang="en-US" b="1" i="1" dirty="0"/>
              <a:t>Free membership ( 15% discount ) , free shipping</a:t>
            </a:r>
            <a:r>
              <a:rPr lang="en-US" i="1" dirty="0"/>
              <a:t>, and special member privileges &amp; promotions, </a:t>
            </a:r>
            <a:r>
              <a:rPr lang="en-US" i="1" dirty="0" err="1"/>
              <a:t>etc</a:t>
            </a:r>
            <a:r>
              <a:rPr lang="en-US" i="1" dirty="0"/>
              <a:t>) 							</a:t>
            </a:r>
            <a:r>
              <a:rPr lang="en-US" i="1" dirty="0" err="1"/>
              <a:t>lisa</a:t>
            </a:r>
            <a:endParaRPr lang="en-US" i="1" dirty="0"/>
          </a:p>
          <a:p>
            <a:r>
              <a:rPr lang="en-US" dirty="0"/>
              <a:t>  </a:t>
            </a:r>
          </a:p>
        </p:txBody>
      </p:sp>
    </p:spTree>
    <p:extLst>
      <p:ext uri="{BB962C8B-B14F-4D97-AF65-F5344CB8AC3E}">
        <p14:creationId xmlns:p14="http://schemas.microsoft.com/office/powerpoint/2010/main" val="3750829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200" y="308898"/>
            <a:ext cx="5080000" cy="4832092"/>
          </a:xfrm>
          <a:prstGeom prst="rect">
            <a:avLst/>
          </a:prstGeom>
        </p:spPr>
        <p:txBody>
          <a:bodyPr wrap="square">
            <a:spAutoFit/>
          </a:bodyPr>
          <a:lstStyle/>
          <a:p>
            <a:r>
              <a:rPr lang="en-US" sz="1400" b="1" dirty="0"/>
              <a:t>I would be interested in more information on: </a:t>
            </a:r>
            <a:endParaRPr lang="en-US" sz="1400" dirty="0"/>
          </a:p>
          <a:p>
            <a:r>
              <a:rPr lang="en-US" sz="1400" i="1" dirty="0"/>
              <a:t>(Please check all that apply)</a:t>
            </a:r>
            <a:endParaRPr lang="en-US" sz="1400" dirty="0"/>
          </a:p>
          <a:p>
            <a:r>
              <a:rPr lang="en-US" sz="1400" dirty="0"/>
              <a:t> </a:t>
            </a:r>
          </a:p>
          <a:p>
            <a:r>
              <a:rPr lang="en-US" sz="1400" dirty="0"/>
              <a:t>___ Safe, non-toxic household cleaning products</a:t>
            </a:r>
          </a:p>
          <a:p>
            <a:r>
              <a:rPr lang="en-US" sz="1400" dirty="0"/>
              <a:t>___ General info on Children’s Health</a:t>
            </a:r>
          </a:p>
          <a:p>
            <a:r>
              <a:rPr lang="en-US" sz="1400" dirty="0"/>
              <a:t>___ General info on Women’s Health</a:t>
            </a:r>
          </a:p>
          <a:p>
            <a:r>
              <a:rPr lang="en-US" sz="1400" dirty="0"/>
              <a:t>___ General info on Men’s Health</a:t>
            </a:r>
          </a:p>
          <a:p>
            <a:r>
              <a:rPr lang="en-US" sz="1400" dirty="0"/>
              <a:t>___ Natural Nutrition and Supplementation</a:t>
            </a:r>
          </a:p>
          <a:p>
            <a:r>
              <a:rPr lang="en-US" sz="1400" dirty="0"/>
              <a:t>___ Healthy weight loss/gain</a:t>
            </a:r>
          </a:p>
          <a:p>
            <a:r>
              <a:rPr lang="en-US" sz="1400" dirty="0"/>
              <a:t>___ Host a party to share with your loved ones</a:t>
            </a:r>
          </a:p>
          <a:p>
            <a:r>
              <a:rPr lang="en-US" sz="1400" dirty="0"/>
              <a:t>___ Earning $100 of free products through education</a:t>
            </a:r>
          </a:p>
          <a:p>
            <a:r>
              <a:rPr lang="en-US" sz="1400" dirty="0"/>
              <a:t>___ Earning an extra $500 to $1500 per month</a:t>
            </a:r>
          </a:p>
          <a:p>
            <a:r>
              <a:rPr lang="en-US" sz="1400" dirty="0"/>
              <a:t>___ Earning trips and cars</a:t>
            </a:r>
          </a:p>
          <a:p>
            <a:r>
              <a:rPr lang="en-US" sz="1400" dirty="0"/>
              <a:t>___ Allergies, asthma and respiratory issues</a:t>
            </a:r>
          </a:p>
          <a:p>
            <a:r>
              <a:rPr lang="en-US" sz="1400" dirty="0"/>
              <a:t>___ Heartburn, reflux, and digestive issues </a:t>
            </a:r>
          </a:p>
          <a:p>
            <a:r>
              <a:rPr lang="en-US" sz="1400" dirty="0"/>
              <a:t>___ Meal replacement for on-the-go lifestyle</a:t>
            </a:r>
          </a:p>
          <a:p>
            <a:r>
              <a:rPr lang="en-US" sz="1400" dirty="0"/>
              <a:t>___ Sports nutrition</a:t>
            </a:r>
          </a:p>
          <a:p>
            <a:r>
              <a:rPr lang="en-US" sz="1400" dirty="0"/>
              <a:t>___ Natural Skin Care</a:t>
            </a:r>
          </a:p>
          <a:p>
            <a:r>
              <a:rPr lang="en-US" sz="1400" dirty="0"/>
              <a:t>___ Prenatal/Postnatal nutrition or Infertility</a:t>
            </a:r>
          </a:p>
          <a:p>
            <a:r>
              <a:rPr lang="en-US" sz="1400" dirty="0"/>
              <a:t>___ Specific health concerns________________________</a:t>
            </a:r>
          </a:p>
          <a:p>
            <a:r>
              <a:rPr lang="en-US" sz="1400" dirty="0"/>
              <a:t>___ Other topics: _________________________________</a:t>
            </a:r>
          </a:p>
          <a:p>
            <a:r>
              <a:rPr lang="en-US" sz="1400" dirty="0"/>
              <a:t> </a:t>
            </a:r>
            <a:endParaRPr lang="en-US" sz="1400" dirty="0">
              <a:effectLst/>
            </a:endParaRPr>
          </a:p>
        </p:txBody>
      </p:sp>
      <p:sp>
        <p:nvSpPr>
          <p:cNvPr id="3" name="Rectangle 2"/>
          <p:cNvSpPr/>
          <p:nvPr/>
        </p:nvSpPr>
        <p:spPr>
          <a:xfrm>
            <a:off x="5207000" y="1176278"/>
            <a:ext cx="3606800" cy="2862323"/>
          </a:xfrm>
          <a:prstGeom prst="rect">
            <a:avLst/>
          </a:prstGeom>
          <a:ln>
            <a:solidFill>
              <a:schemeClr val="tx2">
                <a:lumMod val="60000"/>
                <a:lumOff val="40000"/>
              </a:schemeClr>
            </a:solidFill>
          </a:ln>
        </p:spPr>
        <p:txBody>
          <a:bodyPr wrap="square">
            <a:spAutoFit/>
          </a:bodyPr>
          <a:lstStyle/>
          <a:p>
            <a:r>
              <a:rPr lang="en-US" dirty="0"/>
              <a:t>Name ______________________________</a:t>
            </a:r>
          </a:p>
          <a:p>
            <a:endParaRPr lang="en-US" dirty="0"/>
          </a:p>
          <a:p>
            <a:r>
              <a:rPr lang="en-US" dirty="0"/>
              <a:t>Phone # ______________________________</a:t>
            </a:r>
          </a:p>
          <a:p>
            <a:endParaRPr lang="en-US" dirty="0"/>
          </a:p>
          <a:p>
            <a:r>
              <a:rPr lang="en-US" dirty="0"/>
              <a:t>E-mail ______________________________</a:t>
            </a:r>
          </a:p>
          <a:p>
            <a:endParaRPr lang="en-US" dirty="0"/>
          </a:p>
          <a:p>
            <a:r>
              <a:rPr lang="en-US" dirty="0"/>
              <a:t>Thank you for your response!</a:t>
            </a:r>
          </a:p>
        </p:txBody>
      </p:sp>
      <p:sp>
        <p:nvSpPr>
          <p:cNvPr id="4" name="TextBox 3"/>
          <p:cNvSpPr txBox="1"/>
          <p:nvPr/>
        </p:nvSpPr>
        <p:spPr>
          <a:xfrm>
            <a:off x="6083300" y="279361"/>
            <a:ext cx="2108200" cy="461665"/>
          </a:xfrm>
          <a:prstGeom prst="rect">
            <a:avLst/>
          </a:prstGeom>
          <a:noFill/>
          <a:ln>
            <a:solidFill>
              <a:schemeClr val="tx2">
                <a:lumMod val="60000"/>
                <a:lumOff val="40000"/>
              </a:schemeClr>
            </a:solidFill>
          </a:ln>
        </p:spPr>
        <p:txBody>
          <a:bodyPr wrap="square" rtlCol="0">
            <a:spAutoFit/>
          </a:bodyPr>
          <a:lstStyle/>
          <a:p>
            <a:r>
              <a:rPr lang="en-US" sz="2400" dirty="0"/>
              <a:t>Interest Sheet</a:t>
            </a:r>
          </a:p>
        </p:txBody>
      </p:sp>
      <p:sp>
        <p:nvSpPr>
          <p:cNvPr id="5" name="TextBox 4"/>
          <p:cNvSpPr txBox="1"/>
          <p:nvPr/>
        </p:nvSpPr>
        <p:spPr>
          <a:xfrm flipH="1">
            <a:off x="7881619" y="4445000"/>
            <a:ext cx="1021081" cy="369332"/>
          </a:xfrm>
          <a:prstGeom prst="rect">
            <a:avLst/>
          </a:prstGeom>
          <a:noFill/>
        </p:spPr>
        <p:txBody>
          <a:bodyPr wrap="square" rtlCol="0">
            <a:spAutoFit/>
          </a:bodyPr>
          <a:lstStyle/>
          <a:p>
            <a:r>
              <a:rPr lang="en-US" dirty="0" err="1"/>
              <a:t>lisa</a:t>
            </a:r>
            <a:endParaRPr lang="en-US" dirty="0"/>
          </a:p>
        </p:txBody>
      </p:sp>
    </p:spTree>
    <p:extLst>
      <p:ext uri="{BB962C8B-B14F-4D97-AF65-F5344CB8AC3E}">
        <p14:creationId xmlns:p14="http://schemas.microsoft.com/office/powerpoint/2010/main" val="1878038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30300" y="372387"/>
            <a:ext cx="6883400" cy="3871913"/>
          </a:xfrm>
          <a:prstGeom prst="rect">
            <a:avLst/>
          </a:prstGeom>
        </p:spPr>
      </p:pic>
      <p:sp>
        <p:nvSpPr>
          <p:cNvPr id="3" name="TextBox 2"/>
          <p:cNvSpPr txBox="1"/>
          <p:nvPr/>
        </p:nvSpPr>
        <p:spPr>
          <a:xfrm>
            <a:off x="1333500" y="394731"/>
            <a:ext cx="3238500" cy="2215991"/>
          </a:xfrm>
          <a:prstGeom prst="rect">
            <a:avLst/>
          </a:prstGeom>
          <a:noFill/>
        </p:spPr>
        <p:txBody>
          <a:bodyPr wrap="square" rtlCol="0">
            <a:spAutoFit/>
          </a:bodyPr>
          <a:lstStyle/>
          <a:p>
            <a:r>
              <a:rPr lang="en-US" sz="2400" dirty="0"/>
              <a:t>The Art of </a:t>
            </a:r>
          </a:p>
          <a:p>
            <a:r>
              <a:rPr lang="en-US" sz="6000" dirty="0"/>
              <a:t>CLOSING</a:t>
            </a:r>
          </a:p>
          <a:p>
            <a:r>
              <a:rPr lang="en-US" sz="5400" dirty="0"/>
              <a:t>    and</a:t>
            </a:r>
          </a:p>
        </p:txBody>
      </p:sp>
      <p:sp>
        <p:nvSpPr>
          <p:cNvPr id="4" name="TextBox 3"/>
          <p:cNvSpPr txBox="1"/>
          <p:nvPr/>
        </p:nvSpPr>
        <p:spPr>
          <a:xfrm>
            <a:off x="1562100" y="4301768"/>
            <a:ext cx="6235700" cy="584776"/>
          </a:xfrm>
          <a:prstGeom prst="rect">
            <a:avLst/>
          </a:prstGeom>
          <a:noFill/>
        </p:spPr>
        <p:txBody>
          <a:bodyPr wrap="square" rtlCol="0">
            <a:spAutoFit/>
          </a:bodyPr>
          <a:lstStyle/>
          <a:p>
            <a:r>
              <a:rPr lang="en-US" sz="3200" dirty="0"/>
              <a:t>8 Weeks to Director   </a:t>
            </a:r>
            <a:r>
              <a:rPr lang="en-US" dirty="0"/>
              <a:t>Week 5   March 26, 2020</a:t>
            </a:r>
          </a:p>
        </p:txBody>
      </p:sp>
    </p:spTree>
    <p:extLst>
      <p:ext uri="{BB962C8B-B14F-4D97-AF65-F5344CB8AC3E}">
        <p14:creationId xmlns:p14="http://schemas.microsoft.com/office/powerpoint/2010/main" val="911398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a:solidFill>
                  <a:schemeClr val="tx1">
                    <a:lumMod val="75000"/>
                    <a:lumOff val="25000"/>
                  </a:schemeClr>
                </a:solidFill>
              </a:rPr>
              <a:t>Allows easier follow up on their interests and starts the process of educating them and servicing them with literature, information etc.</a:t>
            </a:r>
          </a:p>
          <a:p>
            <a:r>
              <a:rPr lang="en-US" sz="2000" dirty="0">
                <a:solidFill>
                  <a:schemeClr val="tx1">
                    <a:lumMod val="75000"/>
                    <a:lumOff val="25000"/>
                  </a:schemeClr>
                </a:solidFill>
              </a:rPr>
              <a:t>They are asking you to contact them</a:t>
            </a:r>
          </a:p>
          <a:p>
            <a:r>
              <a:rPr lang="en-US" sz="2000" dirty="0">
                <a:solidFill>
                  <a:schemeClr val="tx1">
                    <a:lumMod val="75000"/>
                    <a:lumOff val="25000"/>
                  </a:schemeClr>
                </a:solidFill>
              </a:rPr>
              <a:t>Track next step with them .. Membership, distributorship, </a:t>
            </a:r>
            <a:r>
              <a:rPr lang="en-US" sz="2000" dirty="0" err="1">
                <a:solidFill>
                  <a:schemeClr val="tx1">
                    <a:lumMod val="75000"/>
                    <a:lumOff val="25000"/>
                  </a:schemeClr>
                </a:solidFill>
              </a:rPr>
              <a:t>etc</a:t>
            </a:r>
            <a:r>
              <a:rPr lang="en-US" sz="2000" dirty="0">
                <a:solidFill>
                  <a:schemeClr val="tx1">
                    <a:lumMod val="75000"/>
                    <a:lumOff val="25000"/>
                  </a:schemeClr>
                </a:solidFill>
              </a:rPr>
              <a:t> </a:t>
            </a:r>
          </a:p>
          <a:p>
            <a:r>
              <a:rPr lang="en-US" sz="2000" dirty="0">
                <a:solidFill>
                  <a:schemeClr val="tx1">
                    <a:lumMod val="75000"/>
                    <a:lumOff val="25000"/>
                  </a:schemeClr>
                </a:solidFill>
              </a:rPr>
              <a:t>Gathers all their information in one place for easy sponsoring </a:t>
            </a:r>
          </a:p>
          <a:p>
            <a:r>
              <a:rPr lang="en-US" sz="2000" dirty="0">
                <a:solidFill>
                  <a:schemeClr val="tx1">
                    <a:lumMod val="75000"/>
                    <a:lumOff val="25000"/>
                  </a:schemeClr>
                </a:solidFill>
              </a:rPr>
              <a:t>Take charge and enter their first order and sponsoring information your self for accuracy and convenience for them ..  Share cart if necessary.</a:t>
            </a:r>
          </a:p>
          <a:p>
            <a:endParaRPr lang="en-US" sz="2000" dirty="0">
              <a:solidFill>
                <a:schemeClr val="tx1">
                  <a:lumMod val="50000"/>
                  <a:lumOff val="50000"/>
                </a:schemeClr>
              </a:solidFill>
            </a:endParaRPr>
          </a:p>
          <a:p>
            <a:endParaRPr lang="en-US" sz="2000" dirty="0"/>
          </a:p>
        </p:txBody>
      </p:sp>
      <p:sp>
        <p:nvSpPr>
          <p:cNvPr id="2" name="Title 1"/>
          <p:cNvSpPr>
            <a:spLocks noGrp="1"/>
          </p:cNvSpPr>
          <p:nvPr>
            <p:ph type="title"/>
          </p:nvPr>
        </p:nvSpPr>
        <p:spPr/>
        <p:txBody>
          <a:bodyPr>
            <a:normAutofit/>
          </a:bodyPr>
          <a:lstStyle/>
          <a:p>
            <a:r>
              <a:rPr lang="en-US" sz="2400" dirty="0"/>
              <a:t>Why Interest Sheets         </a:t>
            </a:r>
            <a:r>
              <a:rPr lang="en-US" sz="2400" dirty="0" err="1"/>
              <a:t>lisa</a:t>
            </a:r>
            <a:endParaRPr lang="en-US" sz="2400" dirty="0"/>
          </a:p>
        </p:txBody>
      </p:sp>
    </p:spTree>
    <p:extLst>
      <p:ext uri="{BB962C8B-B14F-4D97-AF65-F5344CB8AC3E}">
        <p14:creationId xmlns:p14="http://schemas.microsoft.com/office/powerpoint/2010/main" val="34527269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97000"/>
            <a:ext cx="8229600" cy="2451099"/>
          </a:xfrm>
        </p:spPr>
        <p:txBody>
          <a:bodyPr>
            <a:normAutofit lnSpcReduction="10000"/>
          </a:bodyPr>
          <a:lstStyle/>
          <a:p>
            <a:endParaRPr lang="en-US" dirty="0"/>
          </a:p>
          <a:p>
            <a:r>
              <a:rPr lang="en-US" dirty="0">
                <a:solidFill>
                  <a:schemeClr val="tx1"/>
                </a:solidFill>
              </a:rPr>
              <a:t>Offer discount</a:t>
            </a:r>
            <a:r>
              <a:rPr lang="mr-IN" dirty="0">
                <a:solidFill>
                  <a:schemeClr val="tx1"/>
                </a:solidFill>
              </a:rPr>
              <a:t>…</a:t>
            </a:r>
            <a:r>
              <a:rPr lang="en-US" dirty="0">
                <a:solidFill>
                  <a:schemeClr val="tx1"/>
                </a:solidFill>
              </a:rPr>
              <a:t> if in-home meeting --if order tonight ... If online order</a:t>
            </a:r>
            <a:r>
              <a:rPr lang="mr-IN" dirty="0">
                <a:solidFill>
                  <a:schemeClr val="tx1"/>
                </a:solidFill>
              </a:rPr>
              <a:t>…</a:t>
            </a:r>
            <a:r>
              <a:rPr lang="en-US" dirty="0">
                <a:solidFill>
                  <a:schemeClr val="tx1"/>
                </a:solidFill>
              </a:rPr>
              <a:t> 														by Friday</a:t>
            </a:r>
          </a:p>
          <a:p>
            <a:r>
              <a:rPr lang="en-US" dirty="0">
                <a:solidFill>
                  <a:schemeClr val="tx1"/>
                </a:solidFill>
              </a:rPr>
              <a:t>Offer discount on a featured bundle </a:t>
            </a:r>
            <a:r>
              <a:rPr lang="mr-IN" dirty="0">
                <a:solidFill>
                  <a:schemeClr val="tx1"/>
                </a:solidFill>
              </a:rPr>
              <a:t>…</a:t>
            </a:r>
            <a:r>
              <a:rPr lang="en-US" dirty="0">
                <a:solidFill>
                  <a:schemeClr val="tx1"/>
                </a:solidFill>
              </a:rPr>
              <a:t> Prove It Challenge, Children’s Collection, Cold and Flu Prevention Collection, Healthy Gut Collection,</a:t>
            </a:r>
          </a:p>
          <a:p>
            <a:pPr>
              <a:buFont typeface="Arial"/>
              <a:buChar char="•"/>
            </a:pPr>
            <a:r>
              <a:rPr lang="en-US" dirty="0">
                <a:solidFill>
                  <a:schemeClr val="tx1"/>
                </a:solidFill>
              </a:rPr>
              <a:t>$150 </a:t>
            </a:r>
            <a:r>
              <a:rPr lang="mr-IN" dirty="0">
                <a:solidFill>
                  <a:schemeClr val="tx1"/>
                </a:solidFill>
              </a:rPr>
              <a:t>–</a:t>
            </a:r>
            <a:r>
              <a:rPr lang="en-US" dirty="0">
                <a:solidFill>
                  <a:schemeClr val="tx1"/>
                </a:solidFill>
              </a:rPr>
              <a:t> free membership.. Free shipping ..</a:t>
            </a:r>
          </a:p>
          <a:p>
            <a:pPr>
              <a:buFont typeface="Arial"/>
              <a:buChar char="•"/>
            </a:pPr>
            <a:r>
              <a:rPr lang="en-US" dirty="0">
                <a:solidFill>
                  <a:schemeClr val="tx1"/>
                </a:solidFill>
              </a:rPr>
              <a:t>Current Shaklee promotion								</a:t>
            </a:r>
            <a:endParaRPr lang="en-US" dirty="0"/>
          </a:p>
          <a:p>
            <a:endParaRPr lang="en-US" dirty="0"/>
          </a:p>
          <a:p>
            <a:pPr marL="0" indent="0">
              <a:buNone/>
            </a:pPr>
            <a:endParaRPr lang="en-US" dirty="0"/>
          </a:p>
          <a:p>
            <a:endParaRPr lang="en-US" dirty="0"/>
          </a:p>
          <a:p>
            <a:endParaRPr lang="en-US" dirty="0"/>
          </a:p>
          <a:p>
            <a:endParaRPr lang="en-US" dirty="0"/>
          </a:p>
          <a:p>
            <a:endParaRPr lang="en-US" dirty="0"/>
          </a:p>
          <a:p>
            <a:endParaRPr lang="en-US" dirty="0"/>
          </a:p>
        </p:txBody>
      </p:sp>
      <p:sp>
        <p:nvSpPr>
          <p:cNvPr id="3" name="Title 2"/>
          <p:cNvSpPr>
            <a:spLocks noGrp="1"/>
          </p:cNvSpPr>
          <p:nvPr>
            <p:ph type="title"/>
          </p:nvPr>
        </p:nvSpPr>
        <p:spPr>
          <a:xfrm>
            <a:off x="368300" y="381000"/>
            <a:ext cx="6591300" cy="1016000"/>
          </a:xfrm>
        </p:spPr>
        <p:txBody>
          <a:bodyPr>
            <a:noAutofit/>
          </a:bodyPr>
          <a:lstStyle/>
          <a:p>
            <a:r>
              <a:rPr lang="en-US" sz="2800" dirty="0"/>
              <a:t>Incentives for Closing the Sale</a:t>
            </a:r>
            <a:br>
              <a:rPr lang="en-US" sz="2800" dirty="0"/>
            </a:br>
            <a:endParaRPr lang="en-US" sz="2800" dirty="0"/>
          </a:p>
        </p:txBody>
      </p:sp>
      <p:sp>
        <p:nvSpPr>
          <p:cNvPr id="4" name="TextBox 3"/>
          <p:cNvSpPr txBox="1"/>
          <p:nvPr/>
        </p:nvSpPr>
        <p:spPr>
          <a:xfrm>
            <a:off x="7908092" y="4038600"/>
            <a:ext cx="1235908" cy="369332"/>
          </a:xfrm>
          <a:prstGeom prst="rect">
            <a:avLst/>
          </a:prstGeom>
          <a:noFill/>
        </p:spPr>
        <p:txBody>
          <a:bodyPr wrap="square" rtlCol="0">
            <a:spAutoFit/>
          </a:bodyPr>
          <a:lstStyle/>
          <a:p>
            <a:r>
              <a:rPr lang="en-US" dirty="0"/>
              <a:t>pam</a:t>
            </a:r>
          </a:p>
        </p:txBody>
      </p:sp>
    </p:spTree>
    <p:extLst>
      <p:ext uri="{BB962C8B-B14F-4D97-AF65-F5344CB8AC3E}">
        <p14:creationId xmlns:p14="http://schemas.microsoft.com/office/powerpoint/2010/main" val="1828438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0800"/>
            <a:ext cx="8229600" cy="3429000"/>
          </a:xfrm>
        </p:spPr>
        <p:txBody>
          <a:bodyPr>
            <a:normAutofit/>
          </a:bodyPr>
          <a:lstStyle/>
          <a:p>
            <a:r>
              <a:rPr lang="en-US" sz="2000" dirty="0">
                <a:solidFill>
                  <a:schemeClr val="tx1"/>
                </a:solidFill>
              </a:rPr>
              <a:t>Use Interest sheet as raffle ticket for the event give-away</a:t>
            </a:r>
          </a:p>
          <a:p>
            <a:r>
              <a:rPr lang="en-US" sz="2000" dirty="0">
                <a:solidFill>
                  <a:schemeClr val="tx1"/>
                </a:solidFill>
              </a:rPr>
              <a:t>They have indicated their request for further information on the topics of interest to them .. </a:t>
            </a:r>
          </a:p>
          <a:p>
            <a:r>
              <a:rPr lang="en-US" sz="2000" dirty="0">
                <a:solidFill>
                  <a:schemeClr val="tx1"/>
                </a:solidFill>
              </a:rPr>
              <a:t>OUR JOB to get that information to them . . And not bury them in a lot of literature and website links ..   But to set up the next conversation.</a:t>
            </a:r>
          </a:p>
          <a:p>
            <a:r>
              <a:rPr lang="en-US" sz="2000" dirty="0">
                <a:solidFill>
                  <a:schemeClr val="tx1"/>
                </a:solidFill>
              </a:rPr>
              <a:t>At close.. </a:t>
            </a:r>
            <a:r>
              <a:rPr lang="en-US" sz="2000" i="1" dirty="0">
                <a:solidFill>
                  <a:schemeClr val="tx1"/>
                </a:solidFill>
              </a:rPr>
              <a:t>“Thank you for filling out the interest sheet </a:t>
            </a:r>
            <a:r>
              <a:rPr lang="mr-IN" sz="2000" i="1" dirty="0">
                <a:solidFill>
                  <a:schemeClr val="tx1"/>
                </a:solidFill>
              </a:rPr>
              <a:t>…</a:t>
            </a:r>
            <a:r>
              <a:rPr lang="en-US" sz="2000" i="1" dirty="0">
                <a:solidFill>
                  <a:schemeClr val="tx1"/>
                </a:solidFill>
              </a:rPr>
              <a:t>  you will hear from us within the week to follow up </a:t>
            </a:r>
            <a:r>
              <a:rPr lang="mr-IN" sz="2000" i="1" dirty="0">
                <a:solidFill>
                  <a:schemeClr val="tx1"/>
                </a:solidFill>
              </a:rPr>
              <a:t>…</a:t>
            </a:r>
            <a:r>
              <a:rPr lang="en-US" sz="2000" i="1" dirty="0">
                <a:solidFill>
                  <a:schemeClr val="tx1"/>
                </a:solidFill>
              </a:rPr>
              <a:t> We can then  answer any questions you have and provide information to you around the topics you have requested</a:t>
            </a:r>
            <a:r>
              <a:rPr lang="mr-IN" sz="2000" i="1" dirty="0">
                <a:solidFill>
                  <a:schemeClr val="tx1"/>
                </a:solidFill>
              </a:rPr>
              <a:t>…</a:t>
            </a:r>
            <a:r>
              <a:rPr lang="en-US" sz="2000" i="1" dirty="0">
                <a:solidFill>
                  <a:schemeClr val="tx1"/>
                </a:solidFill>
              </a:rPr>
              <a:t> and if you like.. help you create a nutrition program for you or your family. “ </a:t>
            </a:r>
          </a:p>
        </p:txBody>
      </p:sp>
      <p:sp>
        <p:nvSpPr>
          <p:cNvPr id="2" name="Title 1"/>
          <p:cNvSpPr>
            <a:spLocks noGrp="1"/>
          </p:cNvSpPr>
          <p:nvPr>
            <p:ph type="title"/>
          </p:nvPr>
        </p:nvSpPr>
        <p:spPr>
          <a:xfrm>
            <a:off x="457200" y="355204"/>
            <a:ext cx="7277100" cy="857250"/>
          </a:xfrm>
        </p:spPr>
        <p:txBody>
          <a:bodyPr>
            <a:normAutofit/>
          </a:bodyPr>
          <a:lstStyle/>
          <a:p>
            <a:r>
              <a:rPr lang="en-US" sz="2400" dirty="0"/>
              <a:t>It’s Our Job to Follow Up with Excellent Service</a:t>
            </a:r>
          </a:p>
        </p:txBody>
      </p:sp>
      <p:sp>
        <p:nvSpPr>
          <p:cNvPr id="4" name="TextBox 3"/>
          <p:cNvSpPr txBox="1"/>
          <p:nvPr/>
        </p:nvSpPr>
        <p:spPr>
          <a:xfrm>
            <a:off x="8178800" y="4749800"/>
            <a:ext cx="965200" cy="369332"/>
          </a:xfrm>
          <a:prstGeom prst="rect">
            <a:avLst/>
          </a:prstGeom>
          <a:noFill/>
        </p:spPr>
        <p:txBody>
          <a:bodyPr wrap="square" rtlCol="0">
            <a:spAutoFit/>
          </a:bodyPr>
          <a:lstStyle/>
          <a:p>
            <a:r>
              <a:rPr lang="en-US" dirty="0"/>
              <a:t>pam</a:t>
            </a:r>
          </a:p>
        </p:txBody>
      </p:sp>
    </p:spTree>
    <p:extLst>
      <p:ext uri="{BB962C8B-B14F-4D97-AF65-F5344CB8AC3E}">
        <p14:creationId xmlns:p14="http://schemas.microsoft.com/office/powerpoint/2010/main" val="4293732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91738"/>
            <a:ext cx="6629400" cy="902721"/>
          </a:xfrm>
        </p:spPr>
        <p:txBody>
          <a:bodyPr>
            <a:normAutofit/>
          </a:bodyPr>
          <a:lstStyle/>
          <a:p>
            <a:pPr marL="0" indent="0">
              <a:buNone/>
            </a:pPr>
            <a:r>
              <a:rPr lang="en-US" sz="1800" dirty="0">
                <a:solidFill>
                  <a:schemeClr val="tx1"/>
                </a:solidFill>
              </a:rPr>
              <a:t> </a:t>
            </a:r>
            <a:r>
              <a:rPr lang="en-US" dirty="0">
                <a:solidFill>
                  <a:schemeClr val="tx1"/>
                </a:solidFill>
              </a:rPr>
              <a:t>Impact we could have -- 	200 on training  X 10 new people  =     </a:t>
            </a:r>
          </a:p>
          <a:p>
            <a:pPr marL="0" indent="0">
              <a:buNone/>
            </a:pPr>
            <a:r>
              <a:rPr lang="en-US" sz="1800" dirty="0">
                <a:solidFill>
                  <a:schemeClr val="tx1"/>
                </a:solidFill>
              </a:rPr>
              <a:t> 				</a:t>
            </a:r>
            <a:r>
              <a:rPr lang="en-US" sz="2400" dirty="0">
                <a:solidFill>
                  <a:schemeClr val="tx1"/>
                </a:solidFill>
              </a:rPr>
              <a:t>2000 new members</a:t>
            </a:r>
          </a:p>
        </p:txBody>
      </p:sp>
      <p:sp>
        <p:nvSpPr>
          <p:cNvPr id="3" name="Title 2"/>
          <p:cNvSpPr>
            <a:spLocks noGrp="1"/>
          </p:cNvSpPr>
          <p:nvPr>
            <p:ph type="title"/>
          </p:nvPr>
        </p:nvSpPr>
        <p:spPr>
          <a:xfrm>
            <a:off x="457200" y="202804"/>
            <a:ext cx="6172200" cy="444896"/>
          </a:xfrm>
          <a:ln>
            <a:solidFill>
              <a:schemeClr val="accent5">
                <a:lumMod val="75000"/>
              </a:schemeClr>
            </a:solidFill>
          </a:ln>
        </p:spPr>
        <p:txBody>
          <a:bodyPr>
            <a:noAutofit/>
          </a:bodyPr>
          <a:lstStyle/>
          <a:p>
            <a:r>
              <a:rPr lang="en-US" sz="2400" dirty="0"/>
              <a:t>Action Steps  Week 6 Closing and Next Steps</a:t>
            </a:r>
          </a:p>
        </p:txBody>
      </p:sp>
      <p:sp>
        <p:nvSpPr>
          <p:cNvPr id="6" name="Rectangle 5"/>
          <p:cNvSpPr/>
          <p:nvPr/>
        </p:nvSpPr>
        <p:spPr>
          <a:xfrm>
            <a:off x="457200" y="4092007"/>
            <a:ext cx="8470900" cy="707886"/>
          </a:xfrm>
          <a:prstGeom prst="rect">
            <a:avLst/>
          </a:prstGeom>
        </p:spPr>
        <p:txBody>
          <a:bodyPr wrap="square">
            <a:spAutoFit/>
          </a:bodyPr>
          <a:lstStyle/>
          <a:p>
            <a:pPr>
              <a:buFont typeface="Wingdings" charset="2"/>
              <a:buChar char="§"/>
            </a:pPr>
            <a:r>
              <a:rPr lang="en-US" sz="2000" dirty="0"/>
              <a:t>For those with existing customers</a:t>
            </a:r>
            <a:r>
              <a:rPr lang="mr-IN" sz="2000" dirty="0"/>
              <a:t>…</a:t>
            </a:r>
            <a:r>
              <a:rPr lang="en-US" sz="2000" dirty="0"/>
              <a:t> now might be an excellent time to reach out .. especially to the inactive people </a:t>
            </a:r>
            <a:r>
              <a:rPr lang="mr-IN" sz="2000" dirty="0"/>
              <a:t>…</a:t>
            </a:r>
            <a:r>
              <a:rPr lang="en-US" sz="2000" dirty="0"/>
              <a:t> </a:t>
            </a:r>
          </a:p>
        </p:txBody>
      </p:sp>
      <p:sp>
        <p:nvSpPr>
          <p:cNvPr id="7" name="Rectangle 6"/>
          <p:cNvSpPr/>
          <p:nvPr/>
        </p:nvSpPr>
        <p:spPr>
          <a:xfrm>
            <a:off x="381000" y="1946859"/>
            <a:ext cx="8382000" cy="1292662"/>
          </a:xfrm>
          <a:prstGeom prst="rect">
            <a:avLst/>
          </a:prstGeom>
        </p:spPr>
        <p:txBody>
          <a:bodyPr wrap="square">
            <a:spAutoFit/>
          </a:bodyPr>
          <a:lstStyle/>
          <a:p>
            <a:pPr>
              <a:buFont typeface="Arial"/>
              <a:buChar char="•"/>
            </a:pPr>
            <a:r>
              <a:rPr lang="en-US" sz="2000" dirty="0"/>
              <a:t>Time to make calls </a:t>
            </a:r>
            <a:r>
              <a:rPr lang="mr-IN" sz="2000" dirty="0"/>
              <a:t>…</a:t>
            </a:r>
            <a:r>
              <a:rPr lang="en-US" sz="2000" dirty="0"/>
              <a:t>review dialogues we just discussed	take action				( use </a:t>
            </a:r>
            <a:r>
              <a:rPr lang="en-US" sz="2000" dirty="0" err="1"/>
              <a:t>autoship</a:t>
            </a:r>
            <a:r>
              <a:rPr lang="en-US" sz="2000" dirty="0"/>
              <a:t> notifications as reason to call</a:t>
            </a:r>
            <a:r>
              <a:rPr lang="mr-IN" sz="2000" dirty="0"/>
              <a:t>–</a:t>
            </a:r>
            <a:r>
              <a:rPr lang="en-US" sz="2000" dirty="0"/>
              <a:t> </a:t>
            </a:r>
          </a:p>
          <a:p>
            <a:r>
              <a:rPr lang="en-US" sz="2000" dirty="0"/>
              <a:t>			cash in Loyalty points before canceling ) </a:t>
            </a:r>
          </a:p>
          <a:p>
            <a:r>
              <a:rPr lang="en-US" dirty="0"/>
              <a:t>  		</a:t>
            </a:r>
          </a:p>
        </p:txBody>
      </p:sp>
      <p:sp>
        <p:nvSpPr>
          <p:cNvPr id="8" name="Rectangle 7"/>
          <p:cNvSpPr/>
          <p:nvPr/>
        </p:nvSpPr>
        <p:spPr>
          <a:xfrm>
            <a:off x="381000" y="3087121"/>
            <a:ext cx="8699500" cy="707886"/>
          </a:xfrm>
          <a:prstGeom prst="rect">
            <a:avLst/>
          </a:prstGeom>
        </p:spPr>
        <p:txBody>
          <a:bodyPr wrap="square">
            <a:spAutoFit/>
          </a:bodyPr>
          <a:lstStyle/>
          <a:p>
            <a:pPr>
              <a:buFont typeface="Arial"/>
              <a:buChar char="•"/>
            </a:pPr>
            <a:r>
              <a:rPr lang="en-US" sz="2000" dirty="0"/>
              <a:t> Create an email to send to customers </a:t>
            </a:r>
            <a:r>
              <a:rPr lang="mr-IN" sz="2000" dirty="0"/>
              <a:t>…</a:t>
            </a:r>
            <a:r>
              <a:rPr lang="en-US" sz="2000" dirty="0"/>
              <a:t> remind them that you stand ready to  	offer information regarding building strong immune systems</a:t>
            </a:r>
          </a:p>
        </p:txBody>
      </p:sp>
      <p:sp>
        <p:nvSpPr>
          <p:cNvPr id="9" name="TextBox 8"/>
          <p:cNvSpPr txBox="1"/>
          <p:nvPr/>
        </p:nvSpPr>
        <p:spPr>
          <a:xfrm>
            <a:off x="7594600" y="4483100"/>
            <a:ext cx="1333500" cy="369332"/>
          </a:xfrm>
          <a:prstGeom prst="rect">
            <a:avLst/>
          </a:prstGeom>
          <a:noFill/>
        </p:spPr>
        <p:txBody>
          <a:bodyPr wrap="square" rtlCol="0">
            <a:spAutoFit/>
          </a:bodyPr>
          <a:lstStyle/>
          <a:p>
            <a:r>
              <a:rPr lang="en-US" dirty="0"/>
              <a:t>J and B</a:t>
            </a:r>
          </a:p>
        </p:txBody>
      </p:sp>
    </p:spTree>
    <p:extLst>
      <p:ext uri="{BB962C8B-B14F-4D97-AF65-F5344CB8AC3E}">
        <p14:creationId xmlns:p14="http://schemas.microsoft.com/office/powerpoint/2010/main" val="422002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7700" y="1325255"/>
            <a:ext cx="8013700" cy="1015663"/>
          </a:xfrm>
          <a:prstGeom prst="rect">
            <a:avLst/>
          </a:prstGeom>
        </p:spPr>
        <p:txBody>
          <a:bodyPr wrap="square">
            <a:spAutoFit/>
          </a:bodyPr>
          <a:lstStyle/>
          <a:p>
            <a:r>
              <a:rPr lang="en-US" sz="2000" dirty="0"/>
              <a:t>Set up 3 to 5  Shaklee events and appointments to begin practicing comfortable ways to close your meetings and offer next steps and incentives .. </a:t>
            </a:r>
            <a:r>
              <a:rPr lang="en-US" dirty="0"/>
              <a:t>	</a:t>
            </a:r>
          </a:p>
        </p:txBody>
      </p:sp>
      <p:sp>
        <p:nvSpPr>
          <p:cNvPr id="5" name="Rectangle 4"/>
          <p:cNvSpPr/>
          <p:nvPr/>
        </p:nvSpPr>
        <p:spPr>
          <a:xfrm>
            <a:off x="647700" y="2503736"/>
            <a:ext cx="7797800" cy="1631216"/>
          </a:xfrm>
          <a:prstGeom prst="rect">
            <a:avLst/>
          </a:prstGeom>
        </p:spPr>
        <p:txBody>
          <a:bodyPr wrap="square">
            <a:spAutoFit/>
          </a:bodyPr>
          <a:lstStyle/>
          <a:p>
            <a:r>
              <a:rPr lang="en-US" sz="2000" dirty="0"/>
              <a:t>Log in to the Member Center ( </a:t>
            </a:r>
            <a:r>
              <a:rPr lang="en-US" sz="2000" dirty="0" err="1"/>
              <a:t>Shaklee.com</a:t>
            </a:r>
            <a:r>
              <a:rPr lang="en-US" sz="2000" dirty="0"/>
              <a:t> ) .. Click on business tab </a:t>
            </a:r>
            <a:r>
              <a:rPr lang="mr-IN" sz="2000" dirty="0"/>
              <a:t>…</a:t>
            </a:r>
            <a:r>
              <a:rPr lang="en-US" sz="2000" dirty="0"/>
              <a:t>to Shaklee Weekly </a:t>
            </a:r>
            <a:r>
              <a:rPr lang="mr-IN" sz="2000" dirty="0"/>
              <a:t>…</a:t>
            </a:r>
            <a:r>
              <a:rPr lang="en-US" sz="2000" dirty="0"/>
              <a:t>  fill out your action plan for the week </a:t>
            </a:r>
          </a:p>
          <a:p>
            <a:r>
              <a:rPr lang="en-US" sz="2000" dirty="0"/>
              <a:t>	-- number of reach outs</a:t>
            </a:r>
          </a:p>
          <a:p>
            <a:r>
              <a:rPr lang="en-US" sz="2000" dirty="0"/>
              <a:t>	-- number of events</a:t>
            </a:r>
          </a:p>
          <a:p>
            <a:r>
              <a:rPr lang="en-US" sz="2000" dirty="0"/>
              <a:t>	-- follow up   		</a:t>
            </a:r>
          </a:p>
        </p:txBody>
      </p:sp>
      <p:sp>
        <p:nvSpPr>
          <p:cNvPr id="6" name="TextBox 5"/>
          <p:cNvSpPr txBox="1"/>
          <p:nvPr/>
        </p:nvSpPr>
        <p:spPr>
          <a:xfrm>
            <a:off x="647700" y="368300"/>
            <a:ext cx="4724400" cy="369332"/>
          </a:xfrm>
          <a:prstGeom prst="rect">
            <a:avLst/>
          </a:prstGeom>
          <a:noFill/>
        </p:spPr>
        <p:txBody>
          <a:bodyPr wrap="square" rtlCol="0">
            <a:spAutoFit/>
          </a:bodyPr>
          <a:lstStyle/>
          <a:p>
            <a:r>
              <a:rPr lang="en-US" dirty="0"/>
              <a:t>Action steps   continued </a:t>
            </a:r>
          </a:p>
        </p:txBody>
      </p:sp>
    </p:spTree>
    <p:extLst>
      <p:ext uri="{BB962C8B-B14F-4D97-AF65-F5344CB8AC3E}">
        <p14:creationId xmlns:p14="http://schemas.microsoft.com/office/powerpoint/2010/main" val="1202760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media1.santabanta.com/full5/outdoors/summer/summer-1a.jpg"/>
          <p:cNvPicPr>
            <a:picLocks noChangeAspect="1" noChangeArrowheads="1"/>
          </p:cNvPicPr>
          <p:nvPr/>
        </p:nvPicPr>
        <p:blipFill>
          <a:blip r:embed="rId2" cstate="print"/>
          <a:srcRect/>
          <a:stretch>
            <a:fillRect/>
          </a:stretch>
        </p:blipFill>
        <p:spPr bwMode="auto">
          <a:xfrm>
            <a:off x="0" y="1"/>
            <a:ext cx="9144000" cy="5143500"/>
          </a:xfrm>
          <a:prstGeom prst="rect">
            <a:avLst/>
          </a:prstGeom>
          <a:noFill/>
        </p:spPr>
      </p:pic>
      <p:sp>
        <p:nvSpPr>
          <p:cNvPr id="2" name="Title 1"/>
          <p:cNvSpPr>
            <a:spLocks noGrp="1"/>
          </p:cNvSpPr>
          <p:nvPr>
            <p:ph type="title"/>
          </p:nvPr>
        </p:nvSpPr>
        <p:spPr>
          <a:xfrm>
            <a:off x="1219200" y="400050"/>
            <a:ext cx="6629400" cy="1485900"/>
          </a:xfrm>
          <a:ln>
            <a:solidFill>
              <a:schemeClr val="bg1"/>
            </a:solidFill>
          </a:ln>
        </p:spPr>
        <p:txBody>
          <a:bodyPr>
            <a:normAutofit/>
          </a:bodyPr>
          <a:lstStyle/>
          <a:p>
            <a:r>
              <a:rPr lang="en-US" sz="3600" b="1" dirty="0">
                <a:solidFill>
                  <a:schemeClr val="bg1"/>
                </a:solidFill>
              </a:rPr>
              <a:t>Next Session #7 –</a:t>
            </a:r>
            <a:br>
              <a:rPr lang="en-US" sz="3600" b="1" dirty="0">
                <a:solidFill>
                  <a:schemeClr val="bg1"/>
                </a:solidFill>
              </a:rPr>
            </a:br>
            <a:r>
              <a:rPr lang="en-US" sz="3600" b="1" dirty="0">
                <a:solidFill>
                  <a:schemeClr val="bg1"/>
                </a:solidFill>
              </a:rPr>
              <a:t>Identifying Business Partners </a:t>
            </a:r>
          </a:p>
        </p:txBody>
      </p:sp>
    </p:spTree>
    <p:extLst>
      <p:ext uri="{BB962C8B-B14F-4D97-AF65-F5344CB8AC3E}">
        <p14:creationId xmlns:p14="http://schemas.microsoft.com/office/powerpoint/2010/main" val="2423487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51000" y="1104900"/>
            <a:ext cx="5842000" cy="2921000"/>
          </a:xfrm>
          <a:prstGeom prst="rect">
            <a:avLst/>
          </a:prstGeom>
        </p:spPr>
      </p:pic>
    </p:spTree>
    <p:extLst>
      <p:ext uri="{BB962C8B-B14F-4D97-AF65-F5344CB8AC3E}">
        <p14:creationId xmlns:p14="http://schemas.microsoft.com/office/powerpoint/2010/main" val="2906935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05979"/>
            <a:ext cx="4696942" cy="857250"/>
          </a:xfrm>
        </p:spPr>
        <p:txBody>
          <a:bodyPr>
            <a:normAutofit/>
          </a:bodyPr>
          <a:lstStyle/>
          <a:p>
            <a:r>
              <a:rPr lang="en-US" sz="2400" dirty="0"/>
              <a:t>This Weeks Training Team</a:t>
            </a:r>
            <a:br>
              <a:rPr lang="en-US" sz="2400" dirty="0"/>
            </a:br>
            <a:r>
              <a:rPr lang="en-US" sz="2400" dirty="0"/>
              <a:t>Closing and Next Steps</a:t>
            </a:r>
          </a:p>
        </p:txBody>
      </p:sp>
      <p:sp>
        <p:nvSpPr>
          <p:cNvPr id="3" name="Content Placeholder 2"/>
          <p:cNvSpPr>
            <a:spLocks noGrp="1"/>
          </p:cNvSpPr>
          <p:nvPr>
            <p:ph idx="1"/>
          </p:nvPr>
        </p:nvSpPr>
        <p:spPr>
          <a:xfrm>
            <a:off x="627765" y="2679598"/>
            <a:ext cx="1673352" cy="706856"/>
          </a:xfrm>
        </p:spPr>
        <p:txBody>
          <a:bodyPr>
            <a:normAutofit/>
          </a:bodyPr>
          <a:lstStyle/>
          <a:p>
            <a:pPr marL="0" indent="0" algn="ctr">
              <a:buNone/>
            </a:pPr>
            <a:r>
              <a:rPr lang="en-US" sz="1600" dirty="0"/>
              <a:t>Lisa Anderson</a:t>
            </a:r>
          </a:p>
          <a:p>
            <a:pPr marL="0" indent="0" algn="ctr">
              <a:buNone/>
            </a:pPr>
            <a:r>
              <a:rPr lang="en-US" sz="1600" dirty="0"/>
              <a:t>Key Coordinator</a:t>
            </a:r>
          </a:p>
        </p:txBody>
      </p:sp>
      <p:pic>
        <p:nvPicPr>
          <p:cNvPr id="6" name="Picture 5"/>
          <p:cNvPicPr>
            <a:picLocks noChangeAspect="1"/>
          </p:cNvPicPr>
          <p:nvPr/>
        </p:nvPicPr>
        <p:blipFill rotWithShape="1">
          <a:blip r:embed="rId2"/>
          <a:srcRect l="49301" t="38879" r="36809" b="38879"/>
          <a:stretch/>
        </p:blipFill>
        <p:spPr>
          <a:xfrm>
            <a:off x="6252468" y="1965460"/>
            <a:ext cx="1211064" cy="1489609"/>
          </a:xfrm>
          <a:prstGeom prst="rect">
            <a:avLst/>
          </a:prstGeom>
        </p:spPr>
      </p:pic>
      <p:pic>
        <p:nvPicPr>
          <p:cNvPr id="7" name="Picture 6"/>
          <p:cNvPicPr>
            <a:picLocks noChangeAspect="1"/>
          </p:cNvPicPr>
          <p:nvPr/>
        </p:nvPicPr>
        <p:blipFill>
          <a:blip r:embed="rId3"/>
          <a:stretch>
            <a:fillRect/>
          </a:stretch>
        </p:blipFill>
        <p:spPr>
          <a:xfrm>
            <a:off x="7671851" y="1994101"/>
            <a:ext cx="1158401" cy="1460968"/>
          </a:xfrm>
          <a:prstGeom prst="rect">
            <a:avLst/>
          </a:prstGeom>
        </p:spPr>
      </p:pic>
      <p:sp>
        <p:nvSpPr>
          <p:cNvPr id="8" name="Rectangle 7"/>
          <p:cNvSpPr/>
          <p:nvPr/>
        </p:nvSpPr>
        <p:spPr>
          <a:xfrm>
            <a:off x="7581900" y="3652273"/>
            <a:ext cx="1545332" cy="830997"/>
          </a:xfrm>
          <a:prstGeom prst="rect">
            <a:avLst/>
          </a:prstGeom>
        </p:spPr>
        <p:txBody>
          <a:bodyPr wrap="square">
            <a:spAutoFit/>
          </a:bodyPr>
          <a:lstStyle/>
          <a:p>
            <a:pPr algn="ctr"/>
            <a:r>
              <a:rPr lang="en-US" sz="1600" dirty="0"/>
              <a:t>Senior Master Coordinator Barbara Lagoni </a:t>
            </a:r>
          </a:p>
        </p:txBody>
      </p:sp>
      <p:sp>
        <p:nvSpPr>
          <p:cNvPr id="9" name="Rectangle 8"/>
          <p:cNvSpPr/>
          <p:nvPr/>
        </p:nvSpPr>
        <p:spPr>
          <a:xfrm>
            <a:off x="5989919" y="3652273"/>
            <a:ext cx="1681932" cy="830997"/>
          </a:xfrm>
          <a:prstGeom prst="rect">
            <a:avLst/>
          </a:prstGeom>
        </p:spPr>
        <p:txBody>
          <a:bodyPr wrap="square">
            <a:spAutoFit/>
          </a:bodyPr>
          <a:lstStyle/>
          <a:p>
            <a:pPr algn="ctr"/>
            <a:r>
              <a:rPr lang="en-US" sz="1600" dirty="0"/>
              <a:t>Senior Master Coordinator</a:t>
            </a:r>
          </a:p>
          <a:p>
            <a:pPr algn="ctr"/>
            <a:r>
              <a:rPr lang="en-US" sz="1600" dirty="0"/>
              <a:t>Jeanne </a:t>
            </a:r>
            <a:r>
              <a:rPr lang="en-US" sz="1600" dirty="0" err="1"/>
              <a:t>Toovell</a:t>
            </a:r>
            <a:endParaRPr lang="en-US" sz="1600" dirty="0"/>
          </a:p>
        </p:txBody>
      </p:sp>
      <p:sp>
        <p:nvSpPr>
          <p:cNvPr id="12" name="TextBox 11"/>
          <p:cNvSpPr txBox="1"/>
          <p:nvPr/>
        </p:nvSpPr>
        <p:spPr>
          <a:xfrm>
            <a:off x="5517469" y="401509"/>
            <a:ext cx="3312783" cy="1323439"/>
          </a:xfrm>
          <a:prstGeom prst="rect">
            <a:avLst/>
          </a:prstGeom>
          <a:noFill/>
          <a:ln>
            <a:solidFill>
              <a:schemeClr val="tx2">
                <a:lumMod val="60000"/>
                <a:lumOff val="40000"/>
              </a:schemeClr>
            </a:solidFill>
          </a:ln>
        </p:spPr>
        <p:txBody>
          <a:bodyPr wrap="square" rtlCol="0">
            <a:spAutoFit/>
          </a:bodyPr>
          <a:lstStyle/>
          <a:p>
            <a:pPr algn="ctr"/>
            <a:r>
              <a:rPr lang="en-US" sz="2000" dirty="0"/>
              <a:t>Objective of these 8 weeks </a:t>
            </a:r>
            <a:r>
              <a:rPr lang="mr-IN" sz="2000" dirty="0"/>
              <a:t>…</a:t>
            </a:r>
            <a:r>
              <a:rPr lang="en-US" sz="2000" dirty="0"/>
              <a:t> to help EVERY business partner attending advance in rank, starting with Director .</a:t>
            </a:r>
          </a:p>
        </p:txBody>
      </p:sp>
      <p:sp>
        <p:nvSpPr>
          <p:cNvPr id="14" name="TextBox 13"/>
          <p:cNvSpPr txBox="1"/>
          <p:nvPr/>
        </p:nvSpPr>
        <p:spPr>
          <a:xfrm>
            <a:off x="7463532" y="4683988"/>
            <a:ext cx="994668" cy="369332"/>
          </a:xfrm>
          <a:prstGeom prst="rect">
            <a:avLst/>
          </a:prstGeom>
          <a:noFill/>
        </p:spPr>
        <p:txBody>
          <a:bodyPr wrap="square" rtlCol="0">
            <a:spAutoFit/>
          </a:bodyPr>
          <a:lstStyle/>
          <a:p>
            <a:r>
              <a:rPr lang="en-US" dirty="0" err="1"/>
              <a:t>jeanne</a:t>
            </a:r>
            <a:endParaRPr lang="en-US" dirty="0"/>
          </a:p>
        </p:txBody>
      </p:sp>
      <p:sp>
        <p:nvSpPr>
          <p:cNvPr id="10" name="Rectangle 9"/>
          <p:cNvSpPr/>
          <p:nvPr/>
        </p:nvSpPr>
        <p:spPr>
          <a:xfrm>
            <a:off x="195965" y="3469815"/>
            <a:ext cx="5793954" cy="1457322"/>
          </a:xfrm>
          <a:prstGeom prst="rect">
            <a:avLst/>
          </a:prstGeom>
          <a:ln>
            <a:solidFill>
              <a:schemeClr val="tx2">
                <a:lumMod val="60000"/>
                <a:lumOff val="40000"/>
              </a:schemeClr>
            </a:solidFill>
          </a:ln>
        </p:spPr>
        <p:txBody>
          <a:bodyPr wrap="square">
            <a:spAutoFit/>
          </a:bodyPr>
          <a:lstStyle/>
          <a:p>
            <a:pPr marL="342900" lvl="0" indent="-342900">
              <a:lnSpc>
                <a:spcPct val="90000"/>
              </a:lnSpc>
              <a:buClr>
                <a:schemeClr val="dk1"/>
              </a:buClr>
              <a:buSzPct val="25000"/>
            </a:pPr>
            <a:r>
              <a:rPr lang="en-US" dirty="0"/>
              <a:t>Course</a:t>
            </a:r>
            <a:r>
              <a:rPr lang="en-US" dirty="0">
                <a:solidFill>
                  <a:schemeClr val="dk1"/>
                </a:solidFill>
                <a:ea typeface="Calibri"/>
                <a:cs typeface="Calibri"/>
                <a:sym typeface="Calibri"/>
              </a:rPr>
              <a:t> objective </a:t>
            </a:r>
            <a:r>
              <a:rPr lang="en-US" dirty="0"/>
              <a:t>--</a:t>
            </a:r>
            <a:r>
              <a:rPr lang="en-US" dirty="0">
                <a:solidFill>
                  <a:schemeClr val="dk1"/>
                </a:solidFill>
                <a:ea typeface="Calibri"/>
                <a:cs typeface="Calibri"/>
                <a:sym typeface="Calibri"/>
              </a:rPr>
              <a:t> to help all distributors attending generate 2000 PV/month or more over the next 8 to 10 weeks</a:t>
            </a:r>
            <a:r>
              <a:rPr lang="en-US" dirty="0"/>
              <a:t>…</a:t>
            </a:r>
            <a:r>
              <a:rPr lang="en-US" dirty="0">
                <a:solidFill>
                  <a:schemeClr val="dk1"/>
                </a:solidFill>
                <a:ea typeface="Calibri"/>
                <a:cs typeface="Calibri"/>
                <a:sym typeface="Calibri"/>
              </a:rPr>
              <a:t> by…</a:t>
            </a:r>
          </a:p>
          <a:p>
            <a:pPr marL="457200" lvl="0" indent="-431800">
              <a:lnSpc>
                <a:spcPct val="90000"/>
              </a:lnSpc>
              <a:spcBef>
                <a:spcPts val="444"/>
              </a:spcBef>
              <a:buClr>
                <a:schemeClr val="dk1"/>
              </a:buClr>
              <a:buSzPct val="100000"/>
              <a:buFont typeface="Arial"/>
              <a:buAutoNum type="arabicPeriod"/>
            </a:pPr>
            <a:r>
              <a:rPr lang="en-US" dirty="0">
                <a:solidFill>
                  <a:schemeClr val="dk1"/>
                </a:solidFill>
                <a:ea typeface="Calibri"/>
                <a:cs typeface="Calibri"/>
                <a:sym typeface="Calibri"/>
              </a:rPr>
              <a:t>Developing a customer base of 20 to 30 members </a:t>
            </a:r>
          </a:p>
          <a:p>
            <a:pPr marL="457200" lvl="0" indent="-431800">
              <a:lnSpc>
                <a:spcPct val="90000"/>
              </a:lnSpc>
              <a:spcBef>
                <a:spcPts val="444"/>
              </a:spcBef>
              <a:buClr>
                <a:schemeClr val="dk1"/>
              </a:buClr>
              <a:buSzPct val="100000"/>
              <a:buFont typeface="Arial"/>
              <a:buAutoNum type="arabicPeriod"/>
            </a:pPr>
            <a:r>
              <a:rPr lang="en-US" dirty="0">
                <a:solidFill>
                  <a:schemeClr val="dk1"/>
                </a:solidFill>
                <a:ea typeface="Calibri"/>
                <a:cs typeface="Calibri"/>
                <a:sym typeface="Calibri"/>
              </a:rPr>
              <a:t>And identifying 3 potential business partners</a:t>
            </a:r>
            <a:endParaRPr lang="en-US" dirty="0"/>
          </a:p>
        </p:txBody>
      </p:sp>
      <p:pic>
        <p:nvPicPr>
          <p:cNvPr id="15" name="Google Shape;97;p1" descr="A person smiling for the camera&#10;&#10;Description automatically generated"/>
          <p:cNvPicPr preferRelativeResize="0"/>
          <p:nvPr/>
        </p:nvPicPr>
        <p:blipFill rotWithShape="1">
          <a:blip r:embed="rId4">
            <a:alphaModFix/>
          </a:blip>
          <a:srcRect/>
          <a:stretch/>
        </p:blipFill>
        <p:spPr>
          <a:xfrm>
            <a:off x="889001" y="1063229"/>
            <a:ext cx="1165945" cy="1619430"/>
          </a:xfrm>
          <a:prstGeom prst="rect">
            <a:avLst/>
          </a:prstGeom>
          <a:noFill/>
          <a:ln>
            <a:noFill/>
          </a:ln>
        </p:spPr>
      </p:pic>
      <p:sp>
        <p:nvSpPr>
          <p:cNvPr id="4" name="TextBox 3"/>
          <p:cNvSpPr txBox="1"/>
          <p:nvPr/>
        </p:nvSpPr>
        <p:spPr>
          <a:xfrm>
            <a:off x="2915078" y="2638818"/>
            <a:ext cx="1734927" cy="830997"/>
          </a:xfrm>
          <a:prstGeom prst="rect">
            <a:avLst/>
          </a:prstGeom>
          <a:noFill/>
        </p:spPr>
        <p:txBody>
          <a:bodyPr wrap="square" rtlCol="0">
            <a:spAutoFit/>
          </a:bodyPr>
          <a:lstStyle/>
          <a:p>
            <a:r>
              <a:rPr lang="en-US" sz="1600" dirty="0"/>
              <a:t>Pam Cary</a:t>
            </a:r>
          </a:p>
          <a:p>
            <a:r>
              <a:rPr lang="en-US" sz="1600" dirty="0"/>
              <a:t>Senior Executive Coordinator </a:t>
            </a:r>
          </a:p>
        </p:txBody>
      </p:sp>
      <p:pic>
        <p:nvPicPr>
          <p:cNvPr id="11" name="Picture 10"/>
          <p:cNvPicPr>
            <a:picLocks noChangeAspect="1"/>
          </p:cNvPicPr>
          <p:nvPr/>
        </p:nvPicPr>
        <p:blipFill>
          <a:blip r:embed="rId5"/>
          <a:stretch>
            <a:fillRect/>
          </a:stretch>
        </p:blipFill>
        <p:spPr>
          <a:xfrm>
            <a:off x="2868142" y="1166148"/>
            <a:ext cx="1371601" cy="1371549"/>
          </a:xfrm>
          <a:prstGeom prst="rect">
            <a:avLst/>
          </a:prstGeom>
        </p:spPr>
      </p:pic>
    </p:spTree>
    <p:extLst>
      <p:ext uri="{BB962C8B-B14F-4D97-AF65-F5344CB8AC3E}">
        <p14:creationId xmlns:p14="http://schemas.microsoft.com/office/powerpoint/2010/main" val="3636157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54908"/>
            <a:ext cx="8737600" cy="3588146"/>
          </a:xfrm>
        </p:spPr>
        <p:txBody>
          <a:bodyPr>
            <a:normAutofit/>
          </a:bodyPr>
          <a:lstStyle/>
          <a:p>
            <a:r>
              <a:rPr lang="en-US" sz="2000" dirty="0">
                <a:solidFill>
                  <a:schemeClr val="tx1">
                    <a:lumMod val="75000"/>
                    <a:lumOff val="25000"/>
                  </a:schemeClr>
                </a:solidFill>
              </a:rPr>
              <a:t>Gratifying to know work we are doing is so crucial right now </a:t>
            </a:r>
            <a:r>
              <a:rPr lang="mr-IN" sz="2000" dirty="0">
                <a:solidFill>
                  <a:schemeClr val="tx1">
                    <a:lumMod val="75000"/>
                    <a:lumOff val="25000"/>
                  </a:schemeClr>
                </a:solidFill>
              </a:rPr>
              <a:t>…</a:t>
            </a:r>
            <a:endParaRPr lang="en-US" sz="2000" dirty="0">
              <a:solidFill>
                <a:schemeClr val="tx1">
                  <a:lumMod val="75000"/>
                  <a:lumOff val="25000"/>
                </a:schemeClr>
              </a:solidFill>
            </a:endParaRPr>
          </a:p>
          <a:p>
            <a:pPr marL="0" indent="0">
              <a:buNone/>
            </a:pPr>
            <a:r>
              <a:rPr lang="en-US" sz="2000" dirty="0">
                <a:solidFill>
                  <a:schemeClr val="tx1">
                    <a:lumMod val="75000"/>
                    <a:lumOff val="25000"/>
                  </a:schemeClr>
                </a:solidFill>
              </a:rPr>
              <a:t>	More than any other time in our Shaklee history </a:t>
            </a:r>
          </a:p>
          <a:p>
            <a:r>
              <a:rPr lang="en-US" sz="2000" dirty="0">
                <a:solidFill>
                  <a:schemeClr val="tx1">
                    <a:lumMod val="75000"/>
                    <a:lumOff val="25000"/>
                  </a:schemeClr>
                </a:solidFill>
              </a:rPr>
              <a:t>Not just about building a business right now .. but as Roger shared, it’s about our responsibility .. even obligation to offer our expertise in health and wellness and immunity to a population that we all benefit from keeping well</a:t>
            </a:r>
            <a:r>
              <a:rPr lang="mr-IN" sz="2000" dirty="0">
                <a:solidFill>
                  <a:schemeClr val="tx1">
                    <a:lumMod val="75000"/>
                    <a:lumOff val="25000"/>
                  </a:schemeClr>
                </a:solidFill>
              </a:rPr>
              <a:t>…</a:t>
            </a:r>
            <a:r>
              <a:rPr lang="en-US" sz="2000" dirty="0">
                <a:solidFill>
                  <a:schemeClr val="tx1">
                    <a:lumMod val="75000"/>
                    <a:lumOff val="25000"/>
                  </a:schemeClr>
                </a:solidFill>
              </a:rPr>
              <a:t> </a:t>
            </a:r>
          </a:p>
          <a:p>
            <a:pPr marL="0" indent="0">
              <a:buNone/>
            </a:pPr>
            <a:r>
              <a:rPr lang="en-US" dirty="0">
                <a:solidFill>
                  <a:schemeClr val="tx1">
                    <a:lumMod val="75000"/>
                    <a:lumOff val="25000"/>
                  </a:schemeClr>
                </a:solidFill>
              </a:rPr>
              <a:t>			</a:t>
            </a:r>
            <a:r>
              <a:rPr lang="en-US" sz="2000" dirty="0">
                <a:solidFill>
                  <a:schemeClr val="tx1">
                    <a:lumMod val="75000"/>
                    <a:lumOff val="25000"/>
                  </a:schemeClr>
                </a:solidFill>
              </a:rPr>
              <a:t> </a:t>
            </a:r>
            <a:r>
              <a:rPr lang="en-US" dirty="0">
                <a:solidFill>
                  <a:schemeClr val="tx1">
                    <a:lumMod val="75000"/>
                    <a:lumOff val="25000"/>
                  </a:schemeClr>
                </a:solidFill>
              </a:rPr>
              <a:t>I</a:t>
            </a:r>
            <a:r>
              <a:rPr lang="en-US" sz="2000" dirty="0">
                <a:solidFill>
                  <a:schemeClr val="tx1">
                    <a:lumMod val="75000"/>
                    <a:lumOff val="25000"/>
                  </a:schemeClr>
                </a:solidFill>
              </a:rPr>
              <a:t>t’s also about being good citizens.</a:t>
            </a:r>
          </a:p>
          <a:p>
            <a:r>
              <a:rPr lang="en-US" sz="2000" dirty="0">
                <a:solidFill>
                  <a:schemeClr val="tx1">
                    <a:lumMod val="75000"/>
                    <a:lumOff val="25000"/>
                  </a:schemeClr>
                </a:solidFill>
              </a:rPr>
              <a:t>2 needs face the country now</a:t>
            </a:r>
            <a:r>
              <a:rPr lang="mr-IN" sz="2000" dirty="0">
                <a:solidFill>
                  <a:schemeClr val="tx1">
                    <a:lumMod val="75000"/>
                    <a:lumOff val="25000"/>
                  </a:schemeClr>
                </a:solidFill>
              </a:rPr>
              <a:t>…</a:t>
            </a:r>
            <a:r>
              <a:rPr lang="en-US" sz="2000" dirty="0">
                <a:solidFill>
                  <a:schemeClr val="tx1">
                    <a:lumMod val="75000"/>
                    <a:lumOff val="25000"/>
                  </a:schemeClr>
                </a:solidFill>
              </a:rPr>
              <a:t>  we have possible solutions to offer.. </a:t>
            </a:r>
          </a:p>
          <a:p>
            <a:pPr marL="0" indent="0">
              <a:buNone/>
            </a:pPr>
            <a:r>
              <a:rPr lang="en-US" sz="2000" dirty="0">
                <a:solidFill>
                  <a:schemeClr val="tx1">
                    <a:lumMod val="75000"/>
                    <a:lumOff val="25000"/>
                  </a:schemeClr>
                </a:solidFill>
              </a:rPr>
              <a:t>	-- keeping people as healthy as possible</a:t>
            </a:r>
          </a:p>
          <a:p>
            <a:pPr marL="0" indent="0">
              <a:buNone/>
            </a:pPr>
            <a:r>
              <a:rPr lang="en-US" sz="2000" dirty="0">
                <a:solidFill>
                  <a:schemeClr val="tx1">
                    <a:lumMod val="75000"/>
                    <a:lumOff val="25000"/>
                  </a:schemeClr>
                </a:solidFill>
              </a:rPr>
              <a:t>	--  and offering financial alternatives , too  </a:t>
            </a:r>
            <a:r>
              <a:rPr lang="mr-IN" sz="2000" dirty="0">
                <a:solidFill>
                  <a:schemeClr val="tx1">
                    <a:lumMod val="75000"/>
                    <a:lumOff val="25000"/>
                  </a:schemeClr>
                </a:solidFill>
              </a:rPr>
              <a:t>…</a:t>
            </a:r>
            <a:r>
              <a:rPr lang="en-US" sz="2000" dirty="0">
                <a:solidFill>
                  <a:schemeClr val="tx1">
                    <a:lumMod val="75000"/>
                    <a:lumOff val="25000"/>
                  </a:schemeClr>
                </a:solidFill>
              </a:rPr>
              <a:t> projecting 24% unemployment </a:t>
            </a:r>
          </a:p>
          <a:p>
            <a:pPr marL="0" indent="0">
              <a:buNone/>
            </a:pPr>
            <a:r>
              <a:rPr lang="en-US" dirty="0">
                <a:solidFill>
                  <a:schemeClr val="tx1">
                    <a:lumMod val="75000"/>
                    <a:lumOff val="25000"/>
                  </a:schemeClr>
                </a:solidFill>
              </a:rPr>
              <a:t>How to share and while being sensitive to the crisis happening.             Jeanne</a:t>
            </a:r>
            <a:endParaRPr lang="en-US" sz="2000" dirty="0">
              <a:solidFill>
                <a:schemeClr val="tx1">
                  <a:lumMod val="75000"/>
                  <a:lumOff val="25000"/>
                </a:schemeClr>
              </a:solidFill>
            </a:endParaRPr>
          </a:p>
          <a:p>
            <a:pPr marL="0" indent="0">
              <a:buNone/>
            </a:pPr>
            <a:endParaRPr lang="en-US" sz="2000" dirty="0"/>
          </a:p>
        </p:txBody>
      </p:sp>
      <p:sp>
        <p:nvSpPr>
          <p:cNvPr id="2" name="Title 1"/>
          <p:cNvSpPr>
            <a:spLocks noGrp="1"/>
          </p:cNvSpPr>
          <p:nvPr>
            <p:ph type="title"/>
          </p:nvPr>
        </p:nvSpPr>
        <p:spPr>
          <a:xfrm>
            <a:off x="457200" y="279004"/>
            <a:ext cx="8229600" cy="857250"/>
          </a:xfrm>
        </p:spPr>
        <p:txBody>
          <a:bodyPr>
            <a:normAutofit/>
          </a:bodyPr>
          <a:lstStyle/>
          <a:p>
            <a:r>
              <a:rPr lang="en-US" sz="2800" dirty="0"/>
              <a:t>Review of Time to Rise and Lead Session #5</a:t>
            </a:r>
          </a:p>
        </p:txBody>
      </p:sp>
    </p:spTree>
    <p:extLst>
      <p:ext uri="{BB962C8B-B14F-4D97-AF65-F5344CB8AC3E}">
        <p14:creationId xmlns:p14="http://schemas.microsoft.com/office/powerpoint/2010/main" val="3171668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495300" y="1359612"/>
            <a:ext cx="8229600" cy="1256588"/>
          </a:xfrm>
          <a:prstGeom prst="rect">
            <a:avLst/>
          </a:prstGeom>
          <a:noFill/>
          <a:ln>
            <a:noFill/>
          </a:ln>
        </p:spPr>
        <p:txBody>
          <a:bodyPr lIns="91425" tIns="45700" rIns="91425" bIns="45700" anchor="t" anchorCtr="0">
            <a:noAutofit/>
          </a:bodyPr>
          <a:lstStyle/>
          <a:p>
            <a:pPr marL="342900" marR="0" lvl="0" indent="-342900" algn="l" rtl="0">
              <a:spcBef>
                <a:spcPts val="0"/>
              </a:spcBef>
              <a:buClr>
                <a:srgbClr val="6F6E6F"/>
              </a:buClr>
              <a:buSzPct val="100000"/>
              <a:buFont typeface="Arial"/>
              <a:buChar char="•"/>
            </a:pPr>
            <a:r>
              <a:rPr lang="en-US" sz="1800" b="0" i="0" u="none" strike="noStrike" cap="none" baseline="0" dirty="0">
                <a:solidFill>
                  <a:schemeClr val="tx1">
                    <a:lumMod val="85000"/>
                    <a:lumOff val="15000"/>
                  </a:schemeClr>
                </a:solidFill>
                <a:latin typeface="Calibri"/>
                <a:ea typeface="Calibri"/>
                <a:cs typeface="Calibri"/>
                <a:sym typeface="Calibri"/>
              </a:rPr>
              <a:t>Traditionally </a:t>
            </a:r>
            <a:r>
              <a:rPr lang="en-US" sz="1800" dirty="0">
                <a:solidFill>
                  <a:schemeClr val="tx1">
                    <a:lumMod val="85000"/>
                    <a:lumOff val="15000"/>
                  </a:schemeClr>
                </a:solidFill>
                <a:latin typeface="Calibri"/>
                <a:ea typeface="Calibri"/>
                <a:cs typeface="Calibri"/>
                <a:sym typeface="Calibri"/>
              </a:rPr>
              <a:t>our objective has been t</a:t>
            </a:r>
            <a:r>
              <a:rPr lang="en-US" sz="1800" b="0" i="0" u="none" strike="noStrike" cap="none" baseline="0" dirty="0">
                <a:solidFill>
                  <a:schemeClr val="tx1">
                    <a:lumMod val="85000"/>
                    <a:lumOff val="15000"/>
                  </a:schemeClr>
                </a:solidFill>
                <a:latin typeface="Calibri"/>
                <a:ea typeface="Calibri"/>
                <a:cs typeface="Calibri"/>
                <a:sym typeface="Calibri"/>
              </a:rPr>
              <a:t>o review key elements of events </a:t>
            </a:r>
          </a:p>
          <a:p>
            <a:pPr marL="0" marR="0" lvl="0" indent="0" algn="l" rtl="0">
              <a:spcBef>
                <a:spcPts val="0"/>
              </a:spcBef>
              <a:buClr>
                <a:srgbClr val="6F6E6F"/>
              </a:buClr>
              <a:buSzPct val="100000"/>
              <a:buNone/>
            </a:pPr>
            <a:r>
              <a:rPr lang="en-US" sz="1800" dirty="0">
                <a:solidFill>
                  <a:schemeClr val="tx1">
                    <a:lumMod val="85000"/>
                    <a:lumOff val="15000"/>
                  </a:schemeClr>
                </a:solidFill>
                <a:latin typeface="Calibri"/>
                <a:ea typeface="Calibri"/>
                <a:cs typeface="Calibri"/>
                <a:sym typeface="Calibri"/>
              </a:rPr>
              <a:t>		</a:t>
            </a:r>
            <a:r>
              <a:rPr lang="en-US" sz="1800" b="0" i="0" u="none" strike="noStrike" cap="none" baseline="0" dirty="0">
                <a:solidFill>
                  <a:schemeClr val="tx1">
                    <a:lumMod val="85000"/>
                    <a:lumOff val="15000"/>
                  </a:schemeClr>
                </a:solidFill>
                <a:latin typeface="Calibri"/>
                <a:ea typeface="Calibri"/>
                <a:cs typeface="Calibri"/>
                <a:sym typeface="Calibri"/>
              </a:rPr>
              <a:t>( online and in-person) that we set up. </a:t>
            </a:r>
          </a:p>
          <a:p>
            <a:pPr marL="342900" marR="0" lvl="0" indent="-342900" algn="l" rtl="0">
              <a:spcBef>
                <a:spcPts val="0"/>
              </a:spcBef>
              <a:buClr>
                <a:srgbClr val="6F6E6F"/>
              </a:buClr>
              <a:buSzPct val="100000"/>
              <a:buFont typeface="Arial"/>
              <a:buChar char="•"/>
            </a:pPr>
            <a:r>
              <a:rPr lang="en-US" sz="1800" b="0" i="0" u="none" strike="noStrike" cap="none" baseline="0" dirty="0">
                <a:solidFill>
                  <a:schemeClr val="tx1">
                    <a:lumMod val="85000"/>
                    <a:lumOff val="15000"/>
                  </a:schemeClr>
                </a:solidFill>
                <a:latin typeface="Calibri"/>
                <a:ea typeface="Calibri"/>
                <a:cs typeface="Calibri"/>
                <a:sym typeface="Calibri"/>
              </a:rPr>
              <a:t>To understand the role of the leader in wrapping up  conversations, appointments and presentations</a:t>
            </a:r>
            <a:r>
              <a:rPr lang="mr-IN" sz="1800" b="0" i="0" u="none" strike="noStrike" cap="none" baseline="0" dirty="0">
                <a:solidFill>
                  <a:schemeClr val="tx1">
                    <a:lumMod val="85000"/>
                    <a:lumOff val="15000"/>
                  </a:schemeClr>
                </a:solidFill>
                <a:latin typeface="Calibri"/>
                <a:ea typeface="Calibri"/>
                <a:cs typeface="Calibri"/>
                <a:sym typeface="Calibri"/>
              </a:rPr>
              <a:t>…</a:t>
            </a:r>
            <a:r>
              <a:rPr lang="en-US" sz="1800" b="0" i="0" u="none" strike="noStrike" cap="none" baseline="0" dirty="0">
                <a:solidFill>
                  <a:schemeClr val="tx1">
                    <a:lumMod val="85000"/>
                    <a:lumOff val="15000"/>
                  </a:schemeClr>
                </a:solidFill>
                <a:latin typeface="Calibri"/>
                <a:ea typeface="Calibri"/>
                <a:cs typeface="Calibri"/>
                <a:sym typeface="Calibri"/>
              </a:rPr>
              <a:t> leading people to options.</a:t>
            </a:r>
            <a:r>
              <a:rPr lang="en-US" sz="1800" b="0" i="0" u="none" strike="noStrike" cap="none" dirty="0">
                <a:solidFill>
                  <a:schemeClr val="tx1">
                    <a:lumMod val="85000"/>
                    <a:lumOff val="15000"/>
                  </a:schemeClr>
                </a:solidFill>
                <a:latin typeface="Calibri"/>
                <a:ea typeface="Calibri"/>
                <a:cs typeface="Calibri"/>
                <a:sym typeface="Calibri"/>
              </a:rPr>
              <a:t>                                   </a:t>
            </a:r>
            <a:r>
              <a:rPr lang="en-US" sz="1800" b="0" i="0" u="none" strike="noStrike" cap="none" baseline="0" dirty="0">
                <a:solidFill>
                  <a:schemeClr val="tx1">
                    <a:lumMod val="85000"/>
                    <a:lumOff val="15000"/>
                  </a:schemeClr>
                </a:solidFill>
                <a:latin typeface="Calibri"/>
                <a:ea typeface="Calibri"/>
                <a:cs typeface="Calibri"/>
                <a:sym typeface="Calibri"/>
              </a:rPr>
              <a:t>Barb</a:t>
            </a:r>
          </a:p>
          <a:p>
            <a:pPr marL="342900" marR="0" lvl="0" indent="-342900" algn="l" rtl="0">
              <a:spcBef>
                <a:spcPts val="480"/>
              </a:spcBef>
              <a:buClr>
                <a:srgbClr val="6F6E6F"/>
              </a:buClr>
              <a:buSzPct val="100000"/>
              <a:buFont typeface="Arial"/>
              <a:buChar char="•"/>
            </a:pPr>
            <a:endParaRPr lang="en-US" sz="2400" dirty="0">
              <a:solidFill>
                <a:schemeClr val="tx1">
                  <a:lumMod val="85000"/>
                  <a:lumOff val="15000"/>
                </a:schemeClr>
              </a:solidFill>
              <a:latin typeface="Calibri"/>
              <a:ea typeface="Calibri"/>
              <a:cs typeface="Calibri"/>
              <a:sym typeface="Calibri"/>
            </a:endParaRPr>
          </a:p>
          <a:p>
            <a:pPr marL="342900" marR="0" lvl="0" indent="-190500" algn="l" rtl="0">
              <a:spcBef>
                <a:spcPts val="480"/>
              </a:spcBef>
              <a:buClr>
                <a:srgbClr val="6F6E6F"/>
              </a:buClr>
              <a:buFont typeface="Arial"/>
              <a:buNone/>
            </a:pPr>
            <a:endParaRPr sz="2400" b="0" i="0" u="none" strike="noStrike" cap="none" baseline="0" dirty="0">
              <a:solidFill>
                <a:srgbClr val="6F6E6F"/>
              </a:solidFill>
              <a:latin typeface="Calibri"/>
              <a:ea typeface="Calibri"/>
              <a:cs typeface="Calibri"/>
              <a:sym typeface="Calibri"/>
            </a:endParaRPr>
          </a:p>
          <a:p>
            <a:pPr marL="342900" marR="0" lvl="0" indent="-190500" algn="l" rtl="0">
              <a:spcBef>
                <a:spcPts val="480"/>
              </a:spcBef>
              <a:buClr>
                <a:srgbClr val="6F6E6F"/>
              </a:buClr>
              <a:buFont typeface="Arial"/>
              <a:buNone/>
            </a:pPr>
            <a:endParaRPr sz="2400" b="0" i="0" u="none" strike="noStrike" cap="none" baseline="0" dirty="0">
              <a:solidFill>
                <a:srgbClr val="6F6E6F"/>
              </a:solidFill>
              <a:latin typeface="Calibri"/>
              <a:ea typeface="Calibri"/>
              <a:cs typeface="Calibri"/>
              <a:sym typeface="Calibri"/>
            </a:endParaRPr>
          </a:p>
          <a:p>
            <a:pPr marL="342900" marR="0" lvl="0" indent="-190500" algn="l" rtl="0">
              <a:spcBef>
                <a:spcPts val="480"/>
              </a:spcBef>
              <a:buClr>
                <a:srgbClr val="6F6E6F"/>
              </a:buClr>
              <a:buFont typeface="Arial"/>
              <a:buNone/>
            </a:pPr>
            <a:endParaRPr sz="2400" b="0" i="0" u="none" strike="noStrike" cap="none" baseline="0" dirty="0">
              <a:solidFill>
                <a:srgbClr val="6F6E6F"/>
              </a:solidFill>
              <a:latin typeface="Calibri"/>
              <a:ea typeface="Calibri"/>
              <a:cs typeface="Calibri"/>
              <a:sym typeface="Calibri"/>
            </a:endParaRPr>
          </a:p>
        </p:txBody>
      </p:sp>
      <p:sp>
        <p:nvSpPr>
          <p:cNvPr id="175" name="Shape 175"/>
          <p:cNvSpPr txBox="1">
            <a:spLocks noGrp="1"/>
          </p:cNvSpPr>
          <p:nvPr>
            <p:ph type="title"/>
          </p:nvPr>
        </p:nvSpPr>
        <p:spPr>
          <a:xfrm>
            <a:off x="635000" y="310719"/>
            <a:ext cx="6503602" cy="1010081"/>
          </a:xfrm>
          <a:prstGeom prst="rect">
            <a:avLst/>
          </a:prstGeom>
          <a:noFill/>
          <a:ln w="9525" cap="flat" cmpd="sng">
            <a:solidFill>
              <a:srgbClr val="3185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2400" b="0" i="0" u="none" strike="noStrike" cap="none" baseline="0" dirty="0">
                <a:solidFill>
                  <a:schemeClr val="dk1"/>
                </a:solidFill>
                <a:latin typeface="Calibri"/>
                <a:ea typeface="Calibri"/>
                <a:cs typeface="Calibri"/>
                <a:sym typeface="Calibri"/>
              </a:rPr>
              <a:t>Objectives for Session # </a:t>
            </a:r>
            <a:r>
              <a:rPr lang="en-US" sz="2400" dirty="0">
                <a:solidFill>
                  <a:schemeClr val="dk1"/>
                </a:solidFill>
                <a:latin typeface="Calibri"/>
                <a:ea typeface="Calibri"/>
                <a:cs typeface="Calibri"/>
                <a:sym typeface="Calibri"/>
              </a:rPr>
              <a:t>6</a:t>
            </a:r>
            <a:r>
              <a:rPr lang="en-US" sz="2400" b="0" i="0" u="none" strike="noStrike" cap="none" baseline="0" dirty="0">
                <a:solidFill>
                  <a:schemeClr val="dk1"/>
                </a:solidFill>
                <a:latin typeface="Calibri"/>
                <a:ea typeface="Calibri"/>
                <a:cs typeface="Calibri"/>
                <a:sym typeface="Calibri"/>
              </a:rPr>
              <a:t> </a:t>
            </a:r>
            <a:br>
              <a:rPr lang="en-US" sz="2400" b="0" i="0" u="none" strike="noStrike" cap="none" baseline="0" dirty="0">
                <a:solidFill>
                  <a:schemeClr val="dk1"/>
                </a:solidFill>
                <a:latin typeface="Calibri"/>
                <a:ea typeface="Calibri"/>
                <a:cs typeface="Calibri"/>
                <a:sym typeface="Calibri"/>
              </a:rPr>
            </a:br>
            <a:r>
              <a:rPr lang="en-US" sz="2400" b="0" i="0" u="none" strike="noStrike" cap="none" baseline="0" dirty="0">
                <a:solidFill>
                  <a:schemeClr val="dk1"/>
                </a:solidFill>
                <a:latin typeface="Calibri"/>
                <a:ea typeface="Calibri"/>
                <a:cs typeface="Calibri"/>
                <a:sym typeface="Calibri"/>
              </a:rPr>
              <a:t>The Art of Closing and Offering Next Steps</a:t>
            </a:r>
          </a:p>
        </p:txBody>
      </p:sp>
      <p:sp>
        <p:nvSpPr>
          <p:cNvPr id="2" name="TextBox 1"/>
          <p:cNvSpPr txBox="1"/>
          <p:nvPr/>
        </p:nvSpPr>
        <p:spPr>
          <a:xfrm>
            <a:off x="355600" y="3860800"/>
            <a:ext cx="8242300" cy="1015663"/>
          </a:xfrm>
          <a:prstGeom prst="rect">
            <a:avLst/>
          </a:prstGeom>
          <a:noFill/>
          <a:ln>
            <a:solidFill>
              <a:schemeClr val="accent5">
                <a:lumMod val="50000"/>
              </a:schemeClr>
            </a:solidFill>
          </a:ln>
        </p:spPr>
        <p:txBody>
          <a:bodyPr wrap="square" rtlCol="0">
            <a:spAutoFit/>
          </a:bodyPr>
          <a:lstStyle/>
          <a:p>
            <a:r>
              <a:rPr lang="en-US" sz="2000" dirty="0"/>
              <a:t>However, given the current national emergency just declared, we want to begin by giving you ideas for making live phone conversations .. And how to close those conversations with options for our customers.</a:t>
            </a:r>
          </a:p>
        </p:txBody>
      </p:sp>
      <p:sp>
        <p:nvSpPr>
          <p:cNvPr id="3" name="Rectangle 2"/>
          <p:cNvSpPr/>
          <p:nvPr/>
        </p:nvSpPr>
        <p:spPr>
          <a:xfrm>
            <a:off x="355600" y="2574151"/>
            <a:ext cx="7988300" cy="1261884"/>
          </a:xfrm>
          <a:prstGeom prst="rect">
            <a:avLst/>
          </a:prstGeom>
        </p:spPr>
        <p:txBody>
          <a:bodyPr wrap="square">
            <a:spAutoFit/>
          </a:bodyPr>
          <a:lstStyle/>
          <a:p>
            <a:pPr marL="342900" lvl="0" indent="-342900">
              <a:buClr>
                <a:srgbClr val="6F6E6F"/>
              </a:buClr>
              <a:buSzPct val="100000"/>
              <a:buFont typeface="Arial"/>
              <a:buChar char="•"/>
            </a:pPr>
            <a:r>
              <a:rPr lang="en-US" dirty="0">
                <a:solidFill>
                  <a:schemeClr val="tx1">
                    <a:lumMod val="85000"/>
                    <a:lumOff val="15000"/>
                  </a:schemeClr>
                </a:solidFill>
                <a:ea typeface="Calibri"/>
                <a:cs typeface="Calibri"/>
                <a:sym typeface="Calibri"/>
              </a:rPr>
              <a:t>To create a PROCESS for the discussion, presentation and closing of conversations and events.</a:t>
            </a:r>
          </a:p>
          <a:p>
            <a:pPr marL="342900" lvl="0" indent="-342900">
              <a:spcBef>
                <a:spcPts val="480"/>
              </a:spcBef>
              <a:buClr>
                <a:srgbClr val="6F6E6F"/>
              </a:buClr>
              <a:buSzPct val="100000"/>
              <a:buFont typeface="Arial"/>
              <a:buChar char="•"/>
            </a:pPr>
            <a:r>
              <a:rPr lang="en-US" dirty="0">
                <a:solidFill>
                  <a:schemeClr val="tx1">
                    <a:lumMod val="85000"/>
                    <a:lumOff val="15000"/>
                  </a:schemeClr>
                </a:solidFill>
                <a:ea typeface="Calibri"/>
                <a:cs typeface="Calibri"/>
                <a:sym typeface="Calibri"/>
              </a:rPr>
              <a:t>To observe a variety of options and word tracks to help  find a comfortable way to guide someone to next steps. </a:t>
            </a:r>
            <a:endParaRPr lang="en-US" dirty="0"/>
          </a:p>
        </p:txBody>
      </p:sp>
    </p:spTree>
    <p:extLst>
      <p:ext uri="{BB962C8B-B14F-4D97-AF65-F5344CB8AC3E}">
        <p14:creationId xmlns:p14="http://schemas.microsoft.com/office/powerpoint/2010/main" val="324427844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9050"/>
            <a:ext cx="9144000" cy="5143500"/>
          </a:xfrm>
          <a:prstGeom prst="rect">
            <a:avLst/>
          </a:prstGeom>
        </p:spPr>
      </p:pic>
      <p:sp>
        <p:nvSpPr>
          <p:cNvPr id="2" name="Title 1"/>
          <p:cNvSpPr>
            <a:spLocks noGrp="1"/>
          </p:cNvSpPr>
          <p:nvPr>
            <p:ph type="title"/>
          </p:nvPr>
        </p:nvSpPr>
        <p:spPr>
          <a:xfrm>
            <a:off x="457200" y="205978"/>
            <a:ext cx="8229600" cy="1064259"/>
          </a:xfrm>
          <a:solidFill>
            <a:schemeClr val="bg1"/>
          </a:solidFill>
          <a:ln>
            <a:solidFill>
              <a:schemeClr val="tx2">
                <a:lumMod val="75000"/>
              </a:schemeClr>
            </a:solidFill>
          </a:ln>
        </p:spPr>
        <p:txBody>
          <a:bodyPr>
            <a:normAutofit/>
          </a:bodyPr>
          <a:lstStyle/>
          <a:p>
            <a:r>
              <a:rPr lang="en-US" sz="2800" dirty="0"/>
              <a:t>Closing – </a:t>
            </a:r>
            <a:r>
              <a:rPr lang="en-US" sz="2400" dirty="0"/>
              <a:t>Is Simply Guiding Our Prospective Customers and Distributors to the Next Step  </a:t>
            </a:r>
          </a:p>
        </p:txBody>
      </p:sp>
      <p:sp>
        <p:nvSpPr>
          <p:cNvPr id="3" name="Content Placeholder 2"/>
          <p:cNvSpPr>
            <a:spLocks noGrp="1"/>
          </p:cNvSpPr>
          <p:nvPr>
            <p:ph idx="1"/>
          </p:nvPr>
        </p:nvSpPr>
        <p:spPr>
          <a:xfrm>
            <a:off x="457200" y="1435099"/>
            <a:ext cx="8229600" cy="457437"/>
          </a:xfrm>
          <a:solidFill>
            <a:schemeClr val="bg1"/>
          </a:solidFill>
        </p:spPr>
        <p:txBody>
          <a:bodyPr>
            <a:normAutofit fontScale="55000" lnSpcReduction="20000"/>
          </a:bodyPr>
          <a:lstStyle/>
          <a:p>
            <a:pPr marL="0" indent="0">
              <a:buNone/>
            </a:pPr>
            <a:r>
              <a:rPr lang="en-US" sz="3300" b="1" dirty="0"/>
              <a:t>Customers look to us for direction and to lay out the options. 	</a:t>
            </a:r>
            <a:r>
              <a:rPr lang="en-US" sz="1900" b="1" dirty="0"/>
              <a:t>			</a:t>
            </a:r>
            <a:r>
              <a:rPr lang="en-US" sz="2000" dirty="0"/>
              <a:t> Lisa</a:t>
            </a:r>
            <a:endParaRPr lang="en-US" sz="1900" dirty="0"/>
          </a:p>
          <a:p>
            <a:pPr>
              <a:buNone/>
            </a:pPr>
            <a:endParaRPr lang="en-US" sz="2400" dirty="0"/>
          </a:p>
        </p:txBody>
      </p:sp>
      <p:sp>
        <p:nvSpPr>
          <p:cNvPr id="5" name="Rectangle 4"/>
          <p:cNvSpPr/>
          <p:nvPr/>
        </p:nvSpPr>
        <p:spPr>
          <a:xfrm>
            <a:off x="254000" y="3746500"/>
            <a:ext cx="8750300" cy="1200329"/>
          </a:xfrm>
          <a:prstGeom prst="rect">
            <a:avLst/>
          </a:prstGeom>
          <a:ln>
            <a:solidFill>
              <a:schemeClr val="accent5">
                <a:lumMod val="75000"/>
              </a:schemeClr>
            </a:solidFill>
          </a:ln>
        </p:spPr>
        <p:txBody>
          <a:bodyPr wrap="square">
            <a:spAutoFit/>
          </a:bodyPr>
          <a:lstStyle/>
          <a:p>
            <a:r>
              <a:rPr lang="en-US" dirty="0"/>
              <a:t> Jo </a:t>
            </a:r>
            <a:r>
              <a:rPr lang="en-US" dirty="0" err="1"/>
              <a:t>Coogan</a:t>
            </a:r>
            <a:r>
              <a:rPr lang="en-US" dirty="0"/>
              <a:t> ..."It's our job to share with them all the goodness of Shaklee and what it 				can do for them.... It's their job to decide" </a:t>
            </a:r>
          </a:p>
          <a:p>
            <a:r>
              <a:rPr lang="en-US" dirty="0"/>
              <a:t> No prejudging what we think they can afford or should spend</a:t>
            </a:r>
            <a:r>
              <a:rPr lang="mr-IN" dirty="0"/>
              <a:t>…</a:t>
            </a:r>
            <a:r>
              <a:rPr lang="en-US" dirty="0"/>
              <a:t>Our job is to offer options.   					</a:t>
            </a:r>
            <a:endParaRPr lang="en-US" sz="1600" dirty="0"/>
          </a:p>
        </p:txBody>
      </p:sp>
      <p:sp>
        <p:nvSpPr>
          <p:cNvPr id="6" name="Rectangle 5"/>
          <p:cNvSpPr/>
          <p:nvPr/>
        </p:nvSpPr>
        <p:spPr>
          <a:xfrm>
            <a:off x="254000" y="2590800"/>
            <a:ext cx="8547100" cy="923330"/>
          </a:xfrm>
          <a:prstGeom prst="rect">
            <a:avLst/>
          </a:prstGeom>
        </p:spPr>
        <p:txBody>
          <a:bodyPr wrap="square">
            <a:spAutoFit/>
          </a:bodyPr>
          <a:lstStyle/>
          <a:p>
            <a:r>
              <a:rPr lang="en-US" dirty="0"/>
              <a:t>-- Shift TO thinking about THEM   and how we can best be </a:t>
            </a:r>
            <a:r>
              <a:rPr lang="en-US" b="1" dirty="0"/>
              <a:t>an advocate for them</a:t>
            </a:r>
            <a:r>
              <a:rPr lang="en-US" dirty="0"/>
              <a:t>.		 after learning their interests and needs ..  to recommend what we  believe to be in their best interest. </a:t>
            </a:r>
          </a:p>
        </p:txBody>
      </p:sp>
      <p:sp>
        <p:nvSpPr>
          <p:cNvPr id="7" name="Rectangle 6"/>
          <p:cNvSpPr/>
          <p:nvPr/>
        </p:nvSpPr>
        <p:spPr>
          <a:xfrm>
            <a:off x="254000" y="1930872"/>
            <a:ext cx="8318500" cy="646331"/>
          </a:xfrm>
          <a:prstGeom prst="rect">
            <a:avLst/>
          </a:prstGeom>
        </p:spPr>
        <p:txBody>
          <a:bodyPr wrap="square">
            <a:spAutoFit/>
          </a:bodyPr>
          <a:lstStyle/>
          <a:p>
            <a:pPr>
              <a:buNone/>
            </a:pPr>
            <a:r>
              <a:rPr lang="en-US" dirty="0"/>
              <a:t>-- Shift FROM worrying about ourselves and what people will think of us </a:t>
            </a:r>
            <a:r>
              <a:rPr lang="mr-IN" dirty="0"/>
              <a:t>…</a:t>
            </a:r>
            <a:r>
              <a:rPr lang="en-US" dirty="0"/>
              <a:t> Fear of rejection, of being intrusive, of being judged, looking foolish, </a:t>
            </a:r>
            <a:r>
              <a:rPr lang="en-US" dirty="0" err="1"/>
              <a:t>etc</a:t>
            </a:r>
            <a:endParaRPr lang="en-US" dirty="0"/>
          </a:p>
        </p:txBody>
      </p:sp>
    </p:spTree>
    <p:extLst>
      <p:ext uri="{BB962C8B-B14F-4D97-AF65-F5344CB8AC3E}">
        <p14:creationId xmlns:p14="http://schemas.microsoft.com/office/powerpoint/2010/main" val="216999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5600" y="1018522"/>
            <a:ext cx="8229600" cy="688320"/>
          </a:xfrm>
        </p:spPr>
        <p:txBody>
          <a:bodyPr>
            <a:normAutofit fontScale="70000" lnSpcReduction="20000"/>
          </a:bodyPr>
          <a:lstStyle/>
          <a:p>
            <a:pPr marL="0" indent="0">
              <a:buNone/>
            </a:pPr>
            <a:r>
              <a:rPr lang="en-US" sz="2400" dirty="0">
                <a:solidFill>
                  <a:schemeClr val="tx1">
                    <a:lumMod val="85000"/>
                    <a:lumOff val="15000"/>
                  </a:schemeClr>
                </a:solidFill>
              </a:rPr>
              <a:t>     </a:t>
            </a:r>
            <a:r>
              <a:rPr lang="en-US" sz="3400" dirty="0">
                <a:solidFill>
                  <a:schemeClr val="tx1">
                    <a:lumMod val="85000"/>
                    <a:lumOff val="15000"/>
                  </a:schemeClr>
                </a:solidFill>
              </a:rPr>
              <a:t> 1. Build </a:t>
            </a:r>
            <a:r>
              <a:rPr lang="en-US" sz="3600" dirty="0">
                <a:solidFill>
                  <a:schemeClr val="tx1">
                    <a:lumMod val="85000"/>
                    <a:lumOff val="15000"/>
                  </a:schemeClr>
                </a:solidFill>
              </a:rPr>
              <a:t>relationships</a:t>
            </a:r>
            <a:r>
              <a:rPr lang="en-US" sz="2400" dirty="0">
                <a:solidFill>
                  <a:schemeClr val="tx1">
                    <a:lumMod val="85000"/>
                    <a:lumOff val="15000"/>
                  </a:schemeClr>
                </a:solidFill>
              </a:rPr>
              <a:t>	</a:t>
            </a:r>
            <a:r>
              <a:rPr lang="en-US" sz="2100" dirty="0">
                <a:solidFill>
                  <a:schemeClr val="tx1">
                    <a:lumMod val="85000"/>
                    <a:lumOff val="15000"/>
                  </a:schemeClr>
                </a:solidFill>
              </a:rPr>
              <a:t>( they build faster in live conversations )</a:t>
            </a:r>
            <a:r>
              <a:rPr lang="en-US" sz="2900" dirty="0">
                <a:solidFill>
                  <a:schemeClr val="tx1">
                    <a:lumMod val="85000"/>
                    <a:lumOff val="15000"/>
                  </a:schemeClr>
                </a:solidFill>
              </a:rPr>
              <a:t>		</a:t>
            </a:r>
            <a:r>
              <a:rPr lang="en-US" sz="2100" dirty="0" err="1">
                <a:solidFill>
                  <a:schemeClr val="tx1">
                    <a:lumMod val="85000"/>
                    <a:lumOff val="15000"/>
                  </a:schemeClr>
                </a:solidFill>
              </a:rPr>
              <a:t>jeanne</a:t>
            </a:r>
            <a:endParaRPr lang="en-US" sz="2100" dirty="0">
              <a:solidFill>
                <a:schemeClr val="tx1">
                  <a:lumMod val="85000"/>
                  <a:lumOff val="15000"/>
                </a:schemeClr>
              </a:solidFill>
            </a:endParaRPr>
          </a:p>
        </p:txBody>
      </p:sp>
      <p:sp>
        <p:nvSpPr>
          <p:cNvPr id="3" name="Title 2"/>
          <p:cNvSpPr>
            <a:spLocks noGrp="1"/>
          </p:cNvSpPr>
          <p:nvPr>
            <p:ph type="title"/>
          </p:nvPr>
        </p:nvSpPr>
        <p:spPr>
          <a:xfrm>
            <a:off x="647700" y="228600"/>
            <a:ext cx="7937500" cy="787400"/>
          </a:xfrm>
          <a:ln>
            <a:solidFill>
              <a:schemeClr val="accent5">
                <a:lumMod val="75000"/>
              </a:schemeClr>
            </a:solidFill>
          </a:ln>
        </p:spPr>
        <p:txBody>
          <a:bodyPr>
            <a:normAutofit/>
          </a:bodyPr>
          <a:lstStyle/>
          <a:p>
            <a:r>
              <a:rPr lang="en-US" sz="2800" dirty="0"/>
              <a:t>4 Objectives for Every Contact</a:t>
            </a:r>
          </a:p>
        </p:txBody>
      </p:sp>
      <p:sp>
        <p:nvSpPr>
          <p:cNvPr id="4" name="TextBox 3"/>
          <p:cNvSpPr txBox="1"/>
          <p:nvPr/>
        </p:nvSpPr>
        <p:spPr>
          <a:xfrm>
            <a:off x="368300" y="4254500"/>
            <a:ext cx="8521700" cy="523220"/>
          </a:xfrm>
          <a:prstGeom prst="rect">
            <a:avLst/>
          </a:prstGeom>
          <a:solidFill>
            <a:schemeClr val="accent5">
              <a:lumMod val="20000"/>
              <a:lumOff val="80000"/>
            </a:schemeClr>
          </a:solidFill>
          <a:ln>
            <a:solidFill>
              <a:schemeClr val="accent5">
                <a:lumMod val="50000"/>
              </a:schemeClr>
            </a:solidFill>
          </a:ln>
        </p:spPr>
        <p:txBody>
          <a:bodyPr wrap="square" rtlCol="0">
            <a:spAutoFit/>
          </a:bodyPr>
          <a:lstStyle/>
          <a:p>
            <a:r>
              <a:rPr lang="en-US" sz="2800" dirty="0"/>
              <a:t>Close appointment/ events/ meetings with these in mind </a:t>
            </a:r>
          </a:p>
        </p:txBody>
      </p:sp>
      <p:sp>
        <p:nvSpPr>
          <p:cNvPr id="5" name="Rectangle 4"/>
          <p:cNvSpPr/>
          <p:nvPr/>
        </p:nvSpPr>
        <p:spPr>
          <a:xfrm>
            <a:off x="647700" y="3611771"/>
            <a:ext cx="4923493" cy="461665"/>
          </a:xfrm>
          <a:prstGeom prst="rect">
            <a:avLst/>
          </a:prstGeom>
        </p:spPr>
        <p:txBody>
          <a:bodyPr wrap="none">
            <a:spAutoFit/>
          </a:bodyPr>
          <a:lstStyle/>
          <a:p>
            <a:r>
              <a:rPr lang="en-US" sz="2400" dirty="0">
                <a:solidFill>
                  <a:schemeClr val="tx1">
                    <a:lumMod val="85000"/>
                    <a:lumOff val="15000"/>
                  </a:schemeClr>
                </a:solidFill>
              </a:rPr>
              <a:t>4. Identify potential business partners </a:t>
            </a:r>
            <a:endParaRPr lang="en-US" sz="2400" dirty="0"/>
          </a:p>
        </p:txBody>
      </p:sp>
      <p:sp>
        <p:nvSpPr>
          <p:cNvPr id="6" name="Rectangle 5"/>
          <p:cNvSpPr/>
          <p:nvPr/>
        </p:nvSpPr>
        <p:spPr>
          <a:xfrm>
            <a:off x="647700" y="2050047"/>
            <a:ext cx="8229600" cy="1692771"/>
          </a:xfrm>
          <a:prstGeom prst="rect">
            <a:avLst/>
          </a:prstGeom>
        </p:spPr>
        <p:txBody>
          <a:bodyPr wrap="square">
            <a:spAutoFit/>
          </a:bodyPr>
          <a:lstStyle/>
          <a:p>
            <a:r>
              <a:rPr lang="en-US" sz="2400" dirty="0">
                <a:solidFill>
                  <a:schemeClr val="tx1">
                    <a:lumMod val="85000"/>
                    <a:lumOff val="15000"/>
                  </a:schemeClr>
                </a:solidFill>
              </a:rPr>
              <a:t>3. Obtain referrals </a:t>
            </a:r>
            <a:r>
              <a:rPr lang="mr-IN" sz="2400" dirty="0">
                <a:solidFill>
                  <a:schemeClr val="tx1">
                    <a:lumMod val="85000"/>
                    <a:lumOff val="15000"/>
                  </a:schemeClr>
                </a:solidFill>
              </a:rPr>
              <a:t>…</a:t>
            </a:r>
            <a:r>
              <a:rPr lang="en-US" sz="2000" dirty="0">
                <a:solidFill>
                  <a:schemeClr val="tx1">
                    <a:lumMod val="85000"/>
                    <a:lumOff val="15000"/>
                  </a:schemeClr>
                </a:solidFill>
              </a:rPr>
              <a:t>learn to ask .. </a:t>
            </a:r>
          </a:p>
          <a:p>
            <a:r>
              <a:rPr lang="en-US" sz="2000" i="1" dirty="0">
                <a:solidFill>
                  <a:schemeClr val="tx1">
                    <a:lumMod val="85000"/>
                    <a:lumOff val="15000"/>
                  </a:schemeClr>
                </a:solidFill>
              </a:rPr>
              <a:t>		--Who do you know who would want to know about this?</a:t>
            </a:r>
            <a:r>
              <a:rPr lang="en-US" sz="2000" dirty="0">
                <a:solidFill>
                  <a:schemeClr val="tx1">
                    <a:lumMod val="85000"/>
                    <a:lumOff val="15000"/>
                  </a:schemeClr>
                </a:solidFill>
              </a:rPr>
              <a:t> 		</a:t>
            </a:r>
          </a:p>
          <a:p>
            <a:r>
              <a:rPr lang="en-US" sz="2000" dirty="0">
                <a:solidFill>
                  <a:schemeClr val="tx1">
                    <a:lumMod val="85000"/>
                    <a:lumOff val="15000"/>
                  </a:schemeClr>
                </a:solidFill>
              </a:rPr>
              <a:t>		--schedule events hosted by others 	( online or in home ) </a:t>
            </a:r>
          </a:p>
          <a:p>
            <a:r>
              <a:rPr lang="en-US" sz="2000" dirty="0">
                <a:solidFill>
                  <a:schemeClr val="tx1">
                    <a:lumMod val="85000"/>
                    <a:lumOff val="15000"/>
                  </a:schemeClr>
                </a:solidFill>
              </a:rPr>
              <a:t>		--an excellent idea to help people losing income to earn free products.  		--at the same time they are helping their friends                       barb</a:t>
            </a:r>
          </a:p>
        </p:txBody>
      </p:sp>
      <p:sp>
        <p:nvSpPr>
          <p:cNvPr id="7" name="Rectangle 6"/>
          <p:cNvSpPr/>
          <p:nvPr/>
        </p:nvSpPr>
        <p:spPr>
          <a:xfrm>
            <a:off x="647700" y="1588382"/>
            <a:ext cx="7774893" cy="461665"/>
          </a:xfrm>
          <a:prstGeom prst="rect">
            <a:avLst/>
          </a:prstGeom>
        </p:spPr>
        <p:txBody>
          <a:bodyPr wrap="square">
            <a:spAutoFit/>
          </a:bodyPr>
          <a:lstStyle/>
          <a:p>
            <a:r>
              <a:rPr lang="en-US" sz="2400" dirty="0">
                <a:solidFill>
                  <a:schemeClr val="tx1">
                    <a:lumMod val="85000"/>
                    <a:lumOff val="15000"/>
                  </a:schemeClr>
                </a:solidFill>
              </a:rPr>
              <a:t>2. Offer product information and suggestions </a:t>
            </a:r>
          </a:p>
        </p:txBody>
      </p:sp>
    </p:spTree>
    <p:extLst>
      <p:ext uri="{BB962C8B-B14F-4D97-AF65-F5344CB8AC3E}">
        <p14:creationId xmlns:p14="http://schemas.microsoft.com/office/powerpoint/2010/main" val="342850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9144000" cy="5143500"/>
          </a:xfrm>
          <a:prstGeom prst="rect">
            <a:avLst/>
          </a:prstGeom>
        </p:spPr>
      </p:pic>
      <p:sp>
        <p:nvSpPr>
          <p:cNvPr id="2" name="Title 1"/>
          <p:cNvSpPr>
            <a:spLocks noGrp="1"/>
          </p:cNvSpPr>
          <p:nvPr>
            <p:ph type="title"/>
          </p:nvPr>
        </p:nvSpPr>
        <p:spPr>
          <a:xfrm>
            <a:off x="457200" y="205979"/>
            <a:ext cx="8229600" cy="1222772"/>
          </a:xfrm>
        </p:spPr>
        <p:txBody>
          <a:bodyPr>
            <a:normAutofit fontScale="90000"/>
          </a:bodyPr>
          <a:lstStyle/>
          <a:p>
            <a:r>
              <a:rPr lang="en-US" sz="3200" dirty="0"/>
              <a:t>Reach Outs </a:t>
            </a:r>
            <a:r>
              <a:rPr lang="mr-IN" sz="3200" dirty="0"/>
              <a:t>–</a:t>
            </a:r>
            <a:br>
              <a:rPr lang="en-US" sz="3200" dirty="0"/>
            </a:br>
            <a:r>
              <a:rPr lang="en-US" sz="2700" dirty="0"/>
              <a:t>Events/ Appointments/ Meetings, and especially now .. </a:t>
            </a:r>
            <a:br>
              <a:rPr lang="en-US" sz="2700" dirty="0"/>
            </a:br>
            <a:r>
              <a:rPr lang="en-US" sz="2700" dirty="0"/>
              <a:t>Most especially </a:t>
            </a:r>
            <a:r>
              <a:rPr lang="mr-IN" sz="2700" dirty="0"/>
              <a:t>…</a:t>
            </a:r>
            <a:r>
              <a:rPr lang="en-US" sz="2700" dirty="0"/>
              <a:t> Phone Calls  </a:t>
            </a:r>
          </a:p>
        </p:txBody>
      </p:sp>
      <p:sp>
        <p:nvSpPr>
          <p:cNvPr id="3" name="Content Placeholder 2"/>
          <p:cNvSpPr>
            <a:spLocks noGrp="1"/>
          </p:cNvSpPr>
          <p:nvPr>
            <p:ph idx="1"/>
          </p:nvPr>
        </p:nvSpPr>
        <p:spPr>
          <a:xfrm>
            <a:off x="457200" y="1428751"/>
            <a:ext cx="8432800" cy="3394472"/>
          </a:xfrm>
        </p:spPr>
        <p:txBody>
          <a:bodyPr>
            <a:normAutofit/>
          </a:bodyPr>
          <a:lstStyle/>
          <a:p>
            <a:r>
              <a:rPr lang="en-US" sz="2000" dirty="0"/>
              <a:t>In homes  and virtual events</a:t>
            </a:r>
          </a:p>
          <a:p>
            <a:pPr marL="0" indent="0">
              <a:buNone/>
            </a:pPr>
            <a:r>
              <a:rPr lang="en-US" sz="2000" dirty="0"/>
              <a:t>	-- Member Benefits</a:t>
            </a:r>
          </a:p>
          <a:p>
            <a:pPr marL="0" indent="0">
              <a:buNone/>
            </a:pPr>
            <a:r>
              <a:rPr lang="en-US" sz="2000" dirty="0"/>
              <a:t>	-- Youth Skin Care demos </a:t>
            </a:r>
          </a:p>
          <a:p>
            <a:pPr marL="0" indent="0">
              <a:buNone/>
            </a:pPr>
            <a:r>
              <a:rPr lang="en-US" sz="2000" dirty="0"/>
              <a:t>	-- Health topics </a:t>
            </a:r>
            <a:r>
              <a:rPr lang="en-US" sz="1800" dirty="0"/>
              <a:t>( Immunity building, cold and flu, kids’ nutrition, women’s health, 						gut health, </a:t>
            </a:r>
            <a:r>
              <a:rPr lang="en-US" sz="1800" dirty="0" err="1"/>
              <a:t>etc</a:t>
            </a:r>
            <a:r>
              <a:rPr lang="en-US" sz="1800" dirty="0"/>
              <a:t>  )</a:t>
            </a:r>
          </a:p>
          <a:p>
            <a:r>
              <a:rPr lang="en-US" sz="2000" dirty="0"/>
              <a:t>Individual appointments</a:t>
            </a:r>
          </a:p>
          <a:p>
            <a:r>
              <a:rPr lang="en-US" sz="2000" dirty="0"/>
              <a:t>Business opportunity presentations .. especially important today as so many people are losing income.. and life savings from shaky stock market.</a:t>
            </a:r>
          </a:p>
          <a:p>
            <a:r>
              <a:rPr lang="en-US" sz="2800" dirty="0"/>
              <a:t>Personal phone calls .. especially effective now </a:t>
            </a:r>
          </a:p>
        </p:txBody>
      </p:sp>
      <p:sp>
        <p:nvSpPr>
          <p:cNvPr id="4" name="TextBox 3"/>
          <p:cNvSpPr txBox="1"/>
          <p:nvPr/>
        </p:nvSpPr>
        <p:spPr>
          <a:xfrm>
            <a:off x="7378700" y="4546600"/>
            <a:ext cx="1308100" cy="369332"/>
          </a:xfrm>
          <a:prstGeom prst="rect">
            <a:avLst/>
          </a:prstGeom>
          <a:noFill/>
        </p:spPr>
        <p:txBody>
          <a:bodyPr wrap="square" rtlCol="0">
            <a:spAutoFit/>
          </a:bodyPr>
          <a:lstStyle/>
          <a:p>
            <a:r>
              <a:rPr lang="en-US" dirty="0"/>
              <a:t>pam</a:t>
            </a:r>
          </a:p>
        </p:txBody>
      </p:sp>
    </p:spTree>
    <p:extLst>
      <p:ext uri="{BB962C8B-B14F-4D97-AF65-F5344CB8AC3E}">
        <p14:creationId xmlns:p14="http://schemas.microsoft.com/office/powerpoint/2010/main" val="4192042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Close for Immunity Nutrition Products</a:t>
            </a:r>
          </a:p>
        </p:txBody>
      </p:sp>
      <p:sp>
        <p:nvSpPr>
          <p:cNvPr id="3" name="Content Placeholder 2"/>
          <p:cNvSpPr>
            <a:spLocks noGrp="1"/>
          </p:cNvSpPr>
          <p:nvPr>
            <p:ph idx="1"/>
          </p:nvPr>
        </p:nvSpPr>
        <p:spPr>
          <a:xfrm>
            <a:off x="279400" y="1063228"/>
            <a:ext cx="2781300" cy="1877437"/>
          </a:xfrm>
          <a:ln>
            <a:solidFill>
              <a:schemeClr val="tx1"/>
            </a:solidFill>
          </a:ln>
        </p:spPr>
        <p:txBody>
          <a:bodyPr>
            <a:normAutofit/>
          </a:bodyPr>
          <a:lstStyle/>
          <a:p>
            <a:pPr marL="0" indent="0">
              <a:buNone/>
            </a:pPr>
            <a:r>
              <a:rPr lang="en-US" sz="1800" b="1" dirty="0"/>
              <a:t>Basic Immunity</a:t>
            </a:r>
          </a:p>
          <a:p>
            <a:pPr marL="0" indent="0">
              <a:buNone/>
            </a:pPr>
            <a:r>
              <a:rPr lang="en-US" sz="1800" dirty="0" err="1"/>
              <a:t>Nutriferon</a:t>
            </a:r>
            <a:r>
              <a:rPr lang="en-US" sz="1800" dirty="0"/>
              <a:t>		$40.15</a:t>
            </a:r>
          </a:p>
          <a:p>
            <a:pPr marL="0" indent="0">
              <a:buNone/>
            </a:pPr>
            <a:r>
              <a:rPr lang="en-US" sz="1800" dirty="0"/>
              <a:t>Vita C			$22.30</a:t>
            </a:r>
          </a:p>
          <a:p>
            <a:pPr marL="0" indent="0">
              <a:buNone/>
            </a:pPr>
            <a:r>
              <a:rPr lang="en-US" sz="1800" dirty="0" err="1"/>
              <a:t>Optiflora</a:t>
            </a:r>
            <a:r>
              <a:rPr lang="en-US" sz="1800" dirty="0"/>
              <a:t> DI 		</a:t>
            </a:r>
            <a:r>
              <a:rPr lang="en-US" sz="1800" u="sng" dirty="0"/>
              <a:t>$30.90</a:t>
            </a:r>
          </a:p>
          <a:p>
            <a:pPr marL="0" indent="0">
              <a:buNone/>
            </a:pPr>
            <a:r>
              <a:rPr lang="en-US" sz="1800" dirty="0"/>
              <a:t>		total       $ 93.35</a:t>
            </a:r>
          </a:p>
        </p:txBody>
      </p:sp>
      <p:sp>
        <p:nvSpPr>
          <p:cNvPr id="4" name="TextBox 3"/>
          <p:cNvSpPr txBox="1"/>
          <p:nvPr/>
        </p:nvSpPr>
        <p:spPr>
          <a:xfrm>
            <a:off x="3213100" y="1063229"/>
            <a:ext cx="2514600" cy="1877437"/>
          </a:xfrm>
          <a:prstGeom prst="rect">
            <a:avLst/>
          </a:prstGeom>
          <a:noFill/>
          <a:ln>
            <a:solidFill>
              <a:schemeClr val="tx1"/>
            </a:solidFill>
          </a:ln>
        </p:spPr>
        <p:txBody>
          <a:bodyPr wrap="square" rtlCol="0">
            <a:spAutoFit/>
          </a:bodyPr>
          <a:lstStyle/>
          <a:p>
            <a:r>
              <a:rPr lang="en-US" b="1" dirty="0"/>
              <a:t>Kid’s Immunity Package</a:t>
            </a:r>
          </a:p>
          <a:p>
            <a:endParaRPr lang="en-US" sz="800" dirty="0"/>
          </a:p>
          <a:p>
            <a:r>
              <a:rPr lang="en-US" dirty="0"/>
              <a:t>Chewable C	   $24.05</a:t>
            </a:r>
          </a:p>
          <a:p>
            <a:r>
              <a:rPr lang="en-US" dirty="0" err="1"/>
              <a:t>Incredivites</a:t>
            </a:r>
            <a:r>
              <a:rPr lang="en-US" dirty="0"/>
              <a:t>         $30.60</a:t>
            </a:r>
          </a:p>
          <a:p>
            <a:r>
              <a:rPr lang="en-US" dirty="0" err="1"/>
              <a:t>Optiflora</a:t>
            </a:r>
            <a:r>
              <a:rPr lang="en-US" dirty="0"/>
              <a:t> Pearl    </a:t>
            </a:r>
            <a:r>
              <a:rPr lang="en-US" u="sng" dirty="0"/>
              <a:t>$19.65</a:t>
            </a:r>
          </a:p>
          <a:p>
            <a:r>
              <a:rPr lang="en-US" dirty="0"/>
              <a:t>       total		   $74.30</a:t>
            </a:r>
          </a:p>
          <a:p>
            <a:r>
              <a:rPr lang="en-US" dirty="0"/>
              <a:t> </a:t>
            </a:r>
          </a:p>
        </p:txBody>
      </p:sp>
      <p:sp>
        <p:nvSpPr>
          <p:cNvPr id="5" name="TextBox 4"/>
          <p:cNvSpPr txBox="1"/>
          <p:nvPr/>
        </p:nvSpPr>
        <p:spPr>
          <a:xfrm>
            <a:off x="279400" y="3111500"/>
            <a:ext cx="8483600" cy="1754327"/>
          </a:xfrm>
          <a:prstGeom prst="rect">
            <a:avLst/>
          </a:prstGeom>
          <a:noFill/>
          <a:ln>
            <a:solidFill>
              <a:schemeClr val="tx1"/>
            </a:solidFill>
          </a:ln>
        </p:spPr>
        <p:txBody>
          <a:bodyPr wrap="square" rtlCol="0">
            <a:spAutoFit/>
          </a:bodyPr>
          <a:lstStyle/>
          <a:p>
            <a:r>
              <a:rPr lang="en-US" b="1" dirty="0"/>
              <a:t>Prove It Challenge </a:t>
            </a:r>
            <a:r>
              <a:rPr lang="en-US" dirty="0"/>
              <a:t>includes       $159</a:t>
            </a:r>
          </a:p>
          <a:p>
            <a:r>
              <a:rPr lang="en-US" dirty="0" err="1"/>
              <a:t>Vitalizer</a:t>
            </a:r>
            <a:endParaRPr lang="en-US" dirty="0"/>
          </a:p>
          <a:p>
            <a:r>
              <a:rPr lang="en-US" dirty="0"/>
              <a:t>2 Life Shakes</a:t>
            </a:r>
          </a:p>
          <a:p>
            <a:r>
              <a:rPr lang="en-US" dirty="0"/>
              <a:t>7 Day Healthy Cleanse</a:t>
            </a:r>
          </a:p>
          <a:p>
            <a:r>
              <a:rPr lang="en-US" dirty="0"/>
              <a:t>Best for new people because they receive FREE membership, FREE shipping and access to monthly promotions and discounts							pam</a:t>
            </a:r>
          </a:p>
        </p:txBody>
      </p:sp>
      <p:sp>
        <p:nvSpPr>
          <p:cNvPr id="6" name="TextBox 5"/>
          <p:cNvSpPr txBox="1"/>
          <p:nvPr/>
        </p:nvSpPr>
        <p:spPr>
          <a:xfrm>
            <a:off x="5829300" y="1063229"/>
            <a:ext cx="2933700" cy="1877437"/>
          </a:xfrm>
          <a:prstGeom prst="rect">
            <a:avLst/>
          </a:prstGeom>
          <a:noFill/>
          <a:ln>
            <a:solidFill>
              <a:schemeClr val="tx1"/>
            </a:solidFill>
          </a:ln>
        </p:spPr>
        <p:txBody>
          <a:bodyPr wrap="square" rtlCol="0">
            <a:spAutoFit/>
          </a:bodyPr>
          <a:lstStyle/>
          <a:p>
            <a:r>
              <a:rPr lang="en-US" b="1" dirty="0"/>
              <a:t>Immunity Cleaning Kit</a:t>
            </a:r>
          </a:p>
          <a:p>
            <a:endParaRPr lang="en-US" sz="800" dirty="0"/>
          </a:p>
          <a:p>
            <a:r>
              <a:rPr lang="en-US" dirty="0"/>
              <a:t>Basic G			   $17.80	</a:t>
            </a:r>
          </a:p>
          <a:p>
            <a:r>
              <a:rPr lang="en-US" dirty="0"/>
              <a:t>Basic G spray bottle   $ 2.10</a:t>
            </a:r>
          </a:p>
          <a:p>
            <a:r>
              <a:rPr lang="en-US" dirty="0"/>
              <a:t>Germ Off Wipes         $ 7. 95 Hand Wash                 </a:t>
            </a:r>
            <a:r>
              <a:rPr lang="en-US" u="sng" dirty="0"/>
              <a:t>$17.85</a:t>
            </a:r>
          </a:p>
          <a:p>
            <a:r>
              <a:rPr lang="en-US" dirty="0"/>
              <a:t>		    total       $45.70</a:t>
            </a:r>
          </a:p>
        </p:txBody>
      </p:sp>
    </p:spTree>
    <p:extLst>
      <p:ext uri="{BB962C8B-B14F-4D97-AF65-F5344CB8AC3E}">
        <p14:creationId xmlns:p14="http://schemas.microsoft.com/office/powerpoint/2010/main" val="3240834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58516</TotalTime>
  <Words>2834</Words>
  <Application>Microsoft Macintosh PowerPoint</Application>
  <PresentationFormat>On-screen Show (16:9)</PresentationFormat>
  <Paragraphs>254</Paragraphs>
  <Slides>26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Wingdings</vt:lpstr>
      <vt:lpstr>Office Theme</vt:lpstr>
      <vt:lpstr>Washing Groceries </vt:lpstr>
      <vt:lpstr>PowerPoint Presentation</vt:lpstr>
      <vt:lpstr>This Weeks Training Team Closing and Next Steps</vt:lpstr>
      <vt:lpstr>Review of Time to Rise and Lead Session #5</vt:lpstr>
      <vt:lpstr>Objectives for Session # 6  The Art of Closing and Offering Next Steps</vt:lpstr>
      <vt:lpstr>Closing – Is Simply Guiding Our Prospective Customers and Distributors to the Next Step  </vt:lpstr>
      <vt:lpstr>4 Objectives for Every Contact</vt:lpstr>
      <vt:lpstr>Reach Outs – Events/ Appointments/ Meetings, and especially now ..  Most especially … Phone Calls  </vt:lpstr>
      <vt:lpstr>Close for Immunity Nutrition Products</vt:lpstr>
      <vt:lpstr>Be Prepared to Discuss Additional Products</vt:lpstr>
      <vt:lpstr>Word tracks – time for personal calls and messages </vt:lpstr>
      <vt:lpstr>More questions …</vt:lpstr>
      <vt:lpstr>If people are worried about affording products … </vt:lpstr>
      <vt:lpstr>Then say …           I have another idea …</vt:lpstr>
      <vt:lpstr>Key Elements of an Event/ Appointment/ etc</vt:lpstr>
      <vt:lpstr>USE/ SHARE/ BUILD Close</vt:lpstr>
      <vt:lpstr>Meeting Close Options …</vt:lpstr>
      <vt:lpstr> Closing of Individual Product Appointment –        Offer Guidance in Helping Them To Make an Order </vt:lpstr>
      <vt:lpstr>PowerPoint Presentation</vt:lpstr>
      <vt:lpstr>Why Interest Sheets         lisa</vt:lpstr>
      <vt:lpstr>Incentives for Closing the Sale </vt:lpstr>
      <vt:lpstr>It’s Our Job to Follow Up with Excellent Service</vt:lpstr>
      <vt:lpstr>Action Steps  Week 6 Closing and Next Steps</vt:lpstr>
      <vt:lpstr>PowerPoint Presentation</vt:lpstr>
      <vt:lpstr>Next Session #7 – Identifying Business Partners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Track to Coordinator Fall 2015</dc:title>
  <dc:creator>Barbara Lagoni</dc:creator>
  <cp:lastModifiedBy>Chris Spell</cp:lastModifiedBy>
  <cp:revision>568</cp:revision>
  <cp:lastPrinted>2020-03-26T17:44:22Z</cp:lastPrinted>
  <dcterms:created xsi:type="dcterms:W3CDTF">2015-07-16T02:03:17Z</dcterms:created>
  <dcterms:modified xsi:type="dcterms:W3CDTF">2020-03-29T19:38:22Z</dcterms:modified>
</cp:coreProperties>
</file>