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33"/>
  </p:notesMasterIdLst>
  <p:handoutMasterIdLst>
    <p:handoutMasterId r:id="rId34"/>
  </p:handoutMasterIdLst>
  <p:sldIdLst>
    <p:sldId id="340" r:id="rId2"/>
    <p:sldId id="348" r:id="rId3"/>
    <p:sldId id="344" r:id="rId4"/>
    <p:sldId id="259" r:id="rId5"/>
    <p:sldId id="336" r:id="rId6"/>
    <p:sldId id="261" r:id="rId7"/>
    <p:sldId id="339" r:id="rId8"/>
    <p:sldId id="343" r:id="rId9"/>
    <p:sldId id="320" r:id="rId10"/>
    <p:sldId id="269" r:id="rId11"/>
    <p:sldId id="291" r:id="rId12"/>
    <p:sldId id="276" r:id="rId13"/>
    <p:sldId id="270" r:id="rId14"/>
    <p:sldId id="263" r:id="rId15"/>
    <p:sldId id="272" r:id="rId16"/>
    <p:sldId id="292" r:id="rId17"/>
    <p:sldId id="329" r:id="rId18"/>
    <p:sldId id="323" r:id="rId19"/>
    <p:sldId id="326" r:id="rId20"/>
    <p:sldId id="295" r:id="rId21"/>
    <p:sldId id="294" r:id="rId22"/>
    <p:sldId id="271" r:id="rId23"/>
    <p:sldId id="324" r:id="rId24"/>
    <p:sldId id="277" r:id="rId25"/>
    <p:sldId id="347" r:id="rId26"/>
    <p:sldId id="341" r:id="rId27"/>
    <p:sldId id="342" r:id="rId28"/>
    <p:sldId id="337" r:id="rId29"/>
    <p:sldId id="297" r:id="rId30"/>
    <p:sldId id="346" r:id="rId31"/>
    <p:sldId id="298" r:id="rId32"/>
  </p:sldIdLst>
  <p:sldSz cx="9144000" cy="5143500" type="screen16x9"/>
  <p:notesSz cx="6858000" cy="9313863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3" autoAdjust="0"/>
    <p:restoredTop sz="95306" autoAdjust="0"/>
  </p:normalViewPr>
  <p:slideViewPr>
    <p:cSldViewPr snapToGrid="0" snapToObjects="1">
      <p:cViewPr varScale="1">
        <p:scale>
          <a:sx n="162" d="100"/>
          <a:sy n="162" d="100"/>
        </p:scale>
        <p:origin x="720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3AFCA-2EC3-7F46-B99B-80D78E33D0B9}" type="datetimeFigureOut">
              <a:rPr lang="en-US" smtClean="0"/>
              <a:t>4/2/20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E7107-B320-9A47-AFF6-7379EFC15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54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71799" cy="465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799" cy="465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1" y="8846553"/>
            <a:ext cx="2971799" cy="465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846553"/>
            <a:ext cx="2971799" cy="46569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946072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5408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7" name="Shape 367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0156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9" name="Shape 359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2285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3884613" y="8846553"/>
            <a:ext cx="2971799" cy="465693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771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14186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3" name="Shape 383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62684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9" name="Shape 389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8591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7861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en-US" sz="1200" dirty="0"/>
              <a:t>Mindset around sharing the opportunity</a:t>
            </a:r>
          </a:p>
          <a:p>
            <a:r>
              <a:rPr lang="en-US" sz="1200" dirty="0"/>
              <a:t> </a:t>
            </a:r>
          </a:p>
          <a:p>
            <a:r>
              <a:rPr lang="en-US" sz="1200" dirty="0"/>
              <a:t>- We are sharing for their benefit </a:t>
            </a:r>
          </a:p>
          <a:p>
            <a:r>
              <a:rPr lang="en-US" sz="1200" dirty="0"/>
              <a:t>- We are sharing to meet a need </a:t>
            </a:r>
          </a:p>
          <a:p>
            <a:r>
              <a:rPr lang="en-US" sz="1200" dirty="0"/>
              <a:t>- We are different than the noise out there </a:t>
            </a:r>
          </a:p>
          <a:p>
            <a:r>
              <a:rPr lang="en-US" sz="1200" dirty="0"/>
              <a:t>- This is a gift </a:t>
            </a:r>
          </a:p>
          <a:p>
            <a:r>
              <a:rPr lang="en-US" sz="1200" dirty="0"/>
              <a:t>- what’s good for you IS good for them </a:t>
            </a:r>
          </a:p>
          <a:p>
            <a:pPr marL="342900" indent="-342900">
              <a:buFontTx/>
              <a:buChar char="-"/>
            </a:pPr>
            <a:r>
              <a:rPr lang="en-US" sz="1200" dirty="0"/>
              <a:t>We are different so be different 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691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8" name="Shape 338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9259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17958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6311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7957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3884613" y="8846553"/>
            <a:ext cx="2971799" cy="465693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490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5" name="Shape 345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97837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860557"/>
            <a:ext cx="8229600" cy="27340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6F6E6F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6F6E6F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6F6E6F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6F6E6F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39700" algn="l" rtl="0">
              <a:spcBef>
                <a:spcPts val="280"/>
              </a:spcBef>
              <a:buClr>
                <a:srgbClr val="6F6E6F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Section 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Shape 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722312" y="1849213"/>
            <a:ext cx="4455168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537E2F"/>
              </a:buClr>
              <a:buFont typeface="Calibri"/>
              <a:buNone/>
              <a:defRPr sz="3200" b="1" i="0" u="none" strike="noStrike" cap="none">
                <a:solidFill>
                  <a:srgbClr val="537E2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722312" y="2870769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rgbClr val="6F6E6F"/>
              </a:buClr>
              <a:buFont typeface="Arial"/>
              <a:buNone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pic" idx="2"/>
          </p:nvPr>
        </p:nvSpPr>
        <p:spPr>
          <a:xfrm>
            <a:off x="5301092" y="1589719"/>
            <a:ext cx="2779711" cy="2781300"/>
          </a:xfrm>
          <a:prstGeom prst="ellipse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08000" y="1263657"/>
            <a:ext cx="8229600" cy="2533643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 new Masters .. That we know about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Julie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Veenstra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Linnie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Kern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Senior Key Coordinators Katie and Sam Odom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Many achieved their “ Best Month Ever” 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Zillions of rank advancements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00" y="400057"/>
            <a:ext cx="8229600" cy="857250"/>
          </a:xfrm>
        </p:spPr>
        <p:txBody>
          <a:bodyPr/>
          <a:lstStyle/>
          <a:p>
            <a:r>
              <a:rPr lang="en-US" sz="2800" dirty="0"/>
              <a:t>Congratulations are in Order </a:t>
            </a:r>
            <a:r>
              <a:rPr lang="mr-IN" sz="2800" dirty="0"/>
              <a:t>…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749300" y="3863945"/>
            <a:ext cx="7861300" cy="40011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Which all means ..   We are all going to be VERY BUSY in April</a:t>
            </a:r>
          </a:p>
        </p:txBody>
      </p:sp>
    </p:spTree>
    <p:extLst>
      <p:ext uri="{BB962C8B-B14F-4D97-AF65-F5344CB8AC3E}">
        <p14:creationId xmlns:p14="http://schemas.microsoft.com/office/powerpoint/2010/main" val="3549617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457200" y="1676400"/>
            <a:ext cx="8445500" cy="58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 clear about how you feel about the importance of what </a:t>
            </a:r>
            <a:r>
              <a:rPr lang="en-US" sz="1800" dirty="0">
                <a:solidFill>
                  <a:schemeClr val="dk1"/>
                </a:solidFill>
              </a:rPr>
              <a:t>we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do.</a:t>
            </a:r>
          </a:p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endParaRPr lang="en-US" sz="1400" i="0" u="none" strike="noStrike" cap="none" dirty="0">
              <a:solidFill>
                <a:schemeClr val="dk1"/>
              </a:solidFill>
              <a:sym typeface="Calibri"/>
            </a:endParaRPr>
          </a:p>
        </p:txBody>
      </p:sp>
      <p:sp>
        <p:nvSpPr>
          <p:cNvPr id="203" name="Shape 203"/>
          <p:cNvSpPr txBox="1">
            <a:spLocks noGrp="1"/>
          </p:cNvSpPr>
          <p:nvPr>
            <p:ph type="title"/>
          </p:nvPr>
        </p:nvSpPr>
        <p:spPr>
          <a:xfrm>
            <a:off x="266700" y="220687"/>
            <a:ext cx="8636000" cy="1455713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538CD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000" dirty="0"/>
              <a:t>Before We Start Approaching Potential Business Partners ..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Let’s  Examine </a:t>
            </a:r>
            <a:b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Mind Set</a:t>
            </a:r>
            <a:b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 dirty="0"/>
              <a:t>and Our Understanding of What a Shaklee Business Can Mean for Us and Others</a:t>
            </a:r>
          </a:p>
        </p:txBody>
      </p:sp>
      <p:sp>
        <p:nvSpPr>
          <p:cNvPr id="2" name="Rectangle 1"/>
          <p:cNvSpPr/>
          <p:nvPr/>
        </p:nvSpPr>
        <p:spPr>
          <a:xfrm>
            <a:off x="1618332" y="4399339"/>
            <a:ext cx="51634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Remain unattached to the results 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508000" y="3554483"/>
            <a:ext cx="8216900" cy="657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8100">
              <a:lnSpc>
                <a:spcPct val="90000"/>
              </a:lnSpc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Once </a:t>
            </a:r>
            <a:r>
              <a:rPr lang="en-US" sz="1800" dirty="0">
                <a:solidFill>
                  <a:schemeClr val="dk1"/>
                </a:solidFill>
              </a:rPr>
              <a:t>we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learn how to invite people to the table and have a conversation about </a:t>
            </a:r>
          </a:p>
          <a:p>
            <a:pPr marL="457200" lvl="0" indent="457200">
              <a:lnSpc>
                <a:spcPct val="90000"/>
              </a:lnSpc>
              <a:spcBef>
                <a:spcPts val="480"/>
              </a:spcBef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business opportunity...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2779973"/>
            <a:ext cx="8216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Understand it is urgent that we multiply .. The need is too great for our existing distributors to reach all the people of our country .. US and Canada</a:t>
            </a:r>
            <a:endParaRPr lang="en-US" sz="1800" dirty="0"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8000" y="2433724"/>
            <a:ext cx="6121400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8100">
              <a:lnSpc>
                <a:spcPct val="90000"/>
              </a:lnSpc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</a:rPr>
              <a:t> </a:t>
            </a: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Easier to have a discussion about bus</a:t>
            </a:r>
            <a:r>
              <a:rPr lang="en-US" sz="1800" dirty="0">
                <a:solidFill>
                  <a:schemeClr val="dk1"/>
                </a:solidFill>
              </a:rPr>
              <a:t>iness now </a:t>
            </a:r>
          </a:p>
        </p:txBody>
      </p:sp>
      <p:sp>
        <p:nvSpPr>
          <p:cNvPr id="9" name="Rectangle 8"/>
          <p:cNvSpPr/>
          <p:nvPr/>
        </p:nvSpPr>
        <p:spPr>
          <a:xfrm>
            <a:off x="508000" y="2087475"/>
            <a:ext cx="6273800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8100">
              <a:lnSpc>
                <a:spcPct val="90000"/>
              </a:lnSpc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</a:rPr>
              <a:t> </a:t>
            </a: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Understand what we offer is urgently needed right now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07300" y="4211586"/>
            <a:ext cx="977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build="p" animBg="1"/>
      <p:bldP spid="2" grpId="0"/>
      <p:bldP spid="3" grpId="0"/>
      <p:bldP spid="7" grpId="0"/>
      <p:bldP spid="7" grpId="1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 txBox="1">
            <a:spLocks noGrp="1"/>
          </p:cNvSpPr>
          <p:nvPr>
            <p:ph type="body" idx="1"/>
          </p:nvPr>
        </p:nvSpPr>
        <p:spPr>
          <a:xfrm>
            <a:off x="457200" y="1276357"/>
            <a:ext cx="8229600" cy="9842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</a:t>
            </a:r>
            <a:r>
              <a:rPr lang="en-U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Shaklee said ..     What you think … you look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    What you think ... you say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    What you think ... you are                              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pam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1800" dirty="0"/>
          </a:p>
          <a:p>
            <a:pPr marL="342900" marR="0" lvl="0" indent="-342900" algn="l" rtl="0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>
              <a:lnSpc>
                <a:spcPct val="80000"/>
              </a:lnSpc>
              <a:spcBef>
                <a:spcPts val="408"/>
              </a:spcBef>
              <a:buSzPct val="25000"/>
            </a:pP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>
              <a:lnSpc>
                <a:spcPct val="80000"/>
              </a:lnSpc>
              <a:spcBef>
                <a:spcPts val="408"/>
              </a:spcBef>
              <a:buSzPct val="25000"/>
            </a:pP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>
              <a:lnSpc>
                <a:spcPct val="80000"/>
              </a:lnSpc>
              <a:spcBef>
                <a:spcPts val="408"/>
              </a:spcBef>
              <a:buSzPct val="25000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</a:p>
          <a:p>
            <a:pPr marL="2514600" marR="0" lvl="5" indent="-228600" algn="l" rtl="0">
              <a:lnSpc>
                <a:spcPct val="80000"/>
              </a:lnSpc>
              <a:spcBef>
                <a:spcPts val="204"/>
              </a:spcBef>
              <a:buClr>
                <a:schemeClr val="dk1"/>
              </a:buClr>
              <a:buSzPct val="56666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		</a:t>
            </a:r>
            <a:endParaRPr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Shape 341"/>
          <p:cNvSpPr txBox="1">
            <a:spLocks noGrp="1"/>
          </p:cNvSpPr>
          <p:nvPr>
            <p:ph type="title"/>
          </p:nvPr>
        </p:nvSpPr>
        <p:spPr>
          <a:xfrm>
            <a:off x="457200" y="240904"/>
            <a:ext cx="8229600" cy="857250"/>
          </a:xfrm>
          <a:prstGeom prst="rect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7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Won’t Be Convincing Until You Are Convinced</a:t>
            </a:r>
            <a:r>
              <a:rPr lang="en-US" sz="324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</p:txBody>
      </p:sp>
      <p:sp>
        <p:nvSpPr>
          <p:cNvPr id="2" name="Rectangle 1"/>
          <p:cNvSpPr/>
          <p:nvPr/>
        </p:nvSpPr>
        <p:spPr>
          <a:xfrm>
            <a:off x="457200" y="2406340"/>
            <a:ext cx="8547100" cy="2737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408"/>
              </a:spcBef>
              <a:buClr>
                <a:schemeClr val="dk1"/>
              </a:buClr>
              <a:buSzPct val="25000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 to prepare</a:t>
            </a:r>
          </a:p>
          <a:p>
            <a:pPr marL="285750" indent="-285750">
              <a:lnSpc>
                <a:spcPct val="80000"/>
              </a:lnSpc>
              <a:spcBef>
                <a:spcPts val="408"/>
              </a:spcBef>
              <a:buSzPct val="25000"/>
            </a:pPr>
            <a:r>
              <a:rPr lang="en-US" sz="2000" dirty="0">
                <a:latin typeface="Calibri"/>
                <a:cs typeface="Calibri"/>
              </a:rPr>
              <a:t>--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Listen to the stories of how the Shaklee business has impacted people</a:t>
            </a:r>
          </a:p>
          <a:p>
            <a:pPr>
              <a:lnSpc>
                <a:spcPct val="80000"/>
              </a:lnSpc>
              <a:spcBef>
                <a:spcPts val="408"/>
              </a:spcBef>
              <a:buSzPct val="25000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	Business Stories from the Field, Sneak Peek Stories,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Shaklee.TV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 </a:t>
            </a:r>
          </a:p>
          <a:p>
            <a:pPr>
              <a:lnSpc>
                <a:spcPct val="80000"/>
              </a:lnSpc>
              <a:spcBef>
                <a:spcPts val="408"/>
              </a:spcBef>
              <a:buSzPct val="25000"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		(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BetterFutureStartsToday.com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/your name)</a:t>
            </a:r>
          </a:p>
          <a:p>
            <a:pPr indent="-342900">
              <a:lnSpc>
                <a:spcPct val="80000"/>
              </a:lnSpc>
              <a:spcBef>
                <a:spcPts val="408"/>
              </a:spcBef>
              <a:buSzPct val="25000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cs typeface="Calibri"/>
              </a:rPr>
              <a:t>- Attend events .. online</a:t>
            </a:r>
          </a:p>
          <a:p>
            <a:pPr indent="-342900">
              <a:lnSpc>
                <a:spcPct val="80000"/>
              </a:lnSpc>
              <a:spcBef>
                <a:spcPts val="408"/>
              </a:spcBef>
              <a:buSzPct val="25000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 Read books about the network marketing industry </a:t>
            </a:r>
          </a:p>
          <a:p>
            <a:pPr indent="-342900">
              <a:lnSpc>
                <a:spcPct val="80000"/>
              </a:lnSpc>
              <a:spcBef>
                <a:spcPts val="408"/>
              </a:spcBef>
              <a:buSzPct val="25000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The Four Year Career, Flip Flop CEO, </a:t>
            </a:r>
            <a:r>
              <a:rPr lang="en-US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etc</a:t>
            </a:r>
            <a:endParaRPr lang="en-US"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>
              <a:lnSpc>
                <a:spcPct val="80000"/>
              </a:lnSpc>
              <a:spcBef>
                <a:spcPts val="408"/>
              </a:spcBef>
              <a:buSzPct val="25000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Become familiar with the benefits of the Shaklee Compensation Plan</a:t>
            </a:r>
          </a:p>
          <a:p>
            <a:pPr indent="-342900">
              <a:lnSpc>
                <a:spcPct val="80000"/>
              </a:lnSpc>
              <a:spcBef>
                <a:spcPts val="408"/>
              </a:spcBef>
              <a:buSzPct val="25000"/>
            </a:pPr>
            <a:endParaRPr lang="en-US"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330200" y="990715"/>
            <a:ext cx="6946900" cy="181598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</a:rPr>
              <a:t>Understand the value of our business financially </a:t>
            </a:r>
            <a:r>
              <a:rPr lang="mr-IN" sz="1800" dirty="0">
                <a:solidFill>
                  <a:schemeClr val="dk1"/>
                </a:solidFill>
              </a:rPr>
              <a:t>…</a:t>
            </a:r>
            <a:endParaRPr lang="en-US" sz="1800" dirty="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sym typeface="Calibri"/>
              </a:rPr>
              <a:t>	-- financial freedom </a:t>
            </a:r>
            <a:r>
              <a:rPr lang="en-US" sz="1800" dirty="0">
                <a:solidFill>
                  <a:schemeClr val="dk1"/>
                </a:solidFill>
              </a:rPr>
              <a:t>		-- </a:t>
            </a:r>
            <a:r>
              <a:rPr lang="en-US" sz="1800" b="0" i="0" u="none" strike="noStrike" cap="none" dirty="0">
                <a:solidFill>
                  <a:schemeClr val="dk1"/>
                </a:solidFill>
                <a:sym typeface="Calibri"/>
              </a:rPr>
              <a:t>out of debt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800" dirty="0">
                <a:solidFill>
                  <a:schemeClr val="dk1"/>
                </a:solidFill>
              </a:rPr>
              <a:t>	-- </a:t>
            </a:r>
            <a:r>
              <a:rPr lang="en-US" sz="1800" b="0" i="0" u="none" strike="noStrike" cap="none" dirty="0">
                <a:solidFill>
                  <a:schemeClr val="dk1"/>
                </a:solidFill>
                <a:sym typeface="Calibri"/>
              </a:rPr>
              <a:t>help cover expenses		</a:t>
            </a:r>
            <a:r>
              <a:rPr lang="en-US" sz="1800" dirty="0">
                <a:solidFill>
                  <a:schemeClr val="dk1"/>
                </a:solidFill>
              </a:rPr>
              <a:t>--</a:t>
            </a:r>
            <a:r>
              <a:rPr lang="en-US" sz="1800" b="0" i="0" u="none" strike="noStrike" cap="none" dirty="0">
                <a:solidFill>
                  <a:schemeClr val="dk1"/>
                </a:solidFill>
                <a:sym typeface="Calibri"/>
              </a:rPr>
              <a:t> save more</a:t>
            </a:r>
          </a:p>
          <a:p>
            <a:pPr marL="0" lvl="0" indent="0">
              <a:spcBef>
                <a:spcPts val="0"/>
              </a:spcBef>
              <a:buClr>
                <a:schemeClr val="dk1"/>
              </a:buClr>
              <a:buNone/>
            </a:pPr>
            <a:r>
              <a:rPr lang="en-US" sz="1800" dirty="0">
                <a:solidFill>
                  <a:schemeClr val="dk1"/>
                </a:solidFill>
              </a:rPr>
              <a:t>	-- tax benefits			-- give more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1200" dirty="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sym typeface="Calibri"/>
              </a:rPr>
              <a:t> 	 People are looking for Shaklee everyday.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	 </a:t>
            </a:r>
            <a:endParaRPr lang="en-US" sz="1800" dirty="0"/>
          </a:p>
          <a:p>
            <a:pPr marL="342900" marR="0" lvl="0" indent="-3429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Shape 249"/>
          <p:cNvSpPr txBox="1">
            <a:spLocks noGrp="1"/>
          </p:cNvSpPr>
          <p:nvPr>
            <p:ph type="title"/>
          </p:nvPr>
        </p:nvSpPr>
        <p:spPr>
          <a:xfrm>
            <a:off x="683616" y="182902"/>
            <a:ext cx="3505200" cy="756898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Business Benefits </a:t>
            </a: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6187" y="4017525"/>
            <a:ext cx="5966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Access to business training and a supportive community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61300" y="4366324"/>
            <a:ext cx="1003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6187" y="3556078"/>
            <a:ext cx="7963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latin typeface="Calibri"/>
                <a:cs typeface="Calibri"/>
              </a:rPr>
              <a:t>The business can now be operated digitally .. from anywhere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8505" y="2753359"/>
            <a:ext cx="712259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latin typeface="Calibri"/>
                <a:cs typeface="Calibri"/>
              </a:rPr>
              <a:t>High quality products that are in demand &amp; consumable </a:t>
            </a:r>
          </a:p>
        </p:txBody>
      </p:sp>
      <p:sp>
        <p:nvSpPr>
          <p:cNvPr id="8" name="Rectangle 7"/>
          <p:cNvSpPr/>
          <p:nvPr/>
        </p:nvSpPr>
        <p:spPr>
          <a:xfrm>
            <a:off x="456187" y="3122691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latin typeface="Calibri"/>
                <a:cs typeface="Calibri"/>
              </a:rPr>
              <a:t>Visionary leader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" grpId="0" build="p"/>
      <p:bldP spid="3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457200" y="2083860"/>
            <a:ext cx="8229600" cy="15356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indent="-31623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1800" i="1" dirty="0">
                <a:solidFill>
                  <a:schemeClr val="dk1"/>
                </a:solidFill>
              </a:rPr>
              <a:t>After I learned about Shaklee, I realized most people are looking for something like this. It was the perfect fit for me.</a:t>
            </a:r>
          </a:p>
          <a:p>
            <a:pPr lvl="0" indent="-342900">
              <a:lnSpc>
                <a:spcPct val="90000"/>
              </a:lnSpc>
              <a:spcBef>
                <a:spcPts val="444"/>
              </a:spcBef>
              <a:buClr>
                <a:schemeClr val="dk1"/>
              </a:buClr>
              <a:buSzPct val="123333"/>
            </a:pPr>
            <a:r>
              <a:rPr lang="en-US" sz="1800" i="1" dirty="0">
                <a:solidFill>
                  <a:schemeClr val="dk1"/>
                </a:solidFill>
              </a:rPr>
              <a:t>Therefore, I always let people know how much fun it is to have a home business	If they express an interest, I send them information </a:t>
            </a:r>
            <a:r>
              <a:rPr lang="en-US" sz="3200" i="1" dirty="0">
                <a:solidFill>
                  <a:schemeClr val="dk1"/>
                </a:solidFill>
              </a:rPr>
              <a:t>.. </a:t>
            </a:r>
          </a:p>
        </p:txBody>
      </p:sp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609599" y="1226610"/>
            <a:ext cx="7617040" cy="8572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 So many different benefits Shaklee offers..</a:t>
            </a:r>
            <a:b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Somebody always wants something.” quote from Katie Odom</a:t>
            </a:r>
          </a:p>
        </p:txBody>
      </p:sp>
      <p:sp>
        <p:nvSpPr>
          <p:cNvPr id="211" name="Shape 211"/>
          <p:cNvSpPr txBox="1"/>
          <p:nvPr/>
        </p:nvSpPr>
        <p:spPr>
          <a:xfrm>
            <a:off x="244917" y="342900"/>
            <a:ext cx="3848999" cy="461699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8CB3E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 of High-Level Belief  </a:t>
            </a:r>
          </a:p>
        </p:txBody>
      </p:sp>
      <p:sp>
        <p:nvSpPr>
          <p:cNvPr id="212" name="Shape 212"/>
          <p:cNvSpPr txBox="1"/>
          <p:nvPr/>
        </p:nvSpPr>
        <p:spPr>
          <a:xfrm>
            <a:off x="4352824" y="221454"/>
            <a:ext cx="4600575" cy="1005156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1800" dirty="0"/>
              <a:t>Katie Odom developed 12 Directors in her organization  in the first 3 ½ years of her business… Let’s observe her mind set.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3619500"/>
            <a:ext cx="7949686" cy="65248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ts val="444"/>
              </a:spcBef>
              <a:buClr>
                <a:schemeClr val="dk1"/>
              </a:buClr>
              <a:buSzPct val="123333"/>
              <a:buFont typeface="Arial"/>
              <a:buChar char="•"/>
            </a:pPr>
            <a:r>
              <a:rPr lang="en-US" sz="18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that is only effective if I follow up with live meeting  if local. ..</a:t>
            </a:r>
          </a:p>
          <a:p>
            <a:pPr lvl="0">
              <a:lnSpc>
                <a:spcPct val="90000"/>
              </a:lnSpc>
              <a:spcBef>
                <a:spcPts val="444"/>
              </a:spcBef>
              <a:buClr>
                <a:schemeClr val="dk1"/>
              </a:buClr>
              <a:buSzPct val="123333"/>
            </a:pPr>
            <a:r>
              <a:rPr lang="en-US" sz="18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 Or live phone call if at a distance. </a:t>
            </a:r>
            <a:r>
              <a:rPr lang="en-US" sz="1800" i="1" dirty="0"/>
              <a:t>   </a:t>
            </a:r>
            <a:r>
              <a:rPr lang="en-US" sz="1800" dirty="0"/>
              <a:t>            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</a:t>
            </a:r>
            <a:r>
              <a:rPr lang="en-US" sz="1800" dirty="0"/>
              <a:t>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089900" y="4648200"/>
            <a:ext cx="596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" grpId="0" build="p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482482" cy="598872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400" dirty="0"/>
              <a:t>Approaching Directly  </a:t>
            </a:r>
            <a:r>
              <a:rPr lang="en-US" sz="2400" b="0" i="0" u="none" strike="noStrike" cap="none" dirty="0">
                <a:solidFill>
                  <a:schemeClr val="dk1"/>
                </a:solidFill>
                <a:sym typeface="Calibri"/>
              </a:rPr>
              <a:t>.. It is all about Connection &amp; Attraction</a:t>
            </a:r>
          </a:p>
        </p:txBody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276614" y="889270"/>
            <a:ext cx="8738508" cy="251215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sym typeface="Calibri"/>
              </a:rPr>
              <a:t>The business conversation will have </a:t>
            </a:r>
            <a:r>
              <a:rPr lang="en-US" sz="1800" dirty="0"/>
              <a:t>5</a:t>
            </a:r>
            <a:r>
              <a:rPr lang="en-US" sz="1800" b="0" i="0" u="none" strike="noStrike" cap="none" dirty="0">
                <a:solidFill>
                  <a:schemeClr val="dk1"/>
                </a:solidFill>
                <a:sym typeface="Calibri"/>
              </a:rPr>
              <a:t> elements …   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800" dirty="0"/>
              <a:t>	</a:t>
            </a:r>
            <a:r>
              <a:rPr lang="en-US" sz="1800" b="0" i="0" u="none" strike="noStrike" cap="none" dirty="0">
                <a:solidFill>
                  <a:schemeClr val="dk1"/>
                </a:solidFill>
                <a:sym typeface="Calibri"/>
              </a:rPr>
              <a:t>-- Learning what is happening in their life and what is important to </a:t>
            </a:r>
            <a:r>
              <a:rPr lang="en-US" sz="1800" b="1" i="0" u="none" strike="noStrike" cap="none" dirty="0">
                <a:solidFill>
                  <a:schemeClr val="dk1"/>
                </a:solidFill>
                <a:sym typeface="Calibri"/>
              </a:rPr>
              <a:t>them </a:t>
            </a:r>
            <a:r>
              <a:rPr lang="en-US" sz="1800" b="1" dirty="0"/>
              <a:t>..</a:t>
            </a:r>
            <a:endParaRPr lang="en-US" sz="1800" b="1" i="0" u="none" strike="noStrike" cap="none" dirty="0">
              <a:solidFill>
                <a:schemeClr val="dk1"/>
              </a:solidFill>
              <a:sym typeface="Calibri"/>
            </a:endParaRPr>
          </a:p>
          <a:p>
            <a:pPr marL="0" lvl="0" indent="0">
              <a:spcBef>
                <a:spcPts val="400"/>
              </a:spcBef>
              <a:buNone/>
            </a:pPr>
            <a:r>
              <a:rPr lang="en-US" sz="1800" b="1" dirty="0"/>
              <a:t>	-- </a:t>
            </a:r>
            <a:r>
              <a:rPr lang="en-US" sz="1800" dirty="0"/>
              <a:t>Listening for needs: health, income, time, freedom, purpose </a:t>
            </a:r>
            <a:r>
              <a:rPr lang="en-US" sz="1800" b="1" i="0" u="none" strike="noStrike" cap="none" dirty="0">
                <a:solidFill>
                  <a:schemeClr val="dk1"/>
                </a:solidFill>
                <a:sym typeface="Calibri"/>
              </a:rPr>
              <a:t> 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sz="1800" dirty="0"/>
              <a:t>	-- </a:t>
            </a:r>
            <a:r>
              <a:rPr lang="en-US" sz="1800" b="1" dirty="0"/>
              <a:t>Acknowledge the need </a:t>
            </a:r>
            <a:r>
              <a:rPr lang="mr-IN" sz="1800" b="1" dirty="0"/>
              <a:t>–</a:t>
            </a:r>
            <a:r>
              <a:rPr lang="en-US" sz="1800" b="1" dirty="0"/>
              <a:t> and why we are seeking distributors now 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sz="1800" b="1" dirty="0"/>
              <a:t>		“</a:t>
            </a:r>
            <a:r>
              <a:rPr lang="en-US" sz="1800" dirty="0"/>
              <a:t>Because of Covid-19 Pandemic extensive job loss “ 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sz="1800" dirty="0"/>
              <a:t>	-- Most important will be sharing </a:t>
            </a:r>
            <a:r>
              <a:rPr lang="en-US" sz="1800" b="1" dirty="0"/>
              <a:t>WHY</a:t>
            </a:r>
            <a:r>
              <a:rPr lang="en-US" sz="1800" dirty="0"/>
              <a:t> we chose Shaklee as our business and/or career.</a:t>
            </a:r>
          </a:p>
          <a:p>
            <a:pPr marL="0" lvl="0" indent="0">
              <a:spcBef>
                <a:spcPts val="400"/>
              </a:spcBef>
              <a:buSzPct val="25000"/>
              <a:buNone/>
            </a:pPr>
            <a:r>
              <a:rPr lang="en-US" sz="1800" b="1" i="0" u="none" strike="noStrike" cap="none" dirty="0">
                <a:solidFill>
                  <a:schemeClr val="dk1"/>
                </a:solidFill>
                <a:sym typeface="Calibri"/>
              </a:rPr>
              <a:t>	</a:t>
            </a:r>
            <a:r>
              <a:rPr lang="en-US" sz="1800" dirty="0">
                <a:solidFill>
                  <a:schemeClr val="dk1"/>
                </a:solidFill>
              </a:rPr>
              <a:t>-- Invite</a:t>
            </a:r>
            <a:r>
              <a:rPr lang="en-US" sz="1800" dirty="0"/>
              <a:t> </a:t>
            </a:r>
            <a:r>
              <a:rPr lang="en-US" sz="1800" dirty="0">
                <a:solidFill>
                  <a:schemeClr val="dk1"/>
                </a:solidFill>
              </a:rPr>
              <a:t>them to simply “take a look” </a:t>
            </a:r>
            <a:endParaRPr lang="en-US" sz="1800" b="0" i="0" u="none" strike="noStrike" cap="none" dirty="0">
              <a:solidFill>
                <a:schemeClr val="dk1"/>
              </a:solidFill>
              <a:sym typeface="Calibri"/>
            </a:endParaRP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sym typeface="Calibri"/>
              </a:rPr>
              <a:t>	</a:t>
            </a:r>
            <a:endParaRPr sz="2000" b="0" i="0" u="none" strike="noStrike" cap="none" dirty="0">
              <a:solidFill>
                <a:schemeClr val="dk1"/>
              </a:solidFill>
              <a:sym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58957" y="3093645"/>
            <a:ext cx="10561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6614" y="3642722"/>
            <a:ext cx="8482482" cy="1015663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/>
                <a:cs typeface="Calibri"/>
              </a:rPr>
              <a:t>And there is one more element to a business conversation .. </a:t>
            </a:r>
          </a:p>
          <a:p>
            <a:r>
              <a:rPr lang="en-US" sz="2000" dirty="0">
                <a:latin typeface="Calibri"/>
                <a:cs typeface="Calibri"/>
              </a:rPr>
              <a:t> And that is </a:t>
            </a:r>
            <a:r>
              <a:rPr lang="en-US" sz="2000" b="1" dirty="0">
                <a:latin typeface="Calibri"/>
                <a:cs typeface="Calibri"/>
              </a:rPr>
              <a:t>BEING</a:t>
            </a:r>
            <a:r>
              <a:rPr lang="en-US" sz="2000" dirty="0">
                <a:latin typeface="Calibri"/>
                <a:cs typeface="Calibri"/>
              </a:rPr>
              <a:t> the kind of person people will want to do business with </a:t>
            </a:r>
            <a:r>
              <a:rPr lang="mr-IN" sz="2000" dirty="0">
                <a:latin typeface="Calibri"/>
                <a:cs typeface="Calibri"/>
              </a:rPr>
              <a:t>–</a:t>
            </a:r>
            <a:r>
              <a:rPr lang="en-US" sz="2000" dirty="0">
                <a:latin typeface="Calibri"/>
                <a:cs typeface="Calibri"/>
              </a:rPr>
              <a:t> </a:t>
            </a:r>
          </a:p>
          <a:p>
            <a:r>
              <a:rPr lang="en-US" sz="2000" dirty="0">
                <a:latin typeface="Calibri"/>
                <a:cs typeface="Calibri"/>
              </a:rPr>
              <a:t> Therefore, we work on personal development so we are always getting better.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457200" y="893840"/>
            <a:ext cx="7789253" cy="8460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</a:rPr>
              <a:t>In the beginning, we will want to invite the strongest leaders we know to join our team. The reason is .. </a:t>
            </a:r>
          </a:p>
          <a:p>
            <a:pPr lvl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</a:rPr>
              <a:t>		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26" name="Shape 226"/>
          <p:cNvSpPr txBox="1">
            <a:spLocks noGrp="1"/>
          </p:cNvSpPr>
          <p:nvPr>
            <p:ph type="title"/>
          </p:nvPr>
        </p:nvSpPr>
        <p:spPr>
          <a:xfrm>
            <a:off x="336238" y="261245"/>
            <a:ext cx="6877362" cy="49459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400" dirty="0"/>
              <a:t>Choosing Who Will Become Our First Leaders </a:t>
            </a:r>
          </a:p>
        </p:txBody>
      </p:sp>
      <p:sp>
        <p:nvSpPr>
          <p:cNvPr id="2" name="Rectangle 1"/>
          <p:cNvSpPr/>
          <p:nvPr/>
        </p:nvSpPr>
        <p:spPr>
          <a:xfrm>
            <a:off x="702653" y="3969722"/>
            <a:ext cx="7543800" cy="70788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Shaklee is not a race. We all grow at our own pace.. But we all grow best when we help one another.	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514119" y="1912620"/>
            <a:ext cx="8013700" cy="176971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2000" dirty="0">
                <a:solidFill>
                  <a:schemeClr val="tx1"/>
                </a:solidFill>
                <a:latin typeface="Calibri"/>
                <a:cs typeface="Calibri"/>
              </a:rPr>
              <a:t>There is room in Shaklee for everyone ..</a:t>
            </a:r>
          </a:p>
          <a:p>
            <a:pPr lvl="0"/>
            <a:r>
              <a:rPr lang="en-US" sz="2000" dirty="0">
                <a:solidFill>
                  <a:schemeClr val="tx1"/>
                </a:solidFill>
                <a:latin typeface="Calibri"/>
                <a:cs typeface="Calibri"/>
              </a:rPr>
              <a:t> People who come with good people skills and communication skills</a:t>
            </a:r>
          </a:p>
          <a:p>
            <a:pPr lvl="0"/>
            <a:r>
              <a:rPr lang="en-US" sz="2000" dirty="0">
                <a:solidFill>
                  <a:schemeClr val="tx1"/>
                </a:solidFill>
                <a:latin typeface="Calibri"/>
                <a:cs typeface="Calibri"/>
              </a:rPr>
              <a:t> and others who don’t, but are eager to learn.</a:t>
            </a:r>
          </a:p>
          <a:p>
            <a:pPr lvl="0"/>
            <a:endParaRPr lang="en-US" sz="900" dirty="0">
              <a:solidFill>
                <a:schemeClr val="tx1"/>
              </a:solidFill>
              <a:latin typeface="Calibri"/>
              <a:cs typeface="Calibri"/>
            </a:endParaRPr>
          </a:p>
          <a:p>
            <a:pPr lvl="0"/>
            <a:r>
              <a:rPr lang="en-US" sz="2000" b="1" dirty="0">
                <a:solidFill>
                  <a:schemeClr val="tx1"/>
                </a:solidFill>
                <a:latin typeface="Calibri"/>
                <a:cs typeface="Calibri"/>
              </a:rPr>
              <a:t>When we have strength at the center of our businesses, we will attract other strong leaders and then we will all learn from each other.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97800" y="4677608"/>
            <a:ext cx="1054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Shape 3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Shape 348"/>
          <p:cNvSpPr txBox="1">
            <a:spLocks noGrp="1"/>
          </p:cNvSpPr>
          <p:nvPr>
            <p:ph type="title"/>
          </p:nvPr>
        </p:nvSpPr>
        <p:spPr>
          <a:xfrm>
            <a:off x="368300" y="531613"/>
            <a:ext cx="8496300" cy="651271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Skill Sets That Are Beneficial in a Business Partner</a:t>
            </a:r>
          </a:p>
        </p:txBody>
      </p:sp>
      <p:sp>
        <p:nvSpPr>
          <p:cNvPr id="349" name="Shape 349"/>
          <p:cNvSpPr txBox="1">
            <a:spLocks noGrp="1"/>
          </p:cNvSpPr>
          <p:nvPr>
            <p:ph type="body" idx="1"/>
          </p:nvPr>
        </p:nvSpPr>
        <p:spPr>
          <a:xfrm>
            <a:off x="1429216" y="1630309"/>
            <a:ext cx="6299875" cy="248449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1623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sym typeface="Calibri"/>
              </a:rPr>
              <a:t>Self-driven – goal-oriented, good work ethic</a:t>
            </a:r>
          </a:p>
          <a:p>
            <a:pPr marL="342900" marR="0" lvl="0" indent="-31623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dirty="0"/>
              <a:t>Friendly and likable</a:t>
            </a:r>
          </a:p>
          <a:p>
            <a:pPr marL="342900" marR="0" lvl="0" indent="-31623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dirty="0"/>
              <a:t>G</a:t>
            </a:r>
            <a:r>
              <a:rPr lang="en-US" sz="2400" b="0" i="0" u="none" strike="noStrike" cap="none" dirty="0">
                <a:solidFill>
                  <a:schemeClr val="dk1"/>
                </a:solidFill>
                <a:sym typeface="Calibri"/>
              </a:rPr>
              <a:t>ood communication skills, people skills</a:t>
            </a:r>
          </a:p>
          <a:p>
            <a:pPr marL="342900" marR="0" lvl="0" indent="-31623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sym typeface="Calibri"/>
              </a:rPr>
              <a:t>Works well in a team</a:t>
            </a:r>
          </a:p>
          <a:p>
            <a:pPr marL="369570" indent="-342900">
              <a:lnSpc>
                <a:spcPct val="90000"/>
              </a:lnSpc>
              <a:spcBef>
                <a:spcPts val="444"/>
              </a:spcBef>
            </a:pPr>
            <a:r>
              <a:rPr lang="en-US" sz="2400" dirty="0"/>
              <a:t>C</a:t>
            </a:r>
            <a:r>
              <a:rPr lang="en-US" sz="2400" b="0" i="0" u="none" strike="noStrike" cap="none" dirty="0">
                <a:solidFill>
                  <a:schemeClr val="dk1"/>
                </a:solidFill>
                <a:sym typeface="Calibri"/>
              </a:rPr>
              <a:t>urious and eager to meet others	</a:t>
            </a:r>
          </a:p>
          <a:p>
            <a:pPr marL="114300" indent="-114300">
              <a:lnSpc>
                <a:spcPct val="90000"/>
              </a:lnSpc>
              <a:spcBef>
                <a:spcPts val="444"/>
              </a:spcBef>
            </a:pPr>
            <a:r>
              <a:rPr lang="en-US" sz="2400" b="0" i="0" u="none" strike="noStrike" cap="none" dirty="0">
                <a:solidFill>
                  <a:schemeClr val="dk1"/>
                </a:solidFill>
                <a:sym typeface="Calibri"/>
              </a:rPr>
              <a:t>   Wide circle of friends	</a:t>
            </a:r>
            <a:r>
              <a:rPr lang="en-US" sz="2000" b="0" i="0" u="none" strike="noStrike" cap="none" dirty="0">
                <a:solidFill>
                  <a:schemeClr val="dk1"/>
                </a:solidFill>
                <a:sym typeface="Calibri"/>
              </a:rPr>
              <a:t>		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23333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sym typeface="Calibri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444"/>
              </a:spcBef>
              <a:buClr>
                <a:schemeClr val="dk1"/>
              </a:buClr>
              <a:buSzPct val="123333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29090" y="4521200"/>
            <a:ext cx="11355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457336" cy="598872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sz="2000" dirty="0"/>
              <a:t>The Probability Quiz </a:t>
            </a:r>
            <a:r>
              <a:rPr lang="en-US" sz="2400" dirty="0"/>
              <a:t>--</a:t>
            </a:r>
            <a:r>
              <a:rPr lang="en-US" sz="1800" dirty="0"/>
              <a:t>the more boxes you check as true for you, the more likely 					you are to succeed in your own business.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4041" y="804851"/>
            <a:ext cx="8650495" cy="3689165"/>
          </a:xfrm>
        </p:spPr>
        <p:txBody>
          <a:bodyPr/>
          <a:lstStyle/>
          <a:p>
            <a:pPr marL="203200" indent="0">
              <a:buNone/>
            </a:pPr>
            <a:r>
              <a:rPr lang="en-US" sz="1600" dirty="0"/>
              <a:t>___ </a:t>
            </a:r>
            <a:r>
              <a:rPr lang="en-US" sz="1600" b="1" dirty="0"/>
              <a:t>I DO have some things YET to do in my life… things that may be a stretch for me.</a:t>
            </a:r>
          </a:p>
          <a:p>
            <a:pPr marL="203200" indent="0">
              <a:buNone/>
            </a:pPr>
            <a:r>
              <a:rPr lang="en-US" sz="1600" dirty="0"/>
              <a:t>___ I DO have some things YET I want to have… that also may be a stretch for me.</a:t>
            </a:r>
          </a:p>
          <a:p>
            <a:pPr marL="203200" indent="0">
              <a:buNone/>
            </a:pPr>
            <a:r>
              <a:rPr lang="en-US" sz="1600" b="1" dirty="0"/>
              <a:t>___ I DO have some things YET I want to be… smarter, stronger, kinder, and more generous.</a:t>
            </a:r>
          </a:p>
          <a:p>
            <a:pPr marL="203200" indent="0">
              <a:buNone/>
            </a:pPr>
            <a:r>
              <a:rPr lang="en-US" sz="1600" b="1" dirty="0"/>
              <a:t>___ I CAN choose on most days, to be happy, positive, and gratefu</a:t>
            </a:r>
            <a:r>
              <a:rPr lang="en-US" sz="1600" dirty="0"/>
              <a:t>l.</a:t>
            </a:r>
          </a:p>
          <a:p>
            <a:pPr marL="203200" indent="0">
              <a:buNone/>
            </a:pPr>
            <a:r>
              <a:rPr lang="en-US" sz="1600" dirty="0"/>
              <a:t>___ I KNOW in my heart that I am responsible for where I am in my life and do not blame others.</a:t>
            </a:r>
          </a:p>
          <a:p>
            <a:pPr marL="203200" indent="0">
              <a:buNone/>
            </a:pPr>
            <a:r>
              <a:rPr lang="en-US" sz="1600" b="1" dirty="0"/>
              <a:t>___ I ENJOY other people and find I am naturally curious about their lives.</a:t>
            </a:r>
          </a:p>
          <a:p>
            <a:pPr marL="203200" indent="0">
              <a:buNone/>
            </a:pPr>
            <a:r>
              <a:rPr lang="en-US" sz="1600" b="1" dirty="0"/>
              <a:t>___I LISTEN more than I talk… or at least I would love to learn how to.</a:t>
            </a:r>
          </a:p>
          <a:p>
            <a:pPr marL="203200" indent="0">
              <a:buNone/>
            </a:pPr>
            <a:r>
              <a:rPr lang="en-US" sz="1600" dirty="0"/>
              <a:t>___ I generally KEEP my word.  If I tell someone I am going to do something , they can count on me.</a:t>
            </a:r>
          </a:p>
          <a:p>
            <a:pPr marL="203200" indent="0">
              <a:buNone/>
            </a:pPr>
            <a:r>
              <a:rPr lang="en-US" sz="1600" dirty="0"/>
              <a:t>___ I FIND the time to do what needs to be done to achieve my goals.</a:t>
            </a:r>
          </a:p>
          <a:p>
            <a:pPr marL="203200" indent="0">
              <a:buNone/>
            </a:pPr>
            <a:r>
              <a:rPr lang="en-US" sz="1600" dirty="0"/>
              <a:t>___ My integrity, reputation, and relationships are more important to me than more income.</a:t>
            </a:r>
          </a:p>
          <a:p>
            <a:pPr marL="203200" indent="0">
              <a:buNone/>
            </a:pPr>
            <a:r>
              <a:rPr lang="en-US" sz="1600" b="1" dirty="0"/>
              <a:t>___ I WANT more out of my life… relationships, love, fun, adventure, challenges, and learning.</a:t>
            </a:r>
          </a:p>
          <a:p>
            <a:pPr marL="203200" indent="0">
              <a:buNone/>
            </a:pPr>
            <a:r>
              <a:rPr lang="en-US" sz="1600" dirty="0"/>
              <a:t>___ I BELIEVE in myself… not all the time, but often enough.                          </a:t>
            </a:r>
            <a:r>
              <a:rPr lang="en-US" sz="1600" dirty="0" err="1"/>
              <a:t>francine</a:t>
            </a:r>
            <a:endParaRPr lang="en-US" sz="1600" dirty="0"/>
          </a:p>
          <a:p>
            <a:pPr marL="203200" indent="0"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315603" y="4736461"/>
            <a:ext cx="3324949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Taken from </a:t>
            </a:r>
            <a:r>
              <a:rPr lang="en-US" i="1" dirty="0"/>
              <a:t>The Four Year Career </a:t>
            </a:r>
            <a:r>
              <a:rPr lang="en-US" dirty="0"/>
              <a:t>book</a:t>
            </a:r>
          </a:p>
        </p:txBody>
      </p:sp>
    </p:spTree>
    <p:extLst>
      <p:ext uri="{BB962C8B-B14F-4D97-AF65-F5344CB8AC3E}">
        <p14:creationId xmlns:p14="http://schemas.microsoft.com/office/powerpoint/2010/main" val="1011098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3092" y="1349298"/>
            <a:ext cx="818230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Calibri"/>
                <a:cs typeface="Calibri"/>
              </a:rPr>
              <a:t>- Health chats, product events 					</a:t>
            </a:r>
          </a:p>
          <a:p>
            <a:r>
              <a:rPr lang="en-US" sz="2000" dirty="0">
                <a:latin typeface="Calibri"/>
                <a:cs typeface="Calibri"/>
              </a:rPr>
              <a:t>	(share our stories and why we are developing a business)</a:t>
            </a:r>
          </a:p>
          <a:p>
            <a:r>
              <a:rPr lang="en-US" sz="2000" dirty="0">
                <a:latin typeface="Calibri"/>
                <a:cs typeface="Calibri"/>
              </a:rPr>
              <a:t>- Interest sheet at close of an in-home event </a:t>
            </a:r>
          </a:p>
          <a:p>
            <a:r>
              <a:rPr lang="en-US" sz="2000" dirty="0">
                <a:latin typeface="Calibri"/>
                <a:cs typeface="Calibri"/>
              </a:rPr>
              <a:t>- Individual meetings/conversation </a:t>
            </a:r>
          </a:p>
          <a:p>
            <a:r>
              <a:rPr lang="en-US" sz="2000" dirty="0">
                <a:latin typeface="Calibri"/>
                <a:cs typeface="Calibri"/>
              </a:rPr>
              <a:t>- Anytime the need comes up</a:t>
            </a:r>
          </a:p>
          <a:p>
            <a:r>
              <a:rPr lang="en-US" sz="2000" dirty="0">
                <a:latin typeface="Calibri"/>
                <a:cs typeface="Calibri"/>
              </a:rPr>
              <a:t>- Social Media </a:t>
            </a:r>
          </a:p>
          <a:p>
            <a:r>
              <a:rPr lang="en-US" sz="2000" dirty="0">
                <a:latin typeface="Calibri"/>
                <a:cs typeface="Calibri"/>
              </a:rPr>
              <a:t>- New Member Benefits Appointment / Member Update Appointment</a:t>
            </a:r>
          </a:p>
          <a:p>
            <a:r>
              <a:rPr lang="en-US" sz="2000" dirty="0">
                <a:latin typeface="Calibri"/>
                <a:cs typeface="Calibri"/>
              </a:rPr>
              <a:t>- Speaking with customers you enjoy and would like on your business team </a:t>
            </a:r>
            <a:r>
              <a:rPr lang="mr-IN" sz="2000" dirty="0">
                <a:latin typeface="Calibri"/>
                <a:cs typeface="Calibri"/>
              </a:rPr>
              <a:t>…</a:t>
            </a:r>
            <a:r>
              <a:rPr lang="en-US" sz="2000" dirty="0">
                <a:latin typeface="Calibri"/>
                <a:cs typeface="Calibri"/>
              </a:rPr>
              <a:t> 	often customers who have become friends                       </a:t>
            </a:r>
            <a:r>
              <a:rPr lang="en-US" sz="2000" dirty="0" err="1">
                <a:latin typeface="Calibri"/>
                <a:cs typeface="Calibri"/>
              </a:rPr>
              <a:t>francine</a:t>
            </a:r>
            <a:endParaRPr lang="en-US" sz="2000" dirty="0">
              <a:latin typeface="Calibri"/>
              <a:cs typeface="Calibri"/>
            </a:endParaRPr>
          </a:p>
          <a:p>
            <a:r>
              <a:rPr lang="en-US" sz="2000" dirty="0">
                <a:latin typeface="Calibri"/>
                <a:cs typeface="Calibri"/>
              </a:rPr>
              <a:t>		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515509" y="613351"/>
            <a:ext cx="8298291" cy="461665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"/>
                <a:cs typeface="Calibri"/>
              </a:rPr>
              <a:t>Indirect --Opportunities to Discuss/ Mention Business Benefits</a:t>
            </a:r>
          </a:p>
        </p:txBody>
      </p:sp>
    </p:spTree>
    <p:extLst>
      <p:ext uri="{BB962C8B-B14F-4D97-AF65-F5344CB8AC3E}">
        <p14:creationId xmlns:p14="http://schemas.microsoft.com/office/powerpoint/2010/main" val="3616169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8379"/>
            <a:ext cx="8229600" cy="683021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/>
          <a:p>
            <a:br>
              <a:rPr lang="en-US" sz="2800" dirty="0"/>
            </a:br>
            <a:r>
              <a:rPr lang="en-US" sz="2800" dirty="0"/>
              <a:t>Francine’s Business Development Process  			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90229"/>
            <a:ext cx="8229600" cy="2723498"/>
          </a:xfrm>
        </p:spPr>
        <p:txBody>
          <a:bodyPr/>
          <a:lstStyle/>
          <a:p>
            <a:r>
              <a:rPr lang="en-US" sz="2000" dirty="0"/>
              <a:t>Home or online event (mostly Zoom) on health topic closing with her business story </a:t>
            </a:r>
          </a:p>
          <a:p>
            <a:r>
              <a:rPr lang="en-US" sz="2000" dirty="0"/>
              <a:t>Learn and Earn Program</a:t>
            </a:r>
          </a:p>
          <a:p>
            <a:r>
              <a:rPr lang="en-US" sz="2000" dirty="0"/>
              <a:t>New Member Benefit Appointments</a:t>
            </a:r>
          </a:p>
          <a:p>
            <a:r>
              <a:rPr lang="en-US" sz="2000" dirty="0"/>
              <a:t>Follow up and servicing customers, continually building relationship </a:t>
            </a:r>
          </a:p>
          <a:p>
            <a:r>
              <a:rPr lang="en-US" sz="2000" dirty="0"/>
              <a:t>As we service customers, we learn their needs and interests 		 		</a:t>
            </a:r>
          </a:p>
          <a:p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829844" y="3920975"/>
            <a:ext cx="7078820" cy="830997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One of the #1 best places to identify business partners is among our customers ..</a:t>
            </a:r>
          </a:p>
        </p:txBody>
      </p:sp>
    </p:spTree>
    <p:extLst>
      <p:ext uri="{BB962C8B-B14F-4D97-AF65-F5344CB8AC3E}">
        <p14:creationId xmlns:p14="http://schemas.microsoft.com/office/powerpoint/2010/main" val="269499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688711"/>
            <a:ext cx="8229600" cy="2734072"/>
          </a:xfrm>
        </p:spPr>
        <p:txBody>
          <a:bodyPr/>
          <a:lstStyle/>
          <a:p>
            <a:r>
              <a:rPr lang="en-US" dirty="0"/>
              <a:t>How Shaklee is ramping up production and seeking additional suppliers of  raw materials .. All over the world ( agents sent to 6 countries currently) .. </a:t>
            </a:r>
          </a:p>
          <a:p>
            <a:r>
              <a:rPr lang="en-US" dirty="0"/>
              <a:t>Challenge is finding sources that meet Shaklee’s stringent standards for purity and potency </a:t>
            </a:r>
          </a:p>
          <a:p>
            <a:r>
              <a:rPr lang="en-US" dirty="0"/>
              <a:t>Get in line</a:t>
            </a:r>
          </a:p>
          <a:p>
            <a:r>
              <a:rPr lang="en-US" dirty="0"/>
              <a:t>Pam story </a:t>
            </a:r>
            <a:r>
              <a:rPr lang="mr-IN" dirty="0"/>
              <a:t>–</a:t>
            </a:r>
            <a:r>
              <a:rPr lang="en-US" dirty="0"/>
              <a:t> customer texted to order a zinc .. After live conversation led to ordering 2 </a:t>
            </a:r>
            <a:r>
              <a:rPr lang="en-US" dirty="0" err="1"/>
              <a:t>Vitalizers</a:t>
            </a:r>
            <a:r>
              <a:rPr lang="en-US" dirty="0"/>
              <a:t> and more ( $244  and 157 PV )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Servicing customers regarding back order 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883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 txBox="1">
            <a:spLocks noGrp="1"/>
          </p:cNvSpPr>
          <p:nvPr>
            <p:ph type="body" idx="1"/>
          </p:nvPr>
        </p:nvSpPr>
        <p:spPr>
          <a:xfrm>
            <a:off x="457200" y="1233301"/>
            <a:ext cx="8229600" cy="12685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indent="-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Wingdings" charset="2"/>
              <a:buChar char="u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Periodically send a free product. 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 Thanks for being such a great customer and supporting my business. Choose a free product from this list and I’ll send it to you with your next order. “ 		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(Set up under gift fulfillment on Shaklee.com) </a:t>
            </a:r>
          </a:p>
        </p:txBody>
      </p:sp>
      <p:sp>
        <p:nvSpPr>
          <p:cNvPr id="369" name="Shape 369"/>
          <p:cNvSpPr txBox="1">
            <a:spLocks noGrp="1"/>
          </p:cNvSpPr>
          <p:nvPr>
            <p:ph type="title"/>
          </p:nvPr>
        </p:nvSpPr>
        <p:spPr>
          <a:xfrm>
            <a:off x="457200" y="383779"/>
            <a:ext cx="5954966" cy="65119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8CB3E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Build Relationships with Members</a:t>
            </a:r>
          </a:p>
        </p:txBody>
      </p:sp>
      <p:sp>
        <p:nvSpPr>
          <p:cNvPr id="2" name="Rectangle 1"/>
          <p:cNvSpPr/>
          <p:nvPr/>
        </p:nvSpPr>
        <p:spPr>
          <a:xfrm>
            <a:off x="457200" y="3521484"/>
            <a:ext cx="8382000" cy="1146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lnSpc>
                <a:spcPct val="90000"/>
              </a:lnSpc>
              <a:spcBef>
                <a:spcPts val="408"/>
              </a:spcBef>
              <a:buClr>
                <a:schemeClr val="dk1"/>
              </a:buClr>
              <a:buSzPct val="25000"/>
              <a:buFont typeface="Wingdings" charset="2"/>
              <a:buChar char="u"/>
            </a:pP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Insert a Dream Plan brochure with a note to people </a:t>
            </a: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you</a:t>
            </a: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would really like to 	work with and feel they have the ability to develop a successful business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 </a:t>
            </a:r>
          </a:p>
          <a:p>
            <a:pPr marL="342900" lvl="0" indent="-342900">
              <a:lnSpc>
                <a:spcPct val="90000"/>
              </a:lnSpc>
              <a:spcBef>
                <a:spcPts val="408"/>
              </a:spcBef>
              <a:buClr>
                <a:schemeClr val="dk1"/>
              </a:buClr>
              <a:buSzPct val="25000"/>
            </a:pPr>
            <a:r>
              <a:rPr lang="en-U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 Shaklee has been a wonderful opportunity for me. If you would ever like to know more about a home business, I’ll be happy to send you some information</a:t>
            </a:r>
            <a:endParaRPr lang="en-US" sz="1800" dirty="0"/>
          </a:p>
        </p:txBody>
      </p:sp>
      <p:sp>
        <p:nvSpPr>
          <p:cNvPr id="3" name="Rectangle 2"/>
          <p:cNvSpPr/>
          <p:nvPr/>
        </p:nvSpPr>
        <p:spPr>
          <a:xfrm>
            <a:off x="457200" y="2543621"/>
            <a:ext cx="8115300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lnSpc>
                <a:spcPct val="90000"/>
              </a:lnSpc>
              <a:spcBef>
                <a:spcPts val="408"/>
              </a:spcBef>
              <a:buClr>
                <a:schemeClr val="dk1"/>
              </a:buClr>
              <a:buSzPct val="25000"/>
              <a:buFont typeface="Wingdings" charset="2"/>
              <a:buChar char="u"/>
            </a:pP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</a:rPr>
              <a:t>S</a:t>
            </a: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end thank you notes, birthday cards, and product information on items they      have purchased, (recipes for Shaklee 180 .. Or list of uses for Basic H2, </a:t>
            </a:r>
            <a:r>
              <a:rPr lang="en-US" sz="18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etc</a:t>
            </a: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) </a:t>
            </a:r>
            <a:r>
              <a:rPr lang="mr-IN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…</a:t>
            </a:r>
            <a:endParaRPr lang="en-US" sz="1800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>
              <a:lnSpc>
                <a:spcPct val="90000"/>
              </a:lnSpc>
              <a:spcBef>
                <a:spcPts val="408"/>
              </a:spcBef>
              <a:buClr>
                <a:schemeClr val="dk1"/>
              </a:buClr>
              <a:buSzPct val="25000"/>
            </a:pP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	 and especially products they may not know about</a:t>
            </a:r>
            <a:r>
              <a:rPr lang="mr-IN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…</a:t>
            </a:r>
            <a:r>
              <a:rPr lang="en-US" sz="18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97700" y="4687788"/>
            <a:ext cx="101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" grpId="0" build="p" animBg="1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5615749" cy="8572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3-Way Calls To Introduce Possible Business Partners to Your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Upline</a:t>
            </a:r>
            <a:endParaRPr lang="en-US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Shape 363"/>
          <p:cNvSpPr txBox="1">
            <a:spLocks noGrp="1"/>
          </p:cNvSpPr>
          <p:nvPr>
            <p:ph type="body" idx="1"/>
          </p:nvPr>
        </p:nvSpPr>
        <p:spPr>
          <a:xfrm>
            <a:off x="331778" y="1249495"/>
            <a:ext cx="8229600" cy="35934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there seems to be an interest in knowing more about home business…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dirty="0"/>
              <a:t>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 links to learn more</a:t>
            </a:r>
          </a:p>
          <a:p>
            <a:pPr marL="457200" marR="0" lvl="0" indent="-4572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Set up a 3-way call with your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upline</a:t>
            </a:r>
            <a:r>
              <a:rPr lang="en-US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2000" i="1" dirty="0"/>
              <a:t>	</a:t>
            </a:r>
            <a:r>
              <a:rPr lang="en-US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“If you would like to know more about the business, I’d be happy to set up a 	3-way call with </a:t>
            </a:r>
            <a:r>
              <a:rPr lang="en-US" sz="1800" i="1" dirty="0"/>
              <a:t>Becky Choate</a:t>
            </a:r>
            <a:r>
              <a:rPr lang="en-US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	She is an amazing teacher and very successful in Shaklee and she could tell 	you more about how this all works and could answer your questions better than I.“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8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		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(edify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upline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edify downline)      			</a:t>
            </a:r>
            <a:r>
              <a:rPr lang="en-US" sz="1600" dirty="0" err="1"/>
              <a:t>francine</a:t>
            </a:r>
            <a:endParaRPr lang="en-US" sz="1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457201" y="925203"/>
            <a:ext cx="8229600" cy="76389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Understand  “interested” is not “committed”.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Consider them in the Evaluation Period until they are ready to sponsor new members and distributors.</a:t>
            </a:r>
          </a:p>
          <a:p>
            <a:pPr lvl="0" rtl="0">
              <a:spcBef>
                <a:spcPts val="0"/>
              </a:spcBef>
              <a:buNone/>
            </a:pPr>
            <a:endParaRPr lang="en-US" sz="1800" dirty="0"/>
          </a:p>
          <a:p>
            <a:pPr lvl="0" rtl="0">
              <a:spcBef>
                <a:spcPts val="0"/>
              </a:spcBef>
              <a:buNone/>
            </a:pPr>
            <a:endParaRPr lang="en-US" sz="1800" dirty="0"/>
          </a:p>
          <a:p>
            <a:pPr lvl="0" rtl="0">
              <a:spcBef>
                <a:spcPts val="0"/>
              </a:spcBef>
              <a:buNone/>
            </a:pPr>
            <a:endParaRPr lang="en-US" sz="1800" dirty="0"/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19" name="Shape 219"/>
          <p:cNvSpPr txBox="1">
            <a:spLocks noGrp="1"/>
          </p:cNvSpPr>
          <p:nvPr>
            <p:ph type="title"/>
          </p:nvPr>
        </p:nvSpPr>
        <p:spPr>
          <a:xfrm>
            <a:off x="457200" y="318729"/>
            <a:ext cx="7899400" cy="60647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400" dirty="0"/>
              <a:t>When Prospective Business Partner Is Interested </a:t>
            </a:r>
          </a:p>
        </p:txBody>
      </p:sp>
      <p:sp>
        <p:nvSpPr>
          <p:cNvPr id="2" name="Rectangle 1"/>
          <p:cNvSpPr/>
          <p:nvPr/>
        </p:nvSpPr>
        <p:spPr>
          <a:xfrm>
            <a:off x="457201" y="3801751"/>
            <a:ext cx="8385004" cy="70788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/>
              <a:t>1____2____3_____4_____5_____6_____7____8_____9_____10 Interested 						Committed </a:t>
            </a:r>
          </a:p>
        </p:txBody>
      </p:sp>
      <p:sp>
        <p:nvSpPr>
          <p:cNvPr id="3" name="Rectangle 2"/>
          <p:cNvSpPr/>
          <p:nvPr/>
        </p:nvSpPr>
        <p:spPr>
          <a:xfrm>
            <a:off x="609600" y="2768601"/>
            <a:ext cx="82295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Stay in active communication during the evaluation period … not only for exposing them to different aspects of Shaklee .. But to get to know them better and build a relationship.         </a:t>
            </a:r>
          </a:p>
        </p:txBody>
      </p:sp>
      <p:sp>
        <p:nvSpPr>
          <p:cNvPr id="4" name="Rectangle 3"/>
          <p:cNvSpPr/>
          <p:nvPr/>
        </p:nvSpPr>
        <p:spPr>
          <a:xfrm>
            <a:off x="508001" y="1845271"/>
            <a:ext cx="7581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b="1" dirty="0">
                <a:solidFill>
                  <a:schemeClr val="tx1"/>
                </a:solidFill>
                <a:latin typeface="Calibri"/>
                <a:cs typeface="Calibri"/>
              </a:rPr>
              <a:t>It is our job </a:t>
            </a: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to continue to introduce them to various aspects of Shaklee.. The products, the people, the science, the stories until they have moved from …interested .. to committed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89902" y="4663526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33292" y="1767614"/>
            <a:ext cx="8229600" cy="3281169"/>
          </a:xfrm>
        </p:spPr>
        <p:txBody>
          <a:bodyPr/>
          <a:lstStyle/>
          <a:p>
            <a:pPr marL="457200" lvl="0" indent="-342900">
              <a:spcBef>
                <a:spcPts val="0"/>
              </a:spcBef>
            </a:pPr>
            <a:r>
              <a:rPr lang="en-US" sz="2000" dirty="0" err="1">
                <a:solidFill>
                  <a:schemeClr val="tx1"/>
                </a:solidFill>
              </a:rPr>
              <a:t>Shaklee.TV</a:t>
            </a:r>
            <a:r>
              <a:rPr lang="en-US" sz="2000" dirty="0">
                <a:solidFill>
                  <a:schemeClr val="tx1"/>
                </a:solidFill>
              </a:rPr>
              <a:t> videos</a:t>
            </a:r>
          </a:p>
          <a:p>
            <a:pPr marL="457200" lvl="0" indent="-342900"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Business Stories from the Field or Sneak Peeks</a:t>
            </a:r>
            <a:endParaRPr lang="en-US" sz="2000" dirty="0">
              <a:solidFill>
                <a:schemeClr val="tx1"/>
              </a:solidFill>
            </a:endParaRPr>
          </a:p>
          <a:p>
            <a:pPr marL="457200" lvl="0" indent="-342900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</a:rPr>
              <a:t>Business presentations online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 or in-person   </a:t>
            </a:r>
            <a:r>
              <a:rPr lang="en-US" dirty="0">
                <a:solidFill>
                  <a:schemeClr val="tx1"/>
                </a:solidFill>
              </a:rPr>
              <a:t>( Rick Seymour, </a:t>
            </a:r>
            <a:r>
              <a:rPr lang="en-US" dirty="0" err="1">
                <a:solidFill>
                  <a:schemeClr val="tx1"/>
                </a:solidFill>
              </a:rPr>
              <a:t>etc</a:t>
            </a:r>
            <a:r>
              <a:rPr lang="en-US" dirty="0">
                <a:solidFill>
                  <a:schemeClr val="tx1"/>
                </a:solidFill>
              </a:rPr>
              <a:t>)</a:t>
            </a:r>
            <a:endParaRPr lang="en-US" sz="2000" dirty="0">
              <a:solidFill>
                <a:schemeClr val="tx1"/>
              </a:solidFill>
            </a:endParaRPr>
          </a:p>
          <a:p>
            <a:pPr marL="457200" lvl="0" indent="-342900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</a:rPr>
              <a:t>3-way call</a:t>
            </a:r>
          </a:p>
          <a:p>
            <a:pPr marL="457200" lvl="0" indent="-342900">
              <a:spcBef>
                <a:spcPts val="0"/>
              </a:spcBef>
            </a:pPr>
            <a:r>
              <a:rPr lang="en-US" sz="2000" dirty="0" err="1">
                <a:solidFill>
                  <a:schemeClr val="tx1"/>
                </a:solidFill>
              </a:rPr>
              <a:t>FaceBook</a:t>
            </a:r>
            <a:r>
              <a:rPr lang="en-US" sz="2000" dirty="0">
                <a:solidFill>
                  <a:schemeClr val="tx1"/>
                </a:solidFill>
              </a:rPr>
              <a:t> events, etc…</a:t>
            </a:r>
          </a:p>
          <a:p>
            <a:pPr marL="457200" lvl="0" indent="-342900">
              <a:spcBef>
                <a:spcPts val="0"/>
              </a:spcBef>
            </a:pPr>
            <a:r>
              <a:rPr lang="en-US" sz="2000" dirty="0" err="1">
                <a:solidFill>
                  <a:schemeClr val="tx1"/>
                </a:solidFill>
              </a:rPr>
              <a:t>BetterFutureStartsToday.com</a:t>
            </a:r>
            <a:r>
              <a:rPr lang="en-US" sz="2000" dirty="0">
                <a:solidFill>
                  <a:schemeClr val="tx1"/>
                </a:solidFill>
              </a:rPr>
              <a:t>/______  your </a:t>
            </a:r>
            <a:r>
              <a:rPr lang="en-US" sz="2000" dirty="0" err="1">
                <a:solidFill>
                  <a:schemeClr val="tx1"/>
                </a:solidFill>
              </a:rPr>
              <a:t>upline’s</a:t>
            </a:r>
            <a:r>
              <a:rPr lang="en-US" sz="2000" dirty="0">
                <a:solidFill>
                  <a:schemeClr val="tx1"/>
                </a:solidFill>
              </a:rPr>
              <a:t> name       </a:t>
            </a:r>
            <a:endParaRPr lang="en-US" sz="1600" dirty="0">
              <a:solidFill>
                <a:schemeClr val="tx1"/>
              </a:solidFill>
            </a:endParaRPr>
          </a:p>
          <a:p>
            <a:pPr lvl="0"/>
            <a:r>
              <a:rPr lang="en-US" i="1" dirty="0">
                <a:solidFill>
                  <a:schemeClr val="tx1"/>
                </a:solidFill>
              </a:rPr>
              <a:t> The Four Year Career </a:t>
            </a:r>
            <a:r>
              <a:rPr lang="en-US" dirty="0">
                <a:solidFill>
                  <a:schemeClr val="tx1"/>
                </a:solidFill>
              </a:rPr>
              <a:t>book letter at end  (Order the Shaklee version)</a:t>
            </a:r>
          </a:p>
          <a:p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28700" y="200408"/>
            <a:ext cx="6172200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400" dirty="0"/>
              <a:t>Resources for “Taking a Look”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0400" y="1207597"/>
            <a:ext cx="6876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Inviting people to join our business is a series of touches .</a:t>
            </a:r>
            <a:r>
              <a:rPr lang="en-US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3995927"/>
            <a:ext cx="7804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/>
              <a:t> </a:t>
            </a:r>
            <a:r>
              <a:rPr lang="en-US" sz="1800" dirty="0" err="1"/>
              <a:t>BetterFuture.Training</a:t>
            </a:r>
            <a:r>
              <a:rPr lang="en-US" sz="1800" dirty="0"/>
              <a:t>/ your name	      </a:t>
            </a:r>
          </a:p>
          <a:p>
            <a:pPr marL="285750" indent="-285750">
              <a:buFont typeface="Arial"/>
              <a:buChar char="•"/>
            </a:pPr>
            <a:endParaRPr lang="en-US" sz="1800" dirty="0"/>
          </a:p>
          <a:p>
            <a:r>
              <a:rPr lang="en-US" sz="1800" dirty="0"/>
              <a:t>								</a:t>
            </a:r>
            <a:r>
              <a:rPr lang="en-US" dirty="0"/>
              <a:t>pam</a:t>
            </a:r>
            <a:r>
              <a:rPr lang="en-US" sz="1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9346937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title"/>
          </p:nvPr>
        </p:nvSpPr>
        <p:spPr>
          <a:xfrm>
            <a:off x="284746" y="164240"/>
            <a:ext cx="8148053" cy="698237"/>
          </a:xfrm>
          <a:prstGeom prst="rect">
            <a:avLst/>
          </a:prstGeom>
          <a:solidFill>
            <a:schemeClr val="lt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400" dirty="0"/>
              <a:t>Share Your Shaklee Life Genuinely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mr-IN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Social Media</a:t>
            </a:r>
          </a:p>
        </p:txBody>
      </p:sp>
      <p:sp>
        <p:nvSpPr>
          <p:cNvPr id="2" name="Rectangle 1"/>
          <p:cNvSpPr/>
          <p:nvPr/>
        </p:nvSpPr>
        <p:spPr>
          <a:xfrm>
            <a:off x="284747" y="1168400"/>
            <a:ext cx="8394700" cy="3890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" lvl="0">
              <a:spcBef>
                <a:spcPts val="444"/>
              </a:spcBef>
              <a:buClr>
                <a:schemeClr val="dk1"/>
              </a:buClr>
              <a:buSzPct val="1000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you post on Face Book stories and pictures about your life, people will see snippets of what a Shaklee life and Shaklee business look like.	 	</a:t>
            </a:r>
          </a:p>
          <a:p>
            <a:pPr marL="26670" lvl="0">
              <a:spcBef>
                <a:spcPts val="444"/>
              </a:spcBef>
              <a:buClr>
                <a:schemeClr val="dk1"/>
              </a:buClr>
              <a:buSzPct val="100000"/>
            </a:pPr>
            <a:r>
              <a:rPr lang="en-US" sz="1800" dirty="0">
                <a:solidFill>
                  <a:schemeClr val="dk1"/>
                </a:solidFill>
              </a:rPr>
              <a:t>	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 Going to Jump Zone, the Zoo, shopping, </a:t>
            </a:r>
            <a:r>
              <a:rPr lang="en-U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etc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during the day when </a:t>
            </a:r>
            <a:r>
              <a:rPr lang="en-US" sz="1800" dirty="0">
                <a:solidFill>
                  <a:schemeClr val="dk1"/>
                </a:solidFill>
              </a:rPr>
              <a:t>not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crowded</a:t>
            </a:r>
          </a:p>
          <a:p>
            <a:pPr marL="342900" lvl="0" indent="-342900">
              <a:spcBef>
                <a:spcPts val="370"/>
              </a:spcBef>
              <a:buClr>
                <a:schemeClr val="dk1"/>
              </a:buClr>
              <a:buSzPct val="250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-- Photos of you working from your deck			</a:t>
            </a:r>
          </a:p>
          <a:p>
            <a:pPr marL="342900" lvl="0" indent="-342900">
              <a:spcBef>
                <a:spcPts val="370"/>
              </a:spcBef>
              <a:buClr>
                <a:schemeClr val="dk1"/>
              </a:buClr>
              <a:buSzPct val="250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-- Photos of you working with your team.</a:t>
            </a:r>
          </a:p>
          <a:p>
            <a:pPr marL="342900" lvl="0" indent="-342900">
              <a:spcBef>
                <a:spcPts val="370"/>
              </a:spcBef>
              <a:buClr>
                <a:schemeClr val="dk1"/>
              </a:buClr>
              <a:buSzPct val="250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-- Photos of your kids cleaning with safe products, </a:t>
            </a:r>
            <a:r>
              <a:rPr lang="en-U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etc</a:t>
            </a:r>
            <a:endParaRPr lang="en-US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>
              <a:spcBef>
                <a:spcPts val="370"/>
              </a:spcBef>
              <a:buClr>
                <a:schemeClr val="dk1"/>
              </a:buClr>
              <a:buSzPct val="250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-- Photo of your scale  and the shakes that got you to your goal weight</a:t>
            </a:r>
          </a:p>
          <a:p>
            <a:pPr marL="342900" lvl="0" indent="-342900">
              <a:spcBef>
                <a:spcPts val="444"/>
              </a:spcBef>
              <a:buClr>
                <a:schemeClr val="dk1"/>
              </a:buClr>
              <a:buSzPct val="250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-- Not having to drive in the snow              </a:t>
            </a:r>
          </a:p>
          <a:p>
            <a:pPr indent="-342900">
              <a:spcBef>
                <a:spcPts val="444"/>
              </a:spcBef>
              <a:buClr>
                <a:schemeClr val="dk1"/>
              </a:buClr>
              <a:buSzPct val="123333"/>
            </a:pPr>
            <a:r>
              <a:rPr lang="en-US" sz="1800" dirty="0">
                <a:solidFill>
                  <a:schemeClr val="dk1"/>
                </a:solidFill>
              </a:rPr>
              <a:t>	--Picture of your laptop and working from your bed while the kids nap- 		shows how we can do this anywhere </a:t>
            </a:r>
          </a:p>
          <a:p>
            <a:pPr indent="-342900">
              <a:spcBef>
                <a:spcPts val="444"/>
              </a:spcBef>
              <a:buClr>
                <a:schemeClr val="dk1"/>
              </a:buClr>
              <a:buSzPct val="123333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--When you or someone you know gets a new Shaklee car.                 </a:t>
            </a:r>
            <a:r>
              <a:rPr lang="en-U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jeanne</a:t>
            </a:r>
            <a:endParaRPr lang="en-US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indent="-342900">
              <a:spcBef>
                <a:spcPts val="444"/>
              </a:spcBef>
              <a:buClr>
                <a:schemeClr val="dk1"/>
              </a:buClr>
              <a:buSzPct val="123333"/>
            </a:pPr>
            <a:endParaRPr lang="en-US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688711"/>
            <a:ext cx="8229600" cy="2734072"/>
          </a:xfrm>
        </p:spPr>
        <p:txBody>
          <a:bodyPr/>
          <a:lstStyle/>
          <a:p>
            <a:pPr lvl="0" indent="-31623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dirty="0">
                <a:solidFill>
                  <a:schemeClr val="dk1"/>
                </a:solidFill>
              </a:rPr>
              <a:t>Put your ego aside </a:t>
            </a:r>
          </a:p>
          <a:p>
            <a:pPr marL="26670" lvl="0" indent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None/>
            </a:pPr>
            <a:endParaRPr lang="en-US" dirty="0">
              <a:solidFill>
                <a:schemeClr val="dk1"/>
              </a:solidFill>
            </a:endParaRPr>
          </a:p>
          <a:p>
            <a:pPr lvl="0" indent="-31623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dirty="0">
                <a:solidFill>
                  <a:schemeClr val="dk1"/>
                </a:solidFill>
              </a:rPr>
              <a:t>Give and give first     80-20 Rule</a:t>
            </a:r>
          </a:p>
          <a:p>
            <a:pPr lvl="0" indent="-31623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</a:pPr>
            <a:endParaRPr lang="en-US" dirty="0">
              <a:solidFill>
                <a:schemeClr val="dk1"/>
              </a:solidFill>
            </a:endParaRPr>
          </a:p>
          <a:p>
            <a:pPr lvl="0" indent="-31623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dirty="0">
                <a:solidFill>
                  <a:schemeClr val="dk1"/>
                </a:solidFill>
              </a:rPr>
              <a:t>Share our gratitude for our business</a:t>
            </a:r>
          </a:p>
          <a:p>
            <a:pPr marL="26670" lvl="0" indent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None/>
            </a:pPr>
            <a:r>
              <a:rPr lang="en-US" dirty="0">
                <a:solidFill>
                  <a:schemeClr val="dk1"/>
                </a:solidFill>
              </a:rPr>
              <a:t> </a:t>
            </a:r>
          </a:p>
          <a:p>
            <a:pPr lvl="0" indent="-31623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dirty="0">
                <a:solidFill>
                  <a:schemeClr val="dk1"/>
                </a:solidFill>
              </a:rPr>
              <a:t>Gently expose people to our business</a:t>
            </a:r>
            <a:r>
              <a:rPr lang="mr-IN" dirty="0">
                <a:solidFill>
                  <a:schemeClr val="dk1"/>
                </a:solidFill>
              </a:rPr>
              <a:t>…</a:t>
            </a:r>
            <a:r>
              <a:rPr lang="en-US" dirty="0">
                <a:solidFill>
                  <a:schemeClr val="dk1"/>
                </a:solidFill>
              </a:rPr>
              <a:t> its flexibility and freedom.</a:t>
            </a:r>
          </a:p>
          <a:p>
            <a:pPr marL="26670" lvl="0" indent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None/>
            </a:pPr>
            <a:endParaRPr lang="en-US" dirty="0">
              <a:solidFill>
                <a:schemeClr val="dk1"/>
              </a:solidFill>
            </a:endParaRPr>
          </a:p>
          <a:p>
            <a:pPr lvl="0" indent="-316230">
              <a:lnSpc>
                <a:spcPct val="80000"/>
              </a:lnSpc>
              <a:spcBef>
                <a:spcPts val="444"/>
              </a:spcBef>
              <a:buClr>
                <a:schemeClr val="dk1"/>
              </a:buClr>
            </a:pPr>
            <a:r>
              <a:rPr lang="en-US" dirty="0">
                <a:solidFill>
                  <a:schemeClr val="dk1"/>
                </a:solidFill>
              </a:rPr>
              <a:t>Share how important it is to you to be a part of work that is significant.</a:t>
            </a:r>
          </a:p>
          <a:p>
            <a:endParaRPr lang="en-US" dirty="0">
              <a:solidFill>
                <a:schemeClr val="dk1"/>
              </a:solidFill>
            </a:endParaRPr>
          </a:p>
          <a:p>
            <a:pPr marL="127000" indent="0">
              <a:buNone/>
            </a:pPr>
            <a:r>
              <a:rPr lang="en-US" dirty="0" err="1">
                <a:solidFill>
                  <a:schemeClr val="dk1"/>
                </a:solidFill>
              </a:rPr>
              <a:t>jeanne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82204"/>
            <a:ext cx="7810500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400" dirty="0"/>
              <a:t>Sharing Our Shaklee Life on Social Media </a:t>
            </a:r>
          </a:p>
        </p:txBody>
      </p:sp>
    </p:spTree>
    <p:extLst>
      <p:ext uri="{BB962C8B-B14F-4D97-AF65-F5344CB8AC3E}">
        <p14:creationId xmlns:p14="http://schemas.microsoft.com/office/powerpoint/2010/main" val="26553689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6689"/>
            <a:ext cx="8229600" cy="2734072"/>
          </a:xfrm>
        </p:spPr>
        <p:txBody>
          <a:bodyPr/>
          <a:lstStyle/>
          <a:p>
            <a:pPr marL="203200" indent="0">
              <a:buNone/>
            </a:pPr>
            <a:r>
              <a:rPr lang="en-US" sz="1800" b="1" dirty="0">
                <a:solidFill>
                  <a:schemeClr val="tx1"/>
                </a:solidFill>
              </a:rPr>
              <a:t>Ask our customers and friends </a:t>
            </a:r>
            <a:r>
              <a:rPr lang="mr-IN" sz="1800" dirty="0">
                <a:solidFill>
                  <a:schemeClr val="tx1"/>
                </a:solidFill>
              </a:rPr>
              <a:t>…</a:t>
            </a:r>
            <a:r>
              <a:rPr lang="en-US" sz="1800" dirty="0">
                <a:solidFill>
                  <a:schemeClr val="tx1"/>
                </a:solidFill>
              </a:rPr>
              <a:t> who do you know who is at risk for exposure to the virus .. Or in a high risk category</a:t>
            </a:r>
            <a:r>
              <a:rPr lang="mr-IN" sz="1800" dirty="0">
                <a:solidFill>
                  <a:schemeClr val="tx1"/>
                </a:solidFill>
              </a:rPr>
              <a:t>…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>
                <a:solidFill>
                  <a:schemeClr val="tx1"/>
                </a:solidFill>
              </a:rPr>
              <a:t>Hospital workers and medical personnel</a:t>
            </a:r>
          </a:p>
          <a:p>
            <a:r>
              <a:rPr lang="en-US" sz="1800" dirty="0">
                <a:solidFill>
                  <a:schemeClr val="tx1"/>
                </a:solidFill>
              </a:rPr>
              <a:t>First responders </a:t>
            </a:r>
            <a:r>
              <a:rPr lang="mr-IN" sz="1800" dirty="0">
                <a:solidFill>
                  <a:schemeClr val="tx1"/>
                </a:solidFill>
              </a:rPr>
              <a:t>–</a:t>
            </a:r>
            <a:r>
              <a:rPr lang="en-US" sz="1800" dirty="0">
                <a:solidFill>
                  <a:schemeClr val="tx1"/>
                </a:solidFill>
              </a:rPr>
              <a:t> police, fire, EMT’s, </a:t>
            </a:r>
            <a:r>
              <a:rPr lang="en-US" sz="1800" dirty="0" err="1">
                <a:solidFill>
                  <a:schemeClr val="tx1"/>
                </a:solidFill>
              </a:rPr>
              <a:t>etc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>
                <a:solidFill>
                  <a:schemeClr val="tx1"/>
                </a:solidFill>
              </a:rPr>
              <a:t>Grocery store workers</a:t>
            </a:r>
          </a:p>
          <a:p>
            <a:r>
              <a:rPr lang="en-US" sz="1800" dirty="0">
                <a:solidFill>
                  <a:schemeClr val="tx1"/>
                </a:solidFill>
              </a:rPr>
              <a:t>Delivery services</a:t>
            </a:r>
          </a:p>
          <a:p>
            <a:r>
              <a:rPr lang="en-US" sz="1800" dirty="0">
                <a:solidFill>
                  <a:schemeClr val="tx1"/>
                </a:solidFill>
              </a:rPr>
              <a:t>Essential business categories </a:t>
            </a:r>
            <a:r>
              <a:rPr lang="mr-IN" sz="1800" dirty="0">
                <a:solidFill>
                  <a:schemeClr val="tx1"/>
                </a:solidFill>
              </a:rPr>
              <a:t>…</a:t>
            </a:r>
            <a:r>
              <a:rPr lang="en-US" sz="1800" dirty="0">
                <a:solidFill>
                  <a:schemeClr val="tx1"/>
                </a:solidFill>
              </a:rPr>
              <a:t>. dentists, chiropractors, </a:t>
            </a:r>
          </a:p>
          <a:p>
            <a:r>
              <a:rPr lang="en-US" sz="1800" dirty="0" err="1">
                <a:solidFill>
                  <a:schemeClr val="tx1"/>
                </a:solidFill>
              </a:rPr>
              <a:t>Uber</a:t>
            </a:r>
            <a:r>
              <a:rPr lang="en-US" sz="1800" dirty="0">
                <a:solidFill>
                  <a:schemeClr val="tx1"/>
                </a:solidFill>
              </a:rPr>
              <a:t> drivers --- no more airport transportation</a:t>
            </a:r>
          </a:p>
          <a:p>
            <a:r>
              <a:rPr lang="en-US" sz="1800" dirty="0">
                <a:solidFill>
                  <a:schemeClr val="tx1"/>
                </a:solidFill>
              </a:rPr>
              <a:t>People over 60 </a:t>
            </a:r>
          </a:p>
          <a:p>
            <a:r>
              <a:rPr lang="en-US" sz="1800" dirty="0">
                <a:solidFill>
                  <a:schemeClr val="tx1"/>
                </a:solidFill>
              </a:rPr>
              <a:t>People with health issues .. especially asthma, allergies, lung issues 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100" y="304814"/>
            <a:ext cx="8229600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People in Jobs Requiring Immune Protection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86700" y="4381500"/>
            <a:ext cx="111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30582594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16016"/>
            <a:ext cx="8229600" cy="2734072"/>
          </a:xfrm>
        </p:spPr>
        <p:txBody>
          <a:bodyPr/>
          <a:lstStyle/>
          <a:p>
            <a:pPr marL="203200" indent="0">
              <a:buNone/>
            </a:pPr>
            <a:r>
              <a:rPr lang="en-US" sz="1800" b="1" dirty="0">
                <a:solidFill>
                  <a:schemeClr val="tx1"/>
                </a:solidFill>
              </a:rPr>
              <a:t>Ask friends and customers </a:t>
            </a:r>
            <a:r>
              <a:rPr lang="en-US" sz="1800" dirty="0">
                <a:solidFill>
                  <a:schemeClr val="tx1"/>
                </a:solidFill>
              </a:rPr>
              <a:t>who they know who may be anxious about their job security right now</a:t>
            </a:r>
            <a:r>
              <a:rPr lang="mr-IN" sz="1800" dirty="0">
                <a:solidFill>
                  <a:schemeClr val="tx1"/>
                </a:solidFill>
              </a:rPr>
              <a:t>…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>
                <a:solidFill>
                  <a:schemeClr val="tx1"/>
                </a:solidFill>
              </a:rPr>
              <a:t>Hotel and restaurant workers</a:t>
            </a:r>
          </a:p>
          <a:p>
            <a:r>
              <a:rPr lang="en-US" sz="1800" dirty="0">
                <a:solidFill>
                  <a:schemeClr val="tx1"/>
                </a:solidFill>
              </a:rPr>
              <a:t>Hair dressers/ nail salons</a:t>
            </a:r>
          </a:p>
          <a:p>
            <a:r>
              <a:rPr lang="en-US" sz="1800" dirty="0">
                <a:solidFill>
                  <a:schemeClr val="tx1"/>
                </a:solidFill>
              </a:rPr>
              <a:t>Massage therapists</a:t>
            </a:r>
          </a:p>
          <a:p>
            <a:r>
              <a:rPr lang="en-US" sz="1800" dirty="0">
                <a:solidFill>
                  <a:schemeClr val="tx1"/>
                </a:solidFill>
              </a:rPr>
              <a:t>Personal trainers,  gym owners and fitness trainers</a:t>
            </a:r>
          </a:p>
          <a:p>
            <a:r>
              <a:rPr lang="en-US" sz="1800" dirty="0">
                <a:solidFill>
                  <a:schemeClr val="tx1"/>
                </a:solidFill>
              </a:rPr>
              <a:t>Retail associates and small shop owners</a:t>
            </a:r>
          </a:p>
          <a:p>
            <a:r>
              <a:rPr lang="en-US" sz="1800" dirty="0">
                <a:solidFill>
                  <a:schemeClr val="tx1"/>
                </a:solidFill>
              </a:rPr>
              <a:t>Non-teacher employees at schools</a:t>
            </a:r>
          </a:p>
          <a:p>
            <a:r>
              <a:rPr lang="en-US" sz="1800" dirty="0" err="1">
                <a:solidFill>
                  <a:schemeClr val="tx1"/>
                </a:solidFill>
              </a:rPr>
              <a:t>Uber</a:t>
            </a:r>
            <a:r>
              <a:rPr lang="en-US" sz="1800" dirty="0">
                <a:solidFill>
                  <a:schemeClr val="tx1"/>
                </a:solidFill>
              </a:rPr>
              <a:t> drivers</a:t>
            </a:r>
          </a:p>
          <a:p>
            <a:r>
              <a:rPr lang="en-US" sz="1800" dirty="0">
                <a:solidFill>
                  <a:schemeClr val="tx1"/>
                </a:solidFill>
              </a:rPr>
              <a:t>Pet boarding/ services</a:t>
            </a:r>
          </a:p>
          <a:p>
            <a:r>
              <a:rPr lang="en-US" sz="1800" dirty="0">
                <a:solidFill>
                  <a:schemeClr val="tx1"/>
                </a:solidFill>
              </a:rPr>
              <a:t>Travel agents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4808"/>
            <a:ext cx="8229600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People Out of Work or Needing Additional Income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75600" y="4419600"/>
            <a:ext cx="977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37500638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0" y="1159472"/>
            <a:ext cx="8674100" cy="7365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First ask how they are being affected by the Shelter in Place Orders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Begin with sensitivity to how they are feeling  and where they are anxious.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9699"/>
            <a:ext cx="7226300" cy="86360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400" dirty="0"/>
              <a:t>Business word tracks &amp; phrases </a:t>
            </a:r>
            <a:br>
              <a:rPr lang="en-US" sz="2400" dirty="0"/>
            </a:br>
            <a:r>
              <a:rPr lang="en-US" sz="2400" dirty="0"/>
              <a:t>that may be helpful as we are making our phone calls 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4331385"/>
            <a:ext cx="5854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need for our products has never been greater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3974406"/>
            <a:ext cx="6870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are part of a really good team and supportive community  .. 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3604042"/>
            <a:ext cx="731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would be a part of  a company built on kindness and goodness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3223389"/>
            <a:ext cx="5473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training going now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.. 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2770664"/>
            <a:ext cx="7696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don’t know if this would be helpful </a:t>
            </a:r>
            <a:r>
              <a:rPr lang="mr-I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but I’d be happy to tell you about it</a:t>
            </a:r>
          </a:p>
        </p:txBody>
      </p:sp>
      <p:sp>
        <p:nvSpPr>
          <p:cNvPr id="9" name="Rectangle 8"/>
          <p:cNvSpPr/>
          <p:nvPr/>
        </p:nvSpPr>
        <p:spPr>
          <a:xfrm>
            <a:off x="368300" y="2324100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you know people anxious about income , </a:t>
            </a:r>
            <a:r>
              <a:rPr lang="mr-I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timing might be important for them.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200" y="1896071"/>
            <a:ext cx="6565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Feel their pain FIRST ..  No social media sales pitches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53400" y="4343738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36554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 txBox="1">
            <a:spLocks noGrp="1"/>
          </p:cNvSpPr>
          <p:nvPr>
            <p:ph type="body" idx="1"/>
          </p:nvPr>
        </p:nvSpPr>
        <p:spPr>
          <a:xfrm>
            <a:off x="457200" y="1150208"/>
            <a:ext cx="8229600" cy="32611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6670" lv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Make a plan NOW for sharing the Shaklee Stimulus Package </a:t>
            </a:r>
          </a:p>
          <a:p>
            <a:pPr marL="26670" lv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	“Wellness for All |Work from Anywhere” Campaign </a:t>
            </a:r>
          </a:p>
          <a:p>
            <a:pPr marL="26670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26670" indent="0">
              <a:lnSpc>
                <a:spcPct val="90000"/>
              </a:lnSpc>
              <a:spcBef>
                <a:spcPts val="0"/>
              </a:spcBef>
              <a:buNone/>
            </a:pP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667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667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1800" dirty="0"/>
          </a:p>
          <a:p>
            <a:pPr marL="2667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1800" dirty="0"/>
          </a:p>
          <a:p>
            <a:pPr marL="26670" marR="0" lvl="0" indent="0" algn="l" rtl="0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lang="en-US" sz="1800" dirty="0"/>
          </a:p>
        </p:txBody>
      </p:sp>
      <p:sp>
        <p:nvSpPr>
          <p:cNvPr id="385" name="Shape 385"/>
          <p:cNvSpPr txBox="1">
            <a:spLocks noGrp="1"/>
          </p:cNvSpPr>
          <p:nvPr>
            <p:ph type="title"/>
          </p:nvPr>
        </p:nvSpPr>
        <p:spPr>
          <a:xfrm>
            <a:off x="457200" y="354808"/>
            <a:ext cx="8229600" cy="686196"/>
          </a:xfrm>
          <a:prstGeom prst="rect">
            <a:avLst/>
          </a:prstGeom>
          <a:noFill/>
          <a:ln w="38100" cap="flat" cmpd="sng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Action Steps for Inviting People to Join Our Businesses </a:t>
            </a:r>
          </a:p>
        </p:txBody>
      </p:sp>
      <p:sp>
        <p:nvSpPr>
          <p:cNvPr id="2" name="Rectangle 1"/>
          <p:cNvSpPr/>
          <p:nvPr/>
        </p:nvSpPr>
        <p:spPr>
          <a:xfrm>
            <a:off x="202373" y="4566002"/>
            <a:ext cx="8687625" cy="43088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26670">
              <a:lnSpc>
                <a:spcPct val="90000"/>
              </a:lnSpc>
            </a:pPr>
            <a:r>
              <a:rPr lang="en-US" sz="2400" dirty="0"/>
              <a:t>How many business conversations will you initiate this month?  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3040298"/>
            <a:ext cx="6668327" cy="595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16230">
              <a:lnSpc>
                <a:spcPct val="90000"/>
              </a:lnSpc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Make a  list of people you would like to have a conversation 	with regarding home businesses.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546100" y="3777689"/>
            <a:ext cx="7835900" cy="595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2420" indent="-285750">
              <a:lnSpc>
                <a:spcPct val="90000"/>
              </a:lnSpc>
              <a:buFont typeface="Arial"/>
              <a:buChar char="•"/>
            </a:pPr>
            <a:r>
              <a:rPr lang="en-US" sz="1800" dirty="0"/>
              <a:t>Go to </a:t>
            </a:r>
            <a:r>
              <a:rPr lang="en-US" sz="1800" dirty="0" err="1"/>
              <a:t>BetterFuture.Training</a:t>
            </a:r>
            <a:r>
              <a:rPr lang="en-US" sz="1800" dirty="0"/>
              <a:t>/ your name for word tracks to help us prepare for those conversations</a:t>
            </a:r>
            <a:r>
              <a:rPr lang="en-US" dirty="0"/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6100" y="2444750"/>
            <a:ext cx="7632700" cy="595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2420" indent="-285750">
              <a:lnSpc>
                <a:spcPct val="90000"/>
              </a:lnSpc>
              <a:buFont typeface="Arial"/>
              <a:buChar char="•"/>
            </a:pPr>
            <a:r>
              <a:rPr lang="en-US" sz="1800" dirty="0"/>
              <a:t>Ask each who they know who may be needing the products for protection or business for income</a:t>
            </a:r>
          </a:p>
        </p:txBody>
      </p:sp>
      <p:sp>
        <p:nvSpPr>
          <p:cNvPr id="6" name="Rectangle 5"/>
          <p:cNvSpPr/>
          <p:nvPr/>
        </p:nvSpPr>
        <p:spPr>
          <a:xfrm>
            <a:off x="546100" y="1865761"/>
            <a:ext cx="8343898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2420" indent="-285750">
              <a:lnSpc>
                <a:spcPct val="90000"/>
              </a:lnSpc>
              <a:buFont typeface="Arial"/>
              <a:buChar char="•"/>
            </a:pPr>
            <a:r>
              <a:rPr lang="en-US" sz="1800" dirty="0"/>
              <a:t>Stay connected to customers/friends .. ( check in how they are feeling first)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78800" y="3635846"/>
            <a:ext cx="895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 &amp; J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Stories of Rebuilding </a:t>
            </a:r>
            <a:r>
              <a:rPr lang="mr-I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Kristen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Jakubowski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and Becky Choate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 April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Foolin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’ About the Future --  Pam Cary and Shannon Baker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Calm During Chaos </a:t>
            </a:r>
            <a:r>
              <a:rPr lang="mr-I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–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Sarah Heinrich and Janna Howard</a:t>
            </a:r>
          </a:p>
          <a:p>
            <a:pPr marL="127000" indent="0"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Creating Face Book Groups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8347" y="3671299"/>
            <a:ext cx="53472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/>
              <a:t>Watch for more announcements around </a:t>
            </a:r>
          </a:p>
          <a:p>
            <a:endParaRPr lang="en-US" sz="1800" dirty="0"/>
          </a:p>
          <a:p>
            <a:r>
              <a:rPr lang="en-US" sz="1800" dirty="0"/>
              <a:t>“Wellness for All | Work from Anywhere" campaign </a:t>
            </a:r>
          </a:p>
        </p:txBody>
      </p:sp>
    </p:spTree>
    <p:extLst>
      <p:ext uri="{BB962C8B-B14F-4D97-AF65-F5344CB8AC3E}">
        <p14:creationId xmlns:p14="http://schemas.microsoft.com/office/powerpoint/2010/main" val="739026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/>
              <a:t>R</a:t>
            </a:r>
            <a:r>
              <a:rPr lang="en-US" sz="2400"/>
              <a:t>uth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Gift fulfillment</a:t>
            </a:r>
          </a:p>
          <a:p>
            <a:r>
              <a:rPr lang="en-US" sz="2000" dirty="0"/>
              <a:t>Circles of follow up </a:t>
            </a:r>
          </a:p>
        </p:txBody>
      </p:sp>
    </p:spTree>
    <p:extLst>
      <p:ext uri="{BB962C8B-B14F-4D97-AF65-F5344CB8AC3E}">
        <p14:creationId xmlns:p14="http://schemas.microsoft.com/office/powerpoint/2010/main" val="30458487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Shape 3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Shape 392"/>
          <p:cNvSpPr txBox="1">
            <a:spLocks noGrp="1"/>
          </p:cNvSpPr>
          <p:nvPr>
            <p:ph type="title"/>
          </p:nvPr>
        </p:nvSpPr>
        <p:spPr>
          <a:xfrm>
            <a:off x="1219200" y="400048"/>
            <a:ext cx="6629400" cy="1919817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Next Session –</a:t>
            </a:r>
            <a:br>
              <a:rPr lang="en-US" sz="3600" b="1" dirty="0">
                <a:solidFill>
                  <a:schemeClr val="lt1"/>
                </a:solidFill>
              </a:rPr>
            </a:br>
            <a:r>
              <a:rPr lang="en-US" sz="3600" b="1" dirty="0">
                <a:solidFill>
                  <a:schemeClr val="lt1"/>
                </a:solidFill>
              </a:rPr>
              <a:t>The Business Presentation</a:t>
            </a:r>
            <a:endParaRPr lang="en-US" sz="36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381000" y="139699"/>
            <a:ext cx="8356600" cy="571501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rtl="0">
              <a:spcBef>
                <a:spcPts val="0"/>
              </a:spcBef>
              <a:buClr>
                <a:srgbClr val="205867"/>
              </a:buClr>
              <a:buSzPct val="25000"/>
              <a:buFont typeface="Calibri"/>
              <a:buNone/>
            </a:pPr>
            <a:r>
              <a:rPr lang="en-US" sz="24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8 Weeks To Director	Shaklee Business Training     4-2-2020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0" y="2565400"/>
            <a:ext cx="12700" cy="12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0" y="2565400"/>
            <a:ext cx="12700" cy="12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0" y="2565400"/>
            <a:ext cx="12700" cy="12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025" y="2037092"/>
            <a:ext cx="12700" cy="12700"/>
          </a:xfrm>
          <a:prstGeom prst="rect">
            <a:avLst/>
          </a:prstGeom>
        </p:spPr>
      </p:pic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1223632" y="3493095"/>
            <a:ext cx="6671335" cy="148530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20586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3200" dirty="0">
                <a:solidFill>
                  <a:srgbClr val="205867"/>
                </a:solidFill>
              </a:rPr>
              <a:t>Inviting</a:t>
            </a:r>
            <a:r>
              <a:rPr lang="en-US" sz="32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 Business Partners To Join Us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endParaRPr lang="en-US" sz="2480" b="0" i="0" u="none" strike="noStrike" cap="none" dirty="0">
              <a:solidFill>
                <a:srgbClr val="20586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248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Week # </a:t>
            </a:r>
            <a:r>
              <a:rPr lang="en-US" sz="2480" dirty="0">
                <a:solidFill>
                  <a:srgbClr val="205867"/>
                </a:solidFill>
              </a:rPr>
              <a:t>6</a:t>
            </a:r>
            <a:endParaRPr lang="en-US" sz="2480" b="0" i="0" u="none" strike="noStrike" cap="none" dirty="0">
              <a:solidFill>
                <a:srgbClr val="20586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2480" dirty="0">
                <a:solidFill>
                  <a:srgbClr val="205867"/>
                </a:solidFill>
              </a:rPr>
              <a:t>April 2, 2020</a:t>
            </a:r>
            <a:endParaRPr lang="en-US" sz="2480" b="0" i="0" u="none" strike="noStrike" cap="none" dirty="0">
              <a:solidFill>
                <a:srgbClr val="2058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8224" y="928124"/>
            <a:ext cx="4241801" cy="237387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784600" y="3048000"/>
            <a:ext cx="1409700" cy="2540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696942" cy="85725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Training Team for Week 4 </a:t>
            </a:r>
            <a:r>
              <a:rPr lang="mr-IN" sz="2400" dirty="0"/>
              <a:t>–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Closing and 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966" y="2566654"/>
            <a:ext cx="1673352" cy="888415"/>
          </a:xfrm>
        </p:spPr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600" dirty="0"/>
              <a:t>Pam Cary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1600" dirty="0"/>
              <a:t>Senior Executive Coordinator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33600" y="2773151"/>
            <a:ext cx="178067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/>
                <a:cs typeface="Calibri"/>
              </a:rPr>
              <a:t>Francine </a:t>
            </a:r>
            <a:r>
              <a:rPr lang="en-US" sz="1600" dirty="0" err="1">
                <a:latin typeface="Calibri"/>
                <a:cs typeface="Calibri"/>
              </a:rPr>
              <a:t>Roling</a:t>
            </a:r>
            <a:endParaRPr lang="en-US" sz="1600" dirty="0">
              <a:latin typeface="Calibri"/>
              <a:cs typeface="Calibri"/>
            </a:endParaRPr>
          </a:p>
          <a:p>
            <a:r>
              <a:rPr lang="en-US" sz="1600" dirty="0">
                <a:latin typeface="Calibri"/>
                <a:cs typeface="Calibri"/>
              </a:rPr>
              <a:t>Senior Coordinator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9301" t="38879" r="36809" b="38879"/>
          <a:stretch/>
        </p:blipFill>
        <p:spPr>
          <a:xfrm>
            <a:off x="6252468" y="1965460"/>
            <a:ext cx="1211064" cy="1489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1851" y="1994101"/>
            <a:ext cx="1158401" cy="146096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81900" y="3652273"/>
            <a:ext cx="15453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Master Coordinator Barbara Lagoni </a:t>
            </a:r>
          </a:p>
        </p:txBody>
      </p:sp>
      <p:sp>
        <p:nvSpPr>
          <p:cNvPr id="9" name="Rectangle 8"/>
          <p:cNvSpPr/>
          <p:nvPr/>
        </p:nvSpPr>
        <p:spPr>
          <a:xfrm>
            <a:off x="5989919" y="3652273"/>
            <a:ext cx="1681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Master Coordinator</a:t>
            </a:r>
          </a:p>
          <a:p>
            <a:pPr algn="ctr"/>
            <a:r>
              <a:rPr lang="en-US" sz="1600" dirty="0"/>
              <a:t>Jeanne </a:t>
            </a:r>
            <a:r>
              <a:rPr lang="en-US" sz="1600" dirty="0" err="1"/>
              <a:t>Toovell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517469" y="205979"/>
            <a:ext cx="3312783" cy="132343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Objective of these 8 weeks </a:t>
            </a:r>
            <a:r>
              <a:rPr lang="mr-IN" sz="2000" dirty="0"/>
              <a:t>…</a:t>
            </a:r>
            <a:r>
              <a:rPr lang="en-US" sz="2000" dirty="0"/>
              <a:t> to help EVERY business partner attending advance in rank, starting with Director 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3532" y="4683988"/>
            <a:ext cx="773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barb</a:t>
            </a:r>
          </a:p>
        </p:txBody>
      </p:sp>
      <p:sp>
        <p:nvSpPr>
          <p:cNvPr id="10" name="Rectangle 9"/>
          <p:cNvSpPr/>
          <p:nvPr/>
        </p:nvSpPr>
        <p:spPr>
          <a:xfrm>
            <a:off x="195965" y="3469815"/>
            <a:ext cx="5793954" cy="145732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/>
              <a:t>Course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objective </a:t>
            </a:r>
            <a:r>
              <a:rPr lang="en-US" dirty="0"/>
              <a:t>--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to help all distributors attending generate 2000 PV/month or more over the next 8 to 10 weeks</a:t>
            </a:r>
            <a:r>
              <a:rPr lang="en-US" dirty="0"/>
              <a:t>…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by…</a:t>
            </a:r>
          </a:p>
          <a:p>
            <a:pPr marL="457200" lvl="0" indent="-431800">
              <a:lnSpc>
                <a:spcPct val="90000"/>
              </a:lnSpc>
              <a:spcBef>
                <a:spcPts val="444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Developing a customer base of 20 to 30 members </a:t>
            </a:r>
          </a:p>
          <a:p>
            <a:pPr marL="457200" lvl="0" indent="-431800">
              <a:lnSpc>
                <a:spcPct val="90000"/>
              </a:lnSpc>
              <a:spcBef>
                <a:spcPts val="444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And identifying 3 potential business partners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36860" t="3553" r="29443" b="51509"/>
          <a:stretch/>
        </p:blipFill>
        <p:spPr>
          <a:xfrm>
            <a:off x="2286000" y="1186467"/>
            <a:ext cx="1244600" cy="15181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020" y="1161268"/>
            <a:ext cx="1430192" cy="146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11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431776" y="977627"/>
            <a:ext cx="8286844" cy="16512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understand the process of inviting business partners to join our teams…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-- where we find them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-- what we say in conversation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-- what materials we use                            </a:t>
            </a: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</a:t>
            </a: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lang="en-US" sz="2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457200" y="283159"/>
            <a:ext cx="8229600" cy="61430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Objectives for Week </a:t>
            </a:r>
            <a:r>
              <a:rPr lang="en-US" sz="2800" dirty="0"/>
              <a:t>6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..Inviting Business Partners </a:t>
            </a:r>
          </a:p>
        </p:txBody>
      </p:sp>
      <p:sp>
        <p:nvSpPr>
          <p:cNvPr id="2" name="Rectangle 1"/>
          <p:cNvSpPr/>
          <p:nvPr/>
        </p:nvSpPr>
        <p:spPr>
          <a:xfrm>
            <a:off x="266676" y="3966635"/>
            <a:ext cx="8712224" cy="70788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-342900">
              <a:buClr>
                <a:schemeClr val="dk1"/>
              </a:buClr>
              <a:buSzPct val="25000"/>
            </a:pPr>
            <a:r>
              <a:rPr lang="en-US" sz="2000" dirty="0">
                <a:solidFill>
                  <a:schemeClr val="dk1"/>
                </a:solidFill>
              </a:rPr>
              <a:t>To review the tools needed so we can</a:t>
            </a:r>
            <a:r>
              <a:rPr lang="en-US" sz="1800" dirty="0">
                <a:solidFill>
                  <a:schemeClr val="dk1"/>
                </a:solidFill>
              </a:rPr>
              <a:t> </a:t>
            </a:r>
            <a:r>
              <a:rPr lang="mr-IN" sz="1800" dirty="0">
                <a:solidFill>
                  <a:schemeClr val="dk1"/>
                </a:solidFill>
              </a:rPr>
              <a:t>…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sz="4000" dirty="0">
                <a:solidFill>
                  <a:schemeClr val="dk1"/>
                </a:solidFill>
              </a:rPr>
              <a:t>Be Prepared! </a:t>
            </a:r>
            <a:r>
              <a:rPr lang="en-US" dirty="0" err="1">
                <a:solidFill>
                  <a:schemeClr val="dk1"/>
                </a:solidFill>
              </a:rPr>
              <a:t>jeanne</a:t>
            </a:r>
            <a:r>
              <a:rPr lang="en-US" sz="4000" dirty="0">
                <a:solidFill>
                  <a:schemeClr val="dk1"/>
                </a:solidFill>
              </a:rPr>
              <a:t> </a:t>
            </a:r>
            <a:r>
              <a:rPr lang="en-US" sz="4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615397"/>
            <a:ext cx="8686800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400"/>
              </a:spcBef>
              <a:buClr>
                <a:schemeClr val="dk1"/>
              </a:buClr>
              <a:buSzPct val="25000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 our role in exposing them to additional stories, meeting our colleagues, etc… 		                   until they have moved</a:t>
            </a:r>
          </a:p>
          <a:p>
            <a:pPr lvl="0">
              <a:spcBef>
                <a:spcPts val="400"/>
              </a:spcBef>
              <a:buClr>
                <a:schemeClr val="dk1"/>
              </a:buClr>
              <a:buSzPct val="25000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en-US" sz="2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being interested … to being committed.       </a:t>
            </a:r>
            <a:r>
              <a:rPr lang="en-US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francine</a:t>
            </a: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292100" y="1657058"/>
            <a:ext cx="6197600" cy="53672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+mn-lt"/>
              </a:rPr>
              <a:t>The entire country now is needing to be building 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</a:rPr>
              <a:t>	and protecting our immune systems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51000" y="661783"/>
            <a:ext cx="5567811" cy="564293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Enormous Needs are Facing Us </a:t>
            </a:r>
          </a:p>
        </p:txBody>
      </p:sp>
      <p:sp>
        <p:nvSpPr>
          <p:cNvPr id="8" name="Rectangle 7"/>
          <p:cNvSpPr/>
          <p:nvPr/>
        </p:nvSpPr>
        <p:spPr>
          <a:xfrm>
            <a:off x="531199" y="3645118"/>
            <a:ext cx="54938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Need for human connection and community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556500" y="4343400"/>
            <a:ext cx="125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57200" y="3021340"/>
            <a:ext cx="8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Fear and uncertainty regarding our health and our financial future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255877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Loss of income </a:t>
            </a:r>
          </a:p>
        </p:txBody>
      </p:sp>
    </p:spTree>
    <p:extLst>
      <p:ext uri="{BB962C8B-B14F-4D97-AF65-F5344CB8AC3E}">
        <p14:creationId xmlns:p14="http://schemas.microsoft.com/office/powerpoint/2010/main" val="410250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215900" y="1060457"/>
            <a:ext cx="8470900" cy="869943"/>
          </a:xfrm>
        </p:spPr>
        <p:txBody>
          <a:bodyPr/>
          <a:lstStyle/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Given these enormous needs </a:t>
            </a:r>
            <a:r>
              <a:rPr lang="mr-I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the need for Shaklee distributors has never been higher </a:t>
            </a:r>
            <a:r>
              <a:rPr lang="mr-I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Because:   b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57300" y="383779"/>
            <a:ext cx="5791200" cy="56872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Need for Distributors is Growing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178756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Shaklee is offering BIG incentives and rewards for people to join us now</a:t>
            </a:r>
            <a:r>
              <a:rPr lang="mr-IN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and will introduce the Shaklee Stimulus Program this Saturday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3476774"/>
            <a:ext cx="7912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And we are a community that will train and support and encourage new distributors as they learn the skills needed to build a successful business 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2953554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People need viable income sources   j</a:t>
            </a:r>
          </a:p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57200" y="1905914"/>
            <a:ext cx="79121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We have an entire country ( US and Canada) to reach and help stay healthy as possible to avoid adding any burden to our already stretched hospital and medical facilities   b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53400" y="774700"/>
            <a:ext cx="819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 &amp; J</a:t>
            </a:r>
          </a:p>
        </p:txBody>
      </p:sp>
    </p:spTree>
    <p:extLst>
      <p:ext uri="{BB962C8B-B14F-4D97-AF65-F5344CB8AC3E}">
        <p14:creationId xmlns:p14="http://schemas.microsoft.com/office/powerpoint/2010/main" val="179174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35993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sz="2400" dirty="0"/>
              <a:t>There Are 2 Approaches to Identifying Business Partners </a:t>
            </a:r>
            <a:r>
              <a:rPr lang="mr-IN" sz="2400" dirty="0"/>
              <a:t>…</a:t>
            </a:r>
            <a:r>
              <a:rPr lang="en-US" sz="2400" dirty="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789052"/>
            <a:ext cx="8229600" cy="1344548"/>
          </a:xfrm>
        </p:spPr>
        <p:txBody>
          <a:bodyPr/>
          <a:lstStyle/>
          <a:p>
            <a:pPr marL="203200" indent="0">
              <a:buNone/>
            </a:pPr>
            <a:r>
              <a:rPr lang="en-US" sz="2000" dirty="0"/>
              <a:t> </a:t>
            </a:r>
            <a:r>
              <a:rPr lang="en-US" sz="1800" b="1" dirty="0"/>
              <a:t>Direct </a:t>
            </a:r>
            <a:r>
              <a:rPr lang="mr-IN" sz="1800" b="1" dirty="0"/>
              <a:t>–</a:t>
            </a:r>
            <a:r>
              <a:rPr lang="en-US" sz="1800" b="1" dirty="0"/>
              <a:t> Business Conversations and Presentations</a:t>
            </a:r>
            <a:endParaRPr lang="en-US" sz="18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1800" dirty="0"/>
              <a:t>	1.</a:t>
            </a:r>
            <a:r>
              <a:rPr lang="en-US" sz="1800" dirty="0">
                <a:solidFill>
                  <a:schemeClr val="tx1"/>
                </a:solidFill>
              </a:rPr>
              <a:t>Make list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800" dirty="0">
                <a:solidFill>
                  <a:schemeClr val="tx1"/>
                </a:solidFill>
              </a:rPr>
              <a:t>	2.Invite people to learn about Shaklee business benefits </a:t>
            </a:r>
          </a:p>
          <a:p>
            <a:pPr marL="203200" indent="0">
              <a:buNone/>
            </a:pPr>
            <a:r>
              <a:rPr lang="en-US" sz="1800" dirty="0"/>
              <a:t>	3.</a:t>
            </a:r>
            <a:r>
              <a:rPr lang="en-US" sz="1800" dirty="0">
                <a:solidFill>
                  <a:schemeClr val="tx1"/>
                </a:solidFill>
              </a:rPr>
              <a:t>Follow up as we guide people from interested to committed</a:t>
            </a:r>
            <a:endParaRPr lang="en-US" sz="1800" dirty="0"/>
          </a:p>
          <a:p>
            <a:pPr marL="203200" indent="0">
              <a:buNone/>
            </a:pPr>
            <a:endParaRPr lang="en-US" sz="2400" b="1" dirty="0"/>
          </a:p>
          <a:p>
            <a:pPr marL="203200" indent="0">
              <a:buNone/>
            </a:pP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721914" y="3659238"/>
            <a:ext cx="7732635" cy="1200329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marL="203200" algn="ctr"/>
            <a:r>
              <a:rPr lang="en-US" sz="1800" dirty="0">
                <a:solidFill>
                  <a:srgbClr val="0000FF"/>
                </a:solidFill>
              </a:rPr>
              <a:t>In our organizations, 80% of business partners were members first </a:t>
            </a:r>
            <a:r>
              <a:rPr lang="mr-IN" sz="1800" dirty="0">
                <a:solidFill>
                  <a:srgbClr val="0000FF"/>
                </a:solidFill>
              </a:rPr>
              <a:t>…</a:t>
            </a:r>
            <a:r>
              <a:rPr lang="en-US" sz="1800" dirty="0">
                <a:solidFill>
                  <a:srgbClr val="0000FF"/>
                </a:solidFill>
              </a:rPr>
              <a:t>some for a month before becoming a distributor .. And some for years.. But increasingly, interest in home businesses and the desire for more financial options is starting to change that.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20767" y="3351461"/>
            <a:ext cx="867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francine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57200" y="2925360"/>
            <a:ext cx="7577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3200" algn="ctr"/>
            <a:r>
              <a:rPr lang="en-US" sz="1800" dirty="0"/>
              <a:t>Either way .. Developing business partners is a </a:t>
            </a:r>
            <a:r>
              <a:rPr lang="en-US" sz="1800" b="1" dirty="0"/>
              <a:t>process --</a:t>
            </a:r>
            <a:r>
              <a:rPr lang="en-US" sz="1800" dirty="0"/>
              <a:t> a </a:t>
            </a:r>
            <a:r>
              <a:rPr lang="en-US" sz="1800" b="1" dirty="0"/>
              <a:t>series of touches and exposures and building of relationship</a:t>
            </a:r>
          </a:p>
        </p:txBody>
      </p:sp>
      <p:sp>
        <p:nvSpPr>
          <p:cNvPr id="3" name="Rectangle 2"/>
          <p:cNvSpPr/>
          <p:nvPr/>
        </p:nvSpPr>
        <p:spPr>
          <a:xfrm>
            <a:off x="615612" y="2202418"/>
            <a:ext cx="74368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3200"/>
            <a:r>
              <a:rPr lang="en-US" sz="1800" b="1" dirty="0"/>
              <a:t>Indirect </a:t>
            </a:r>
            <a:r>
              <a:rPr lang="mr-IN" sz="1800" b="1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Product events that include personal business stories that 		 highlight a few of the benefits of a home business.</a:t>
            </a:r>
          </a:p>
          <a:p>
            <a:pPr marL="2032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4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30446</TotalTime>
  <Words>3036</Words>
  <Application>Microsoft Macintosh PowerPoint</Application>
  <PresentationFormat>On-screen Show (16:9)</PresentationFormat>
  <Paragraphs>309</Paragraphs>
  <Slides>31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Wingdings</vt:lpstr>
      <vt:lpstr>Calibri</vt:lpstr>
      <vt:lpstr>Office Theme</vt:lpstr>
      <vt:lpstr>Congratulations are in Order …</vt:lpstr>
      <vt:lpstr>Servicing customers regarding back order  </vt:lpstr>
      <vt:lpstr>Creating Face Book Groups</vt:lpstr>
      <vt:lpstr>8 Weeks To Director Shaklee Business Training     4-2-2020</vt:lpstr>
      <vt:lpstr>Training Team for Week 4 –  Closing and Next Steps</vt:lpstr>
      <vt:lpstr>Objectives for Week 6 ..Inviting Business Partners </vt:lpstr>
      <vt:lpstr>Enormous Needs are Facing Us </vt:lpstr>
      <vt:lpstr>Need for Distributors is Growing</vt:lpstr>
      <vt:lpstr>There Are 2 Approaches to Identifying Business Partners … </vt:lpstr>
      <vt:lpstr>Before We Start Approaching Potential Business Partners .. Let’s  Examine  Our Mind Set and Our Understanding of What a Shaklee Business Can Mean for Us and Others</vt:lpstr>
      <vt:lpstr>You Won’t Be Convincing Until You Are Convinced </vt:lpstr>
      <vt:lpstr>Business Benefits </vt:lpstr>
      <vt:lpstr>“ So many different benefits Shaklee offers..  Somebody always wants something.” quote from Katie Odom</vt:lpstr>
      <vt:lpstr>Approaching Directly  .. It is all about Connection &amp; Attraction</vt:lpstr>
      <vt:lpstr>Choosing Who Will Become Our First Leaders </vt:lpstr>
      <vt:lpstr>Skill Sets That Are Beneficial in a Business Partner</vt:lpstr>
      <vt:lpstr>The Probability Quiz --the more boxes you check as true for you, the more likely      you are to succeed in your own business.</vt:lpstr>
      <vt:lpstr>PowerPoint Presentation</vt:lpstr>
      <vt:lpstr> Francine’s Business Development Process     </vt:lpstr>
      <vt:lpstr>Build Relationships with Members</vt:lpstr>
      <vt:lpstr>Using 3-Way Calls To Introduce Possible Business Partners to Your Upline</vt:lpstr>
      <vt:lpstr>When Prospective Business Partner Is Interested </vt:lpstr>
      <vt:lpstr>Resources for “Taking a Look”</vt:lpstr>
      <vt:lpstr>Share Your Shaklee Life Genuinely  – Social Media</vt:lpstr>
      <vt:lpstr>Sharing Our Shaklee Life on Social Media </vt:lpstr>
      <vt:lpstr>People in Jobs Requiring Immune Protection</vt:lpstr>
      <vt:lpstr>People Out of Work or Needing Additional Income </vt:lpstr>
      <vt:lpstr>Business word tracks &amp; phrases  that may be helpful as we are making our phone calls  </vt:lpstr>
      <vt:lpstr>Action Steps for Inviting People to Join Our Businesses </vt:lpstr>
      <vt:lpstr>Ruth</vt:lpstr>
      <vt:lpstr>Next Session – The Business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Monday Wellness Webinars</dc:title>
  <dc:creator>Rebecca Choate</dc:creator>
  <cp:lastModifiedBy>Chris Spell</cp:lastModifiedBy>
  <cp:revision>291</cp:revision>
  <cp:lastPrinted>2020-04-02T17:22:36Z</cp:lastPrinted>
  <dcterms:modified xsi:type="dcterms:W3CDTF">2020-04-02T21:56:56Z</dcterms:modified>
</cp:coreProperties>
</file>