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2" r:id="rId1"/>
  </p:sldMasterIdLst>
  <p:notesMasterIdLst>
    <p:notesMasterId r:id="rId32"/>
  </p:notesMasterIdLst>
  <p:handoutMasterIdLst>
    <p:handoutMasterId r:id="rId33"/>
  </p:handoutMasterIdLst>
  <p:sldIdLst>
    <p:sldId id="333" r:id="rId2"/>
    <p:sldId id="416" r:id="rId3"/>
    <p:sldId id="417" r:id="rId4"/>
    <p:sldId id="258" r:id="rId5"/>
    <p:sldId id="405" r:id="rId6"/>
    <p:sldId id="385" r:id="rId7"/>
    <p:sldId id="339" r:id="rId8"/>
    <p:sldId id="340" r:id="rId9"/>
    <p:sldId id="369" r:id="rId10"/>
    <p:sldId id="304" r:id="rId11"/>
    <p:sldId id="373" r:id="rId12"/>
    <p:sldId id="268" r:id="rId13"/>
    <p:sldId id="409" r:id="rId14"/>
    <p:sldId id="419" r:id="rId15"/>
    <p:sldId id="375" r:id="rId16"/>
    <p:sldId id="311" r:id="rId17"/>
    <p:sldId id="365" r:id="rId18"/>
    <p:sldId id="366" r:id="rId19"/>
    <p:sldId id="310" r:id="rId20"/>
    <p:sldId id="408" r:id="rId21"/>
    <p:sldId id="410" r:id="rId22"/>
    <p:sldId id="411" r:id="rId23"/>
    <p:sldId id="412" r:id="rId24"/>
    <p:sldId id="420" r:id="rId25"/>
    <p:sldId id="399" r:id="rId26"/>
    <p:sldId id="400" r:id="rId27"/>
    <p:sldId id="316" r:id="rId28"/>
    <p:sldId id="415" r:id="rId29"/>
    <p:sldId id="291" r:id="rId30"/>
    <p:sldId id="404" r:id="rId3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1" autoAdjust="0"/>
    <p:restoredTop sz="94694"/>
  </p:normalViewPr>
  <p:slideViewPr>
    <p:cSldViewPr snapToGrid="0" snapToObjects="1">
      <p:cViewPr varScale="1">
        <p:scale>
          <a:sx n="161" d="100"/>
          <a:sy n="161" d="100"/>
        </p:scale>
        <p:origin x="536" y="20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4E8A74-D7FE-AF44-8044-03A1B2F2C35C}" type="datetimeFigureOut">
              <a:rPr lang="en-US" smtClean="0"/>
              <a:t>4/27/20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EBA42D-ECF8-E844-863F-A5E8B9151F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7794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0503758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3" name="Shape 1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</p:spPr>
        <p:txBody>
          <a:bodyPr lIns="91425" tIns="45700" rIns="91425" bIns="45700" anchor="b" anchorCtr="0">
            <a:noAutofit/>
          </a:bodyPr>
          <a:lstStyle/>
          <a:p>
            <a:pPr lvl="0">
              <a:spcBef>
                <a:spcPts val="0"/>
              </a:spcBef>
              <a:buClr>
                <a:srgbClr val="000000"/>
              </a:buClr>
              <a:buSzPct val="25000"/>
              <a:buFont typeface="Arial"/>
              <a:buNone/>
            </a:pPr>
            <a:fld id="{00000000-1234-1234-1234-123412341234}" type="slidenum">
              <a:rPr lang="en-US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562474-C6FE-4F6F-A4C5-A22744022ADC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1" name="Shape 36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Title and Conten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Shape 1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Shape 17"/>
          <p:cNvSpPr txBox="1">
            <a:spLocks noGrp="1"/>
          </p:cNvSpPr>
          <p:nvPr>
            <p:ph type="body" idx="1"/>
          </p:nvPr>
        </p:nvSpPr>
        <p:spPr>
          <a:xfrm>
            <a:off x="457200" y="1860557"/>
            <a:ext cx="8229600" cy="27340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215900" algn="l" rtl="0">
              <a:spcBef>
                <a:spcPts val="400"/>
              </a:spcBef>
              <a:buClr>
                <a:srgbClr val="6F6E6F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71450" algn="l" rtl="0">
              <a:spcBef>
                <a:spcPts val="360"/>
              </a:spcBef>
              <a:buClr>
                <a:srgbClr val="6F6E6F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27000" algn="l" rtl="0">
              <a:spcBef>
                <a:spcPts val="320"/>
              </a:spcBef>
              <a:buClr>
                <a:srgbClr val="6F6E6F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39700" algn="l" rtl="0">
              <a:spcBef>
                <a:spcPts val="280"/>
              </a:spcBef>
              <a:buClr>
                <a:srgbClr val="6F6E6F"/>
              </a:buClr>
              <a:buSzPct val="100000"/>
              <a:buFont typeface="Arial"/>
              <a:buChar char="•"/>
              <a:defRPr sz="14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title"/>
          </p:nvPr>
        </p:nvSpPr>
        <p:spPr>
          <a:xfrm>
            <a:off x="457200" y="812404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Picture with Caption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1792288" y="3600450"/>
            <a:ext cx="5486399" cy="42505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8" name="Shape 78"/>
          <p:cNvSpPr>
            <a:spLocks noGrp="1"/>
          </p:cNvSpPr>
          <p:nvPr>
            <p:ph type="pic" idx="2"/>
          </p:nvPr>
        </p:nvSpPr>
        <p:spPr>
          <a:xfrm>
            <a:off x="1792288" y="459581"/>
            <a:ext cx="5486399" cy="30860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640"/>
              </a:spcBef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560"/>
              </a:spcBef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body" idx="1"/>
          </p:nvPr>
        </p:nvSpPr>
        <p:spPr>
          <a:xfrm>
            <a:off x="1792288" y="4025503"/>
            <a:ext cx="5486399" cy="60364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2" name="Shape 82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itle and Vertical Text"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 rot="5400000">
            <a:off x="2874763" y="-1217413"/>
            <a:ext cx="3394472" cy="8229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Vertical Title and Text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 rot="5400000">
            <a:off x="5463777" y="1371600"/>
            <a:ext cx="4388643" cy="20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 rot="5400000">
            <a:off x="1272778" y="-609598"/>
            <a:ext cx="4388643" cy="60197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4" name="Shape 9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14A6C-250A-B741-8601-F652C0B2F462}" type="datetimeFigureOut">
              <a:rPr lang="en-US" smtClean="0"/>
              <a:t>4/27/20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FB9E7-E674-4742-9682-B40A8DC842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387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3_Section Header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2312" y="1849213"/>
            <a:ext cx="4455168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rgbClr val="537E2F"/>
              </a:buClr>
              <a:buFont typeface="Calibri"/>
              <a:buNone/>
              <a:defRPr sz="3200" b="1" i="0" u="none" strike="noStrike" cap="none">
                <a:solidFill>
                  <a:srgbClr val="537E2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722312" y="2870769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rgbClr val="6F6E6F"/>
              </a:buClr>
              <a:buFont typeface="Arial"/>
              <a:buNone/>
              <a:defRPr sz="2000" b="0" i="0" u="none" strike="noStrike" cap="none">
                <a:solidFill>
                  <a:srgbClr val="6F6E6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>
            <a:spLocks noGrp="1"/>
          </p:cNvSpPr>
          <p:nvPr>
            <p:ph type="pic" idx="2"/>
          </p:nvPr>
        </p:nvSpPr>
        <p:spPr>
          <a:xfrm>
            <a:off x="5301092" y="1589719"/>
            <a:ext cx="2779711" cy="2781300"/>
          </a:xfrm>
          <a:prstGeom prst="ellipse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722312" y="3305176"/>
            <a:ext cx="7772400" cy="102155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1"/>
          </p:nvPr>
        </p:nvSpPr>
        <p:spPr>
          <a:xfrm>
            <a:off x="722312" y="2180034"/>
            <a:ext cx="7772400" cy="112514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00"/>
              </a:spcBef>
              <a:buClr>
                <a:srgbClr val="888888"/>
              </a:buClr>
              <a:buFont typeface="Arial"/>
              <a:buNone/>
              <a:defRPr sz="20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360"/>
              </a:spcBef>
              <a:buClr>
                <a:srgbClr val="888888"/>
              </a:buClr>
              <a:buFont typeface="Arial"/>
              <a:buNone/>
              <a:defRPr sz="18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20"/>
              </a:spcBef>
              <a:buClr>
                <a:srgbClr val="888888"/>
              </a:buClr>
              <a:buFont typeface="Arial"/>
              <a:buNone/>
              <a:defRPr sz="16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280"/>
              </a:spcBef>
              <a:buClr>
                <a:srgbClr val="888888"/>
              </a:buClr>
              <a:buFont typeface="Arial"/>
              <a:buNone/>
              <a:defRPr sz="14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body" idx="2"/>
          </p:nvPr>
        </p:nvSpPr>
        <p:spPr>
          <a:xfrm>
            <a:off x="4648200" y="1200150"/>
            <a:ext cx="4038599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6510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3335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ison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57" name="Shape 57"/>
          <p:cNvSpPr txBox="1">
            <a:spLocks noGrp="1"/>
          </p:cNvSpPr>
          <p:nvPr>
            <p:ph type="body" idx="1"/>
          </p:nvPr>
        </p:nvSpPr>
        <p:spPr>
          <a:xfrm>
            <a:off x="457200" y="1151334"/>
            <a:ext cx="4040187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2"/>
          </p:nvPr>
        </p:nvSpPr>
        <p:spPr>
          <a:xfrm>
            <a:off x="457200" y="1631155"/>
            <a:ext cx="4040187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3"/>
          </p:nvPr>
        </p:nvSpPr>
        <p:spPr>
          <a:xfrm>
            <a:off x="4645026" y="1151334"/>
            <a:ext cx="4041774" cy="479821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480"/>
              </a:spcBef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400"/>
              </a:spcBef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360"/>
              </a:spcBef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320"/>
              </a:spcBef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body" idx="4"/>
          </p:nvPr>
        </p:nvSpPr>
        <p:spPr>
          <a:xfrm>
            <a:off x="4645026" y="1631155"/>
            <a:ext cx="4041774" cy="296346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905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5875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114300" algn="l" rtl="0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27000" algn="l" rtl="0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nt with Caption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4786"/>
            <a:ext cx="3008313" cy="87153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marR="0" lvl="0" indent="0" algn="l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3575050" y="204788"/>
            <a:ext cx="5111750" cy="43898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2" name="Shape 72"/>
          <p:cNvSpPr txBox="1">
            <a:spLocks noGrp="1"/>
          </p:cNvSpPr>
          <p:nvPr>
            <p:ph type="body" idx="2"/>
          </p:nvPr>
        </p:nvSpPr>
        <p:spPr>
          <a:xfrm>
            <a:off x="457200" y="1076325"/>
            <a:ext cx="3008313" cy="351829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lvl="0" indent="0" algn="l" rtl="0">
              <a:spcBef>
                <a:spcPts val="280"/>
              </a:spcBef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240"/>
              </a:spcBef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200"/>
              </a:spcBef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180"/>
              </a:spcBef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3" name="Shape 7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None/>
              <a:defRPr sz="1800"/>
            </a:lvl2pPr>
            <a:lvl3pPr lvl="2" indent="0">
              <a:spcBef>
                <a:spcPts val="0"/>
              </a:spcBef>
              <a:buNone/>
              <a:defRPr sz="1800"/>
            </a:lvl3pPr>
            <a:lvl4pPr lvl="3" indent="0">
              <a:spcBef>
                <a:spcPts val="0"/>
              </a:spcBef>
              <a:buNone/>
              <a:defRPr sz="1800"/>
            </a:lvl4pPr>
            <a:lvl5pPr lvl="4" indent="0">
              <a:spcBef>
                <a:spcPts val="0"/>
              </a:spcBef>
              <a:buNone/>
              <a:defRPr sz="1800"/>
            </a:lvl5pPr>
            <a:lvl6pPr lvl="5" indent="0">
              <a:spcBef>
                <a:spcPts val="0"/>
              </a:spcBef>
              <a:buNone/>
              <a:defRPr sz="1800"/>
            </a:lvl6pPr>
            <a:lvl7pPr lvl="6" indent="0">
              <a:spcBef>
                <a:spcPts val="0"/>
              </a:spcBef>
              <a:buNone/>
              <a:defRPr sz="1800"/>
            </a:lvl7pPr>
            <a:lvl8pPr lvl="7" indent="0">
              <a:spcBef>
                <a:spcPts val="0"/>
              </a:spcBef>
              <a:buNone/>
              <a:defRPr sz="1800"/>
            </a:lvl8pPr>
            <a:lvl9pPr lvl="8" indent="0">
              <a:spcBef>
                <a:spcPts val="0"/>
              </a:spcBef>
              <a:buNone/>
              <a:defRPr sz="18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marR="0" lvl="0" indent="-139700" algn="l" rtl="0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107950" algn="l" rtl="0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-76200" algn="l" rtl="0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101600" algn="l" rtl="0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8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spcBef>
                <a:spcPts val="0"/>
              </a:spcBef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599" cy="27384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-US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3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0"/>
            <a:ext cx="52705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427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1216202"/>
            <a:ext cx="6221319" cy="726897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Meet with </a:t>
            </a:r>
            <a:r>
              <a:rPr lang="en-US" dirty="0" err="1">
                <a:solidFill>
                  <a:schemeClr val="tx1"/>
                </a:solidFill>
              </a:rPr>
              <a:t>upline</a:t>
            </a:r>
            <a:r>
              <a:rPr lang="en-US" dirty="0">
                <a:solidFill>
                  <a:schemeClr val="tx1"/>
                </a:solidFill>
              </a:rPr>
              <a:t> or mentor to create a 2000 PV Plan  that becomes our road map to Director.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34311" y="267988"/>
            <a:ext cx="5160997" cy="758147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We Begin by Creating a 2000 PV Plan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9919" y="406660"/>
            <a:ext cx="2393443" cy="2648687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6335618" y="3298811"/>
            <a:ext cx="2706781" cy="163121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sz="2000" dirty="0">
                <a:solidFill>
                  <a:schemeClr val="tx1"/>
                </a:solidFill>
              </a:rPr>
              <a:t>We will use this technique to develop Associates and Directors as we build our teams.                  </a:t>
            </a:r>
          </a:p>
        </p:txBody>
      </p:sp>
      <p:sp>
        <p:nvSpPr>
          <p:cNvPr id="6" name="Rectangle 5"/>
          <p:cNvSpPr/>
          <p:nvPr/>
        </p:nvSpPr>
        <p:spPr>
          <a:xfrm>
            <a:off x="977900" y="4220061"/>
            <a:ext cx="4817408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27000" algn="ctr"/>
            <a:r>
              <a:rPr lang="en-US" sz="2000" dirty="0">
                <a:solidFill>
                  <a:schemeClr val="tx1"/>
                </a:solidFill>
              </a:rPr>
              <a:t>NOW YOU CAN SEE EXACTLY     HOW YOU WILL GET TO DIRECTOR!</a:t>
            </a:r>
          </a:p>
        </p:txBody>
      </p:sp>
      <p:sp>
        <p:nvSpPr>
          <p:cNvPr id="7" name="Rectangle 6"/>
          <p:cNvSpPr/>
          <p:nvPr/>
        </p:nvSpPr>
        <p:spPr>
          <a:xfrm>
            <a:off x="171174" y="3548162"/>
            <a:ext cx="61734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And keep listing activities until it adds up to 2000 !</a:t>
            </a:r>
          </a:p>
        </p:txBody>
      </p:sp>
      <p:sp>
        <p:nvSpPr>
          <p:cNvPr id="8" name="Rectangle 7"/>
          <p:cNvSpPr/>
          <p:nvPr/>
        </p:nvSpPr>
        <p:spPr>
          <a:xfrm>
            <a:off x="171174" y="3126869"/>
            <a:ext cx="52373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</a:rPr>
              <a:t>Estimate PV generated from each activity </a:t>
            </a:r>
          </a:p>
        </p:txBody>
      </p:sp>
      <p:sp>
        <p:nvSpPr>
          <p:cNvPr id="9" name="Rectangle 8"/>
          <p:cNvSpPr/>
          <p:nvPr/>
        </p:nvSpPr>
        <p:spPr>
          <a:xfrm>
            <a:off x="323574" y="2235200"/>
            <a:ext cx="5328063" cy="70788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    Important for our minds to see      activities needed to generate 2000 PV.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1174" y="4686300"/>
            <a:ext cx="6543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107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 animBg="1"/>
      <p:bldP spid="6" grpId="0" animBg="1"/>
      <p:bldP spid="8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0" y="1070057"/>
            <a:ext cx="8978827" cy="758743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</a:rPr>
              <a:t>Now we choose the activities  that will get us to our monthly goal </a:t>
            </a:r>
            <a:r>
              <a:rPr lang="mr-IN" sz="1800" dirty="0">
                <a:solidFill>
                  <a:schemeClr val="tx1"/>
                </a:solidFill>
              </a:rPr>
              <a:t>–</a:t>
            </a:r>
            <a:r>
              <a:rPr lang="en-US" sz="1800" dirty="0">
                <a:solidFill>
                  <a:schemeClr val="tx1"/>
                </a:solidFill>
              </a:rPr>
              <a:t>  add to</a:t>
            </a:r>
            <a:r>
              <a:rPr lang="en-US" dirty="0">
                <a:solidFill>
                  <a:schemeClr val="tx1"/>
                </a:solidFill>
              </a:rPr>
              <a:t> calendar</a:t>
            </a:r>
            <a:r>
              <a:rPr lang="en-US" dirty="0">
                <a:solidFill>
                  <a:schemeClr val="tx1"/>
                </a:solidFill>
                <a:latin typeface="+mn-lt"/>
              </a:rPr>
              <a:t>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257299" y="178552"/>
            <a:ext cx="5740401" cy="7834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Weekly Working Plan and Daily Activity</a:t>
            </a:r>
            <a:br>
              <a:rPr lang="en-US" sz="2400" dirty="0"/>
            </a:br>
            <a:r>
              <a:rPr lang="en-US" sz="2000" dirty="0"/>
              <a:t>Now we attach names and dates to activities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800" y="3955703"/>
            <a:ext cx="7505773" cy="1015663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127000" algn="ctr"/>
            <a:r>
              <a:rPr lang="en-US" sz="2000" dirty="0">
                <a:solidFill>
                  <a:schemeClr val="tx1"/>
                </a:solidFill>
              </a:rPr>
              <a:t>FIRST and most IMPORTANT ACTIVITY of all .. 	</a:t>
            </a:r>
          </a:p>
          <a:p>
            <a:pPr marL="127000" algn="ctr"/>
            <a:r>
              <a:rPr lang="en-US" sz="2000" dirty="0">
                <a:solidFill>
                  <a:schemeClr val="tx1"/>
                </a:solidFill>
              </a:rPr>
              <a:t>Contact the people on your list and			      invite them to your scheduled events ..   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114300" y="2663041"/>
            <a:ext cx="9029700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Caution – There will be a tendency to keep busy with non-people contact activities .. 	     </a:t>
            </a:r>
          </a:p>
          <a:p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			 So BEFORE you…</a:t>
            </a:r>
          </a:p>
          <a:p>
            <a:pPr marL="127000"/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	… straighten up your desk .. make the beds … water the plants…</a:t>
            </a:r>
          </a:p>
          <a:p>
            <a:pPr marL="127000"/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	… check Face Book.. Emails.. </a:t>
            </a:r>
            <a:r>
              <a:rPr lang="en-US" sz="1800" dirty="0" err="1">
                <a:solidFill>
                  <a:schemeClr val="tx1"/>
                </a:solidFill>
                <a:latin typeface="Calibri"/>
                <a:cs typeface="Calibri"/>
              </a:rPr>
              <a:t>Instagram</a:t>
            </a: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… text messages .. </a:t>
            </a:r>
          </a:p>
          <a:p>
            <a:pPr marL="127000"/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" y="1739900"/>
            <a:ext cx="84708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Clear the decks if possible and do a blitz of activities ..  		</a:t>
            </a:r>
          </a:p>
          <a:p>
            <a:r>
              <a:rPr lang="en-US" sz="1800" dirty="0">
                <a:solidFill>
                  <a:schemeClr val="tx1"/>
                </a:solidFill>
                <a:latin typeface="Calibri"/>
                <a:cs typeface="Calibri"/>
              </a:rPr>
              <a:t>	--Greatly enhances our learning curve. .				 	--Builds customer and distributor base quickly.</a:t>
            </a:r>
          </a:p>
          <a:p>
            <a:endParaRPr lang="en-US" sz="1800" dirty="0"/>
          </a:p>
        </p:txBody>
      </p:sp>
      <p:sp>
        <p:nvSpPr>
          <p:cNvPr id="7" name="TextBox 6"/>
          <p:cNvSpPr txBox="1"/>
          <p:nvPr/>
        </p:nvSpPr>
        <p:spPr>
          <a:xfrm>
            <a:off x="8432800" y="4343400"/>
            <a:ext cx="71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74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 animBg="1"/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Shape 196"/>
          <p:cNvSpPr txBox="1">
            <a:spLocks noGrp="1"/>
          </p:cNvSpPr>
          <p:nvPr>
            <p:ph type="body" idx="1"/>
          </p:nvPr>
        </p:nvSpPr>
        <p:spPr>
          <a:xfrm>
            <a:off x="457200" y="717810"/>
            <a:ext cx="8229600" cy="210406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Individual appointments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Health Chats 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Video Conference calls ( Zoom) 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In-home and virtual events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 err="1">
                <a:solidFill>
                  <a:schemeClr val="bg2"/>
                </a:solidFill>
              </a:rPr>
              <a:t>FaceBook</a:t>
            </a:r>
            <a:r>
              <a:rPr lang="en-US" sz="1800" dirty="0">
                <a:solidFill>
                  <a:schemeClr val="bg2"/>
                </a:solidFill>
              </a:rPr>
              <a:t> events/groups</a:t>
            </a:r>
          </a:p>
          <a:p>
            <a:pPr marL="457200" lvl="0" indent="-342900" rtl="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3-way call</a:t>
            </a:r>
          </a:p>
          <a:p>
            <a:pPr marL="457200" lvl="0" indent="-342900">
              <a:spcBef>
                <a:spcPts val="0"/>
              </a:spcBef>
              <a:buSzPct val="100000"/>
            </a:pPr>
            <a:r>
              <a:rPr lang="en-US" sz="1800" dirty="0">
                <a:solidFill>
                  <a:schemeClr val="bg2"/>
                </a:solidFill>
              </a:rPr>
              <a:t>Area, Regional and Global events                                   </a:t>
            </a:r>
          </a:p>
        </p:txBody>
      </p:sp>
      <p:sp>
        <p:nvSpPr>
          <p:cNvPr id="197" name="Shape 197"/>
          <p:cNvSpPr txBox="1">
            <a:spLocks noGrp="1"/>
          </p:cNvSpPr>
          <p:nvPr>
            <p:ph type="title"/>
          </p:nvPr>
        </p:nvSpPr>
        <p:spPr>
          <a:xfrm>
            <a:off x="457200" y="179529"/>
            <a:ext cx="7353300" cy="538281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-US" sz="2400" dirty="0"/>
              <a:t>Some of Our Most Effective Activities &amp; Events</a:t>
            </a:r>
          </a:p>
        </p:txBody>
      </p:sp>
      <p:sp>
        <p:nvSpPr>
          <p:cNvPr id="198" name="Shape 198"/>
          <p:cNvSpPr txBox="1"/>
          <p:nvPr/>
        </p:nvSpPr>
        <p:spPr>
          <a:xfrm>
            <a:off x="333559" y="2878260"/>
            <a:ext cx="6765741" cy="2077922"/>
          </a:xfrm>
          <a:prstGeom prst="rect">
            <a:avLst/>
          </a:prstGeom>
          <a:noFill/>
          <a:ln w="317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For most events that we will be conducting, we will want to include  … no matter what the primary topic …</a:t>
            </a:r>
          </a:p>
          <a:p>
            <a:pPr lvl="0" rtl="0">
              <a:spcBef>
                <a:spcPts val="0"/>
              </a:spcBef>
              <a:buNone/>
            </a:pPr>
            <a:endParaRPr lang="en-US" sz="900" dirty="0">
              <a:latin typeface="Calibri"/>
              <a:cs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	Our story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	Shaklee products and science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	Shaklee Difference</a:t>
            </a:r>
          </a:p>
          <a:p>
            <a:pPr lvl="0">
              <a:spcBef>
                <a:spcPts val="0"/>
              </a:spcBef>
              <a:buNone/>
            </a:pPr>
            <a:r>
              <a:rPr lang="en-US" sz="1800" dirty="0">
                <a:latin typeface="Calibri"/>
                <a:cs typeface="Calibri"/>
              </a:rPr>
              <a:t>	Business benefits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954018" y="1060803"/>
            <a:ext cx="3363149" cy="120032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Now we will attach estimated PV to these activities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480300" y="4151411"/>
            <a:ext cx="13335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42900" y="698500"/>
            <a:ext cx="8229600" cy="3962399"/>
          </a:xfrm>
        </p:spPr>
        <p:txBody>
          <a:bodyPr/>
          <a:lstStyle/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Earth Day Zoom  with gift for attending          	 5 X 50 PV =  250 PV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( Get Clean Kit + Get Clean Water Pitcher --  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	 $160 so free membership and free shipping )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Corona Virus Checking in Phone Calls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5 calls X Prove It Challenges 100 PV  =  	500 PV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5 calls X Family Immune packages ( 50 )  =  	250 PV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Immunity Health Chat	with gift for attending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5 people X 100 PV =			 500 PV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2 Business Launch Events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5 attending X 100 PV = 500 PV		</a:t>
            </a:r>
            <a:r>
              <a:rPr lang="en-US" u="sng" dirty="0">
                <a:solidFill>
                  <a:schemeClr val="tx1">
                    <a:lumMod val="85000"/>
                    <a:lumOff val="15000"/>
                  </a:schemeClr>
                </a:solidFill>
              </a:rPr>
              <a:t>500 PV</a:t>
            </a:r>
          </a:p>
          <a:p>
            <a:pPr marL="127000" indent="0">
              <a:buNone/>
            </a:pPr>
            <a:r>
              <a:rPr lang="en-US" dirty="0"/>
              <a:t>						            </a:t>
            </a:r>
            <a:r>
              <a:rPr lang="en-US" sz="2800" b="1" dirty="0"/>
              <a:t> </a:t>
            </a:r>
            <a:r>
              <a:rPr lang="en-US" sz="28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2000 PV</a:t>
            </a:r>
          </a:p>
          <a:p>
            <a:pPr marL="127000" indent="0">
              <a:buNone/>
            </a:pPr>
            <a:r>
              <a:rPr lang="en-US" dirty="0"/>
              <a:t>	  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42900" y="152004"/>
            <a:ext cx="4318000" cy="5845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2000 PV Power Plan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03400" y="4368511"/>
            <a:ext cx="2857500" cy="58477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3200" dirty="0"/>
              <a:t>2000 PGV !!!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29600" y="4178301"/>
            <a:ext cx="762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33506948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409310"/>
            <a:ext cx="8229600" cy="2972189"/>
          </a:xfrm>
        </p:spPr>
        <p:txBody>
          <a:bodyPr/>
          <a:lstStyle/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Ex.  Healthy Happy Hour	</a:t>
            </a:r>
            <a:r>
              <a:rPr lang="en-US" dirty="0"/>
              <a:t>  	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( 4 to 5 attending )</a:t>
            </a:r>
            <a:r>
              <a:rPr lang="en-US" dirty="0"/>
              <a:t>	</a:t>
            </a: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250 PV</a:t>
            </a:r>
            <a:r>
              <a:rPr lang="en-US" dirty="0"/>
              <a:t>	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Which means inviting 10 to 12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Be clear about benefits for attending 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Topics to be discussed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Create incentive for bringing friends ... $10 off next order for every friend</a:t>
            </a:r>
          </a:p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Multiple touches .. Text, phone call, FB message, </a:t>
            </a:r>
          </a:p>
          <a:p>
            <a:pPr marL="127000" indent="0">
              <a:buNone/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127000" indent="0">
              <a:buNone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angie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					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		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				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520304"/>
            <a:ext cx="4406900" cy="59729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sz="2400" dirty="0"/>
              <a:t>Now Attach Names to the Events</a:t>
            </a:r>
          </a:p>
        </p:txBody>
      </p:sp>
    </p:spTree>
    <p:extLst>
      <p:ext uri="{BB962C8B-B14F-4D97-AF65-F5344CB8AC3E}">
        <p14:creationId xmlns:p14="http://schemas.microsoft.com/office/powerpoint/2010/main" val="26045376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04800" y="924322"/>
            <a:ext cx="8509000" cy="3965178"/>
          </a:xfrm>
        </p:spPr>
        <p:txBody>
          <a:bodyPr/>
          <a:lstStyle/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After the event is over.</a:t>
            </a:r>
            <a:r>
              <a:rPr lang="en-US" sz="1800" b="1" dirty="0">
                <a:solidFill>
                  <a:schemeClr val="tx1"/>
                </a:solidFill>
              </a:rPr>
              <a:t>. Whether they attend or not…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There is work to be done .. </a:t>
            </a:r>
          </a:p>
          <a:p>
            <a:r>
              <a:rPr lang="en-US" sz="1800" dirty="0">
                <a:solidFill>
                  <a:schemeClr val="tx1"/>
                </a:solidFill>
              </a:rPr>
              <a:t>If didn’t attend – let them know you missed them,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	 inquire if there is interest, 						                   invite to next one, 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	 or make individual appointment or send material with permission.. 			And follow up again.</a:t>
            </a:r>
          </a:p>
          <a:p>
            <a:r>
              <a:rPr lang="en-US" sz="1800" dirty="0">
                <a:solidFill>
                  <a:schemeClr val="tx1"/>
                </a:solidFill>
              </a:rPr>
              <a:t>If did attend – if they became members and ordered </a:t>
            </a:r>
            <a:r>
              <a:rPr lang="mr-IN" sz="1800" dirty="0">
                <a:solidFill>
                  <a:schemeClr val="tx1"/>
                </a:solidFill>
              </a:rPr>
              <a:t>…</a:t>
            </a:r>
            <a:r>
              <a:rPr lang="en-US" sz="1800" dirty="0">
                <a:solidFill>
                  <a:schemeClr val="tx1"/>
                </a:solidFill>
              </a:rPr>
              <a:t>				- 	--Then begin new member process ( benefits appointment, </a:t>
            </a:r>
            <a:r>
              <a:rPr lang="en-US" sz="1800" dirty="0" err="1">
                <a:solidFill>
                  <a:schemeClr val="tx1"/>
                </a:solidFill>
              </a:rPr>
              <a:t>etc</a:t>
            </a:r>
            <a:r>
              <a:rPr lang="en-US" sz="1800" dirty="0">
                <a:solidFill>
                  <a:schemeClr val="tx1"/>
                </a:solidFill>
              </a:rPr>
              <a:t> ).		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/>
                </a:solidFill>
              </a:rPr>
              <a:t>	-- If no order yet, call to answer questions and help them place their order.	</a:t>
            </a:r>
          </a:p>
          <a:p>
            <a:r>
              <a:rPr lang="en-US" sz="1800" dirty="0">
                <a:solidFill>
                  <a:schemeClr val="tx1"/>
                </a:solidFill>
              </a:rPr>
              <a:t>Continue to introduce them to additional aspects of Shaklee and Shaklee products</a:t>
            </a:r>
            <a:r>
              <a:rPr lang="en-US" sz="1600" dirty="0">
                <a:solidFill>
                  <a:schemeClr val="tx1"/>
                </a:solidFill>
              </a:rPr>
              <a:t>.	See Session on Servicing Customers 8 </a:t>
            </a:r>
            <a:r>
              <a:rPr lang="en-US" sz="1600" dirty="0" err="1">
                <a:solidFill>
                  <a:schemeClr val="tx1"/>
                </a:solidFill>
              </a:rPr>
              <a:t>Wks</a:t>
            </a:r>
            <a:r>
              <a:rPr lang="en-US" sz="1600" dirty="0">
                <a:solidFill>
                  <a:schemeClr val="tx1"/>
                </a:solidFill>
              </a:rPr>
              <a:t> to Director </a:t>
            </a:r>
            <a:r>
              <a:rPr lang="en-US" sz="1600" dirty="0" err="1">
                <a:solidFill>
                  <a:schemeClr val="tx1"/>
                </a:solidFill>
              </a:rPr>
              <a:t>BetterFuture.training</a:t>
            </a:r>
            <a:r>
              <a:rPr lang="en-US" sz="1600" dirty="0">
                <a:solidFill>
                  <a:schemeClr val="tx1"/>
                </a:solidFill>
              </a:rPr>
              <a:t>/your name	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27384"/>
            <a:ext cx="5655081" cy="706489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400" dirty="0"/>
              <a:t>Follow up … Servicing … Next Step</a:t>
            </a:r>
            <a:r>
              <a:rPr lang="en-US" sz="2800" dirty="0"/>
              <a:t>s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718300" y="4677458"/>
            <a:ext cx="9017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15603240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287339" y="206375"/>
            <a:ext cx="7947553" cy="400050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altLang="en-US" sz="2400" dirty="0"/>
              <a:t>Product Collection  –Nutrients to Strengthen Immune System </a:t>
            </a:r>
          </a:p>
        </p:txBody>
      </p:sp>
      <p:sp>
        <p:nvSpPr>
          <p:cNvPr id="17411" name="Text Placeholder 4"/>
          <p:cNvSpPr>
            <a:spLocks noGrp="1"/>
          </p:cNvSpPr>
          <p:nvPr>
            <p:ph type="body" idx="1"/>
          </p:nvPr>
        </p:nvSpPr>
        <p:spPr>
          <a:xfrm>
            <a:off x="457200" y="606426"/>
            <a:ext cx="4040188" cy="479425"/>
          </a:xfrm>
        </p:spPr>
        <p:txBody>
          <a:bodyPr/>
          <a:lstStyle/>
          <a:p>
            <a:r>
              <a:rPr lang="en-US" altLang="en-US"/>
              <a:t>For Adults</a:t>
            </a:r>
            <a:r>
              <a:rPr lang="en-US" altLang="en-US" sz="2000" b="0"/>
              <a:t> who can swallow pills</a:t>
            </a:r>
          </a:p>
        </p:txBody>
      </p:sp>
      <p:sp>
        <p:nvSpPr>
          <p:cNvPr id="18436" name="Content Placeholder 2"/>
          <p:cNvSpPr>
            <a:spLocks noGrp="1"/>
          </p:cNvSpPr>
          <p:nvPr>
            <p:ph sz="half" idx="2"/>
          </p:nvPr>
        </p:nvSpPr>
        <p:spPr>
          <a:xfrm>
            <a:off x="287340" y="1006478"/>
            <a:ext cx="4210048" cy="1811339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en-US" altLang="en-US" sz="2600" dirty="0"/>
              <a:t>Vita C			16.65  PV</a:t>
            </a:r>
          </a:p>
          <a:p>
            <a:pPr>
              <a:buFont typeface="Arial" charset="0"/>
              <a:buNone/>
            </a:pPr>
            <a:r>
              <a:rPr lang="en-US" altLang="en-US" sz="2600" dirty="0" err="1"/>
              <a:t>Nutriferon</a:t>
            </a:r>
            <a:r>
              <a:rPr lang="en-US" altLang="en-US" sz="2600" dirty="0"/>
              <a:t> 		30.00</a:t>
            </a:r>
          </a:p>
          <a:p>
            <a:pPr>
              <a:buFont typeface="Arial" charset="0"/>
              <a:buNone/>
            </a:pPr>
            <a:r>
              <a:rPr lang="en-US" altLang="en-US" sz="2600" dirty="0" err="1"/>
              <a:t>Optiflora</a:t>
            </a:r>
            <a:r>
              <a:rPr lang="en-US" altLang="en-US" sz="2600" dirty="0"/>
              <a:t> Capsules	</a:t>
            </a:r>
            <a:r>
              <a:rPr lang="en-US" altLang="en-US" sz="2600" u="sng" dirty="0"/>
              <a:t>14.65                </a:t>
            </a:r>
            <a:r>
              <a:rPr lang="en-US" altLang="en-US" sz="2600" dirty="0"/>
              <a:t>$82 MP		</a:t>
            </a:r>
            <a:r>
              <a:rPr lang="en-US" altLang="en-US" sz="2600" b="1" dirty="0"/>
              <a:t>61.30 PV</a:t>
            </a:r>
          </a:p>
          <a:p>
            <a:pPr>
              <a:buFont typeface="Arial" charset="0"/>
              <a:buNone/>
            </a:pPr>
            <a:endParaRPr lang="en-US" altLang="en-US" sz="2000" b="1" dirty="0"/>
          </a:p>
          <a:p>
            <a:pPr lvl="4">
              <a:buFont typeface="Arial" charset="0"/>
              <a:buNone/>
            </a:pPr>
            <a:endParaRPr lang="en-US" altLang="en-US" sz="1200" dirty="0"/>
          </a:p>
        </p:txBody>
      </p:sp>
      <p:sp>
        <p:nvSpPr>
          <p:cNvPr id="17413" name="Text Placeholder 5"/>
          <p:cNvSpPr>
            <a:spLocks noGrp="1"/>
          </p:cNvSpPr>
          <p:nvPr>
            <p:ph type="body" sz="quarter" idx="3"/>
          </p:nvPr>
        </p:nvSpPr>
        <p:spPr>
          <a:xfrm>
            <a:off x="4497388" y="606426"/>
            <a:ext cx="4189412" cy="479425"/>
          </a:xfrm>
        </p:spPr>
        <p:txBody>
          <a:bodyPr/>
          <a:lstStyle/>
          <a:p>
            <a:r>
              <a:rPr lang="en-US" altLang="en-US"/>
              <a:t>For Children </a:t>
            </a:r>
            <a:r>
              <a:rPr lang="en-US" altLang="en-US" sz="2000" b="0"/>
              <a:t>who can’t swallow pills</a:t>
            </a:r>
            <a:endParaRPr lang="en-US" altLang="en-US"/>
          </a:p>
        </p:txBody>
      </p:sp>
      <p:sp>
        <p:nvSpPr>
          <p:cNvPr id="18438" name="Content Placeholder 6"/>
          <p:cNvSpPr>
            <a:spLocks noGrp="1"/>
          </p:cNvSpPr>
          <p:nvPr>
            <p:ph sz="quarter" idx="4"/>
          </p:nvPr>
        </p:nvSpPr>
        <p:spPr>
          <a:xfrm>
            <a:off x="4571206" y="1115221"/>
            <a:ext cx="4041775" cy="1673225"/>
          </a:xfrm>
        </p:spPr>
        <p:txBody>
          <a:bodyPr>
            <a:normAutofit fontScale="92500"/>
          </a:bodyPr>
          <a:lstStyle/>
          <a:p>
            <a:pPr>
              <a:buFont typeface="Arial" charset="0"/>
              <a:buNone/>
            </a:pPr>
            <a:r>
              <a:rPr lang="en-US" altLang="en-US" sz="2000" dirty="0" err="1"/>
              <a:t>Optiflora</a:t>
            </a:r>
            <a:r>
              <a:rPr lang="en-US" altLang="en-US" sz="2000" dirty="0"/>
              <a:t> Pearls		14.65 PV</a:t>
            </a:r>
          </a:p>
          <a:p>
            <a:pPr>
              <a:buFont typeface="Arial" charset="0"/>
              <a:buNone/>
            </a:pPr>
            <a:r>
              <a:rPr lang="en-US" altLang="en-US" sz="2000" dirty="0"/>
              <a:t>Chewable C		17.95</a:t>
            </a:r>
          </a:p>
          <a:p>
            <a:pPr>
              <a:buFont typeface="Arial" charset="0"/>
              <a:buNone/>
            </a:pPr>
            <a:r>
              <a:rPr lang="en-US" altLang="en-US" sz="2000" dirty="0" err="1"/>
              <a:t>Incredivites</a:t>
            </a:r>
            <a:r>
              <a:rPr lang="en-US" altLang="en-US" sz="2000" dirty="0"/>
              <a:t>		</a:t>
            </a:r>
            <a:r>
              <a:rPr lang="en-US" altLang="en-US" sz="2000" u="sng" dirty="0"/>
              <a:t>20.00</a:t>
            </a:r>
          </a:p>
          <a:p>
            <a:pPr>
              <a:buFont typeface="Arial" charset="0"/>
              <a:buNone/>
            </a:pPr>
            <a:r>
              <a:rPr lang="en-US" altLang="en-US" sz="2000" dirty="0"/>
              <a:t>		$74  MP  	</a:t>
            </a:r>
            <a:r>
              <a:rPr lang="en-US" altLang="en-US" sz="2000" b="1" dirty="0"/>
              <a:t>52.60 PV</a:t>
            </a:r>
          </a:p>
          <a:p>
            <a:pPr>
              <a:buFont typeface="Arial" charset="0"/>
              <a:buNone/>
            </a:pPr>
            <a:endParaRPr lang="en-US" alt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287340" y="2977025"/>
            <a:ext cx="4210050" cy="2031325"/>
          </a:xfrm>
          <a:prstGeom prst="rect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/>
              <a:t>Vita C			16.65 PV</a:t>
            </a:r>
          </a:p>
          <a:p>
            <a:pPr>
              <a:defRPr/>
            </a:pPr>
            <a:r>
              <a:rPr lang="en-US" sz="1800" dirty="0" err="1"/>
              <a:t>Nutriferon</a:t>
            </a:r>
            <a:r>
              <a:rPr lang="en-US" sz="1800" dirty="0"/>
              <a:t> 		30.00</a:t>
            </a:r>
          </a:p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14.65</a:t>
            </a:r>
          </a:p>
          <a:p>
            <a:pPr>
              <a:defRPr/>
            </a:pPr>
            <a:r>
              <a:rPr lang="en-US" sz="1800" dirty="0"/>
              <a:t>Life Shake		29.59</a:t>
            </a:r>
          </a:p>
          <a:p>
            <a:pPr>
              <a:defRPr/>
            </a:pPr>
            <a:r>
              <a:rPr lang="en-US" sz="1800" dirty="0"/>
              <a:t>Vita D-3		 	  </a:t>
            </a:r>
            <a:r>
              <a:rPr lang="en-US" sz="1800" u="sng" dirty="0"/>
              <a:t>6.00</a:t>
            </a:r>
            <a:r>
              <a:rPr lang="en-US" sz="1800" dirty="0"/>
              <a:t>      	 MP $136           </a:t>
            </a:r>
            <a:r>
              <a:rPr lang="en-US" sz="1800" b="1" dirty="0"/>
              <a:t>96.89 PV</a:t>
            </a:r>
          </a:p>
          <a:p>
            <a:pPr>
              <a:defRPr/>
            </a:pPr>
            <a:endParaRPr lang="en-US" sz="1800" dirty="0"/>
          </a:p>
        </p:txBody>
      </p:sp>
      <p:sp>
        <p:nvSpPr>
          <p:cNvPr id="9" name="TextBox 8"/>
          <p:cNvSpPr txBox="1"/>
          <p:nvPr/>
        </p:nvSpPr>
        <p:spPr>
          <a:xfrm>
            <a:off x="4818063" y="3019842"/>
            <a:ext cx="3868737" cy="2123658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 err="1"/>
              <a:t>Optiflora</a:t>
            </a:r>
            <a:r>
              <a:rPr lang="en-US" sz="1800" dirty="0"/>
              <a:t> Caps		14.65</a:t>
            </a:r>
          </a:p>
          <a:p>
            <a:pPr>
              <a:defRPr/>
            </a:pPr>
            <a:r>
              <a:rPr lang="en-US" sz="1800" dirty="0"/>
              <a:t>Chewable C		17.95</a:t>
            </a:r>
          </a:p>
          <a:p>
            <a:pPr>
              <a:defRPr/>
            </a:pPr>
            <a:r>
              <a:rPr lang="en-US" sz="1800" dirty="0" err="1"/>
              <a:t>Incredivites</a:t>
            </a:r>
            <a:r>
              <a:rPr lang="en-US" sz="1800" dirty="0"/>
              <a:t>		20.00</a:t>
            </a:r>
          </a:p>
          <a:p>
            <a:pPr>
              <a:defRPr/>
            </a:pPr>
            <a:r>
              <a:rPr lang="en-US" sz="1800" dirty="0"/>
              <a:t>Life Shake		29.59</a:t>
            </a:r>
          </a:p>
          <a:p>
            <a:pPr>
              <a:defRPr/>
            </a:pPr>
            <a:r>
              <a:rPr lang="en-US" sz="1800" dirty="0"/>
              <a:t>Alfalfa Complex 330	</a:t>
            </a:r>
            <a:r>
              <a:rPr lang="en-US" sz="1800" u="sng" dirty="0"/>
              <a:t>12.6</a:t>
            </a:r>
            <a:r>
              <a:rPr lang="en-US" sz="2000" u="sng" dirty="0"/>
              <a:t>5</a:t>
            </a:r>
            <a:r>
              <a:rPr lang="en-US" sz="2000" dirty="0"/>
              <a:t>	MP $135         </a:t>
            </a:r>
            <a:r>
              <a:rPr lang="en-US" sz="2000" b="1" dirty="0"/>
              <a:t>94.84 </a:t>
            </a:r>
            <a:r>
              <a:rPr lang="en-US" sz="2000" dirty="0"/>
              <a:t>PV</a:t>
            </a:r>
          </a:p>
          <a:p>
            <a:pPr>
              <a:defRPr/>
            </a:pPr>
            <a:endParaRPr lang="en-US" sz="2000" dirty="0"/>
          </a:p>
        </p:txBody>
      </p:sp>
      <p:sp>
        <p:nvSpPr>
          <p:cNvPr id="2" name="TextBox 1"/>
          <p:cNvSpPr txBox="1"/>
          <p:nvPr/>
        </p:nvSpPr>
        <p:spPr>
          <a:xfrm>
            <a:off x="4497390" y="4550289"/>
            <a:ext cx="1084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4059886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4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84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84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uild="allAtOnce"/>
      <p:bldP spid="18438" grpId="0" build="allAtOnce"/>
      <p:bldP spid="8" grpId="0" build="allAtOnce" animBg="1"/>
      <p:bldP spid="9" grpId="0" build="allAtOnce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t2.gstatic.com/images?q=tbn:ANd9GcSmrIgnjR5eUrW3JrUF5Hq17i9R3kCR9cOdVz590rcNhvhndY6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0100" y="1"/>
            <a:ext cx="4333900" cy="1905133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3657600" cy="1162977"/>
          </a:xfrm>
          <a:ln>
            <a:solidFill>
              <a:schemeClr val="accent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3200" dirty="0"/>
              <a:t>Family Immunity Collection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17507"/>
            <a:ext cx="8229600" cy="3425993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en-US" dirty="0"/>
              <a:t>														</a:t>
            </a:r>
            <a:r>
              <a:rPr lang="en-US" sz="6000" u="sng" dirty="0"/>
              <a:t>PV</a:t>
            </a:r>
          </a:p>
          <a:p>
            <a:pPr>
              <a:buNone/>
            </a:pPr>
            <a:r>
              <a:rPr lang="en-US" sz="5000" dirty="0"/>
              <a:t>Vita C				16</a:t>
            </a:r>
          </a:p>
          <a:p>
            <a:pPr>
              <a:buNone/>
            </a:pPr>
            <a:r>
              <a:rPr lang="en-US" sz="5000" dirty="0"/>
              <a:t>Vita Lea 240				31</a:t>
            </a:r>
          </a:p>
          <a:p>
            <a:pPr>
              <a:buNone/>
            </a:pPr>
            <a:r>
              <a:rPr lang="en-US" sz="5000" dirty="0" err="1"/>
              <a:t>Optiflora</a:t>
            </a:r>
            <a:r>
              <a:rPr lang="en-US" sz="5000" dirty="0"/>
              <a:t> Capsules			15</a:t>
            </a:r>
          </a:p>
          <a:p>
            <a:pPr>
              <a:buNone/>
            </a:pPr>
            <a:r>
              <a:rPr lang="en-US" sz="5000" dirty="0" err="1"/>
              <a:t>Nutriferon</a:t>
            </a:r>
            <a:r>
              <a:rPr lang="en-US" sz="5000" dirty="0"/>
              <a:t>				30</a:t>
            </a:r>
          </a:p>
          <a:p>
            <a:pPr>
              <a:buNone/>
            </a:pPr>
            <a:r>
              <a:rPr lang="en-US" sz="5000" dirty="0"/>
              <a:t>Defend &amp; Resist Echinacea  		</a:t>
            </a:r>
            <a:r>
              <a:rPr lang="en-US" sz="5000" u="sng" dirty="0"/>
              <a:t>13</a:t>
            </a:r>
          </a:p>
          <a:p>
            <a:pPr>
              <a:buNone/>
            </a:pPr>
            <a:r>
              <a:rPr lang="en-US" sz="5000" dirty="0"/>
              <a:t>				     Total           105   	</a:t>
            </a:r>
            <a:r>
              <a:rPr lang="en-US" sz="6000" dirty="0"/>
              <a:t>			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28000" y="4394200"/>
            <a:ext cx="9466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1497201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http://images.shaklee.com/library/vitalizer_men_single_2011.jpg?primaryTab=training&amp;secondaryTab=libr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33999" y="3137069"/>
            <a:ext cx="2438401" cy="2006431"/>
          </a:xfrm>
          <a:prstGeom prst="rect">
            <a:avLst/>
          </a:prstGeom>
          <a:noFill/>
        </p:spPr>
      </p:pic>
      <p:pic>
        <p:nvPicPr>
          <p:cNvPr id="59396" name="Picture 4" descr="http://rockinmama.net/wp-content/uploads/2009/03/shakleecleanin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7466" y="2667000"/>
            <a:ext cx="5206533" cy="2476501"/>
          </a:xfrm>
          <a:prstGeom prst="rect">
            <a:avLst/>
          </a:prstGeom>
          <a:noFill/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1371600" y="342900"/>
            <a:ext cx="7353300" cy="628650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 </a:t>
            </a:r>
            <a:r>
              <a:rPr lang="en-US" sz="2800" kern="1200" dirty="0">
                <a:solidFill>
                  <a:schemeClr val="tx1"/>
                </a:solidFill>
                <a:latin typeface="+mj-lt"/>
                <a:ea typeface="ＭＳ Ｐゴシック" pitchFamily="34" charset="-128"/>
                <a:cs typeface="+mj-cs"/>
              </a:rPr>
              <a:t>Immune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ＭＳ Ｐゴシック" pitchFamily="34" charset="-128"/>
                <a:cs typeface="+mj-cs"/>
              </a:rPr>
              <a:t> 50 PV Packages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371600" y="1085850"/>
            <a:ext cx="475001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Nutriferon</a:t>
            </a:r>
            <a:r>
              <a:rPr lang="en-US" sz="2000" dirty="0"/>
              <a:t>, Alfalfa, Chew Vita-C = 60 PV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371600" y="1485960"/>
            <a:ext cx="477566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err="1"/>
              <a:t>Nutriferon</a:t>
            </a:r>
            <a:r>
              <a:rPr lang="en-US" sz="2000" dirty="0"/>
              <a:t>, Alfalfa, </a:t>
            </a:r>
            <a:r>
              <a:rPr lang="en-US" sz="2000" dirty="0" err="1"/>
              <a:t>Optiflora</a:t>
            </a:r>
            <a:r>
              <a:rPr lang="en-US" sz="2000" dirty="0"/>
              <a:t> =        57 PV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47630" y="2531564"/>
            <a:ext cx="5891370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Vitalizer</a:t>
            </a:r>
            <a:r>
              <a:rPr lang="en-US" sz="2400" b="1" dirty="0"/>
              <a:t> = 50 PV + FREE Membership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71600" y="1952349"/>
            <a:ext cx="48269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Get Clean Starter Kit =                   50 PV</a:t>
            </a:r>
          </a:p>
        </p:txBody>
      </p:sp>
      <p:sp>
        <p:nvSpPr>
          <p:cNvPr id="59394" name="AutoShape 2" descr="data:image/jpeg;base64,/9j/4AAQSkZJRgABAQAAAQABAAD/2wCEAAkGBhQSERUUEhIVFBQWFxUUFBQXFxQUGBQUFRQVGBQVFRYXGyceFxkjGhQUHy8gIycpLCwsFR4xNTAqNSYrLCkBCQoKDgwOGg8PGi0lHx8sKS8sLCksLDIsLCwsLC0sLCwsKSwsLCosLCwpLCwsKiwsLCwsKSkpKSwsLCwsLCwsLP/AABEIAL8BBwMBIgACEQEDEQH/xAAbAAEAAgMBAQAAAAAAAAAAAAAABAUBAwYCB//EAEMQAAEDAgMEBwUEBwcFAAAAAAEAAhEDIQQSMQUiQVEGE2FxgZGhMlKxwdEjQmLwFBUzcoKi4QdDg5KywvEWJFOU0v/EABoBAQADAQEBAAAAAAAAAAAAAAABAgQDBQb/xAAuEQACAgEEAQAIBgMAAAAAAAAAAQIRAwQSITETFCJBUWGBwfAycZGhsdEFQuH/2gAMAwEAAhEDEQA/APuKIiAIiIAiIgCIiAIiIAiIgCIiAIiIAiIgCIiAIiIAiIgCIiAIiIAiIgCIiAIiIAiIgCIiAIiIAiIgCIiAIiIAiIgCIiAIiIAiIgCIiAIiIAiIgCIiAIiIAiIgCIiAIiIAsF0LKi7RbNM94+KA3de33m+YT9Ib7zfMKtp0+bWn/L6rP6K06WUFqLLrRzHmFjr2+8PMKA7DczA7OK0vwI96B2oKLdtQHQg+K9Kq2ZRAeYvY/EK1UlQiIgCIvL6gGphAekXinWDtDK9oAiIgCIiAIoLtrtAmDy4X7rrI2q33XeQ+qiyaZNRQ/wBaM/F5LI2mzmfIpYpktFobjGH7w+HxW9SQEUV+PAMEHjy4KSCgMoiIAiIgCIiAIiIAtGNG4788Qt614gbru4oCA1jeXqVWV9sBuLGGNJwDmB4qicv3pBEWG7EzqRzUvH7SZQpOq1JyMALi1pcYJA0b2kXXNY3pEalF7mE9fTpvq0urL3U3v6t5okNB3wWlx6t4nM02kBcpS5Ss6xVui72Vi6lXrDUpGkG1C2mDMuYB7RB5+V+xTngaaDiuE6D7YlnW1XARmpwxoZTfUdlfVqcGDL9o4xA3XETddqcQHQWkEG4IIIIOhBFiFMXwTkh45bWTdmsu49gHxVgq7DVAGheamJPNXOdFmozgefxUXDYklwBJutzq4JIB3hqOwkwfQ+SWRRqqYot4lexXDmCTeT6SqjFYlpfkzXHkTxAPEjj/AEMSKJgKm4vROwDgHEcxbwP9VYKjpVYcDyI+hV4rRdlGERFYgIvPWDmFjrm+8PMICEykACIufqtDyORUvMJseKjVRdULmglvas08pMCStgTOAVDZY1VrOED5zcK6c6FR0a8uA5mFcVX3jxSMk+URJEeswfH1UqjUkfFQsQ9MBX3o5/Ef0+ClS5DXBYoiK5zCIiAIiIAiIgCwVlYKA5LpHs6o51JrazqbHENcWPNJ05pO8agaQWktgNLpM3iEo7Lp0nPcwQ6pBqO1zGmIzXETflfVbOk2GzMoOloNPE0HZnAODQ52Qm/a8cQvTqAa5zgTJ4EyGi53RwuSVy227o68JWRHtZVa4MeTTJglhy3GuV7YPeQbzHNYZiiXhos2/AAAAWjhysrBtEFoLjIcN0C0jnPAHsUR9ei12WGh0McNdHv6tpBm+9bxClohuyywr90Kq23tdtIdZ1hijmfVY0t325TIvq5pEwLyRMSrKmzdLRYmYPIlUTcJSewVC3M97XF2a5cCd4Gd3VoAm/bqqzb6RaCTfPRP6KY7rKVF0kzxc7M51zvE9t7L3tDpE0Pq0ad6rTE6aySAey35uIOxaXV16TWgNBIBFrNa12Vu6It8lxO16pGLxJBuK9SO8OKy58k4Y1XYm4xna6LPEbTea2Rr99omIaBAMWdEG4Oh1C7LAY7rKVNxsXNDvS6+aY/bhFFp4GRE3kucSJjQS6BwACm4bpW5tCiwDcZSDagmMx4mRcAfVZcORQtptr4+/wCZ3zzjaTPobaoIkLpQvjGG6UdTWY1ri5hcBUmBmk2gCwIDhprAlfZgvQ0+TemzPlVOjKLEoVqORXuqBQ6r1zm2NqvbUqtbUIhwgDhcD5hVLOlL2kTUkEPbJvBEFp74kLzo66Mp7K9tG96WShvs6jbOONNjSDEvy/yPcPVgXKfrGSyKhE7vDRzHf7nM81E6Q9InPotEh28w2teH/OB4rjq+1SC2BABmb6SHA/yt/wApWTVRlkyXFmvSqHjtn0lm33Bj2ZjLXvDT2SHhx7g5v8yv8PjS+m1xOonlFzu9sezPHLPFfI27YLpJBB+82Ce4GeAJPL2hyXebO2vlw1HMCT1bRIjkL/NW8zhBKbMnicsrUUXjK8GeRB8lf1cUOscJGjfUE/VcJ+vmX1ETI7QYKi9Pto5MaGZwwOo0nEkwDlLx8HeinHmlGLaV9fUt4lKVN12d3iqy8YCp9o3vPwK4HozXr1aVR7KgBcQW5t6QJvN4B10nyXbdHy59NlR4yu3g4c3NLmE9xIJWzDkc3yqOGRRXCdlvhcW97ntOVpbEXzZgeOgi6nMmLxPGNFVYZoZUc+ZzCCNIVqx4IkaLaZmekREICIiAIiIAixKwXjmEBym3ARVMCbNMGYMOPDsgHwVcar3ECIuJu/mJ+a6PGbOc94c0jSImOJ7DzUXEbKfEDL5j4wvi9ZpdR6ROUYNpvil2aotUuSt6a7TrUaTjhqbalVxyMa45QGxBdMi4ERfWPD5eRtY60qJBAaA6q0wGkuaGgVPumSF9lx+zDWpgPgP1nUZgInuPzVF/07UBhtId8iPivc1WbURacIWmlXDtfmcuDT0H2hi6rKjca2m17YLDTJMtvOa5Egxx8OKx+tHZYAIA0Ac6OeneujwWyxTa4E7zxvEcBEANnvN1DxOymiMjiOea/louOqwanLCMv9ldpft7fqSmVuyKjjiaOYn2xG8TwKw7DtNStNCm/wC0qnMRf23C5i6scDgQyqx5fMOB07D2qZRwbWhxl2+97tOLnEqum0mfx1Nc23y/h8yk1bOOx+ApxHVMbF4DWxPGFYYWkOoYOqpkZBq0Hw7lZbR2Q0/3waO2JHm4JRpZaLQ0hzQAA4ce0QYUrS5VLlfwc9rKTCbPZUrNaWsZeS7K37omB5RqvoB2qBO76riRhd8EniPiuuZhGua5xdeSbEGL8Qt+ig4JpovXvMYjHB+kgx3iJUasHCNRP5stmFw8PaDz0U7HC/cP+fkt5Jx3SfBPqgBjGm16hc1r55C+nEz2L57tLBVGOLXBwuZuHa3X1LaLTmOXkJkSqDGtfNyI7Gx6r5/UatLI/V5T9/8Aw9fDhc4KO7hnIYHAGruuzAC4tF7DymStGN6KkmxMxxMfM/ArrqrYA10v3yqyvg2k35zqs/p076RphpIxVWykwPRisPvN7N4/RdHX2TXFFsQYpsmHM1DAHQCZ1HJbsI2IHgrvK7qxlJiBwBvHcuK1kpSamrHgWN3Bnzquau9IdJngeJuexWX9qFEv2oGzH/aUh4moR81bYlrr5jPhHouk2vSnGv3Wu+ypCHAG0FerocnnuK46+pg1mPwVK7u/oc10OoOZgq1TKSWtAYwST1mQGQG3OunFdbsjGO/R8MHOyuqMgNc2HF4mZtb6qqqB7bNDWCb5S5voLLTiTlY50l1WjlxNIaiHBgfm5wW5o8b3XoZMT06Ur++/4POWffHbXzLSpto9Y1rYe0srVC5oc4/Yua1zGxq4nMO8hdhs4/ZNkQY05X0Xz7CbPfXbTLnBmHq0N+k05erqyHB7AdczhmntMyvoOz/2beNtefar4nJ3ZD6JKIi7lQiIgCIiAo8TWLazo0kW4aBBtD8I8/6Lxjx9q7vHwCjN0UFyb+sj7o8ysHaB91vqtdCk0jec4dwBW4Yan7z/ACCihaNZxp91vkfqvH6Yez+Y/FykDDU/x+i9jBMMRm14wbckoWb8NhxllwEm+kQOHiomJt7MeIB+Kn1qllVYmooboI8U8Q8kAEAn8Lfop+IptgcTz5quoG8r1VqqHJImhVquBsbcNFrNd3FxWp79FshRCW4lqjGcrfhGuc4XNrnj6LVCm4IQCeZ+H5K6FT22GvBNwD3LfWqKDisQ1oLnuDWjVziGgd5Ngo2L6Q0KRy1KmVwAkZXmNOIEaKspxirk6BJq4cON9Y7PooGI2M0m+b0+ihO6R1K1c0cCxlQsANau9xFKnmEtYIEvfF4GnmtGJwG0zULnYigacWp0usounnnc1w9OKy5MOPI72WdYZ5w/CyVW2IIs1zu8n0gBV1XYb5/YOP8AiD5uWlzdptc3KaZbfN1lZtSdIjLRbHGZngrOht+pTe1mLoimHnKysxwfTLvdcdWnv+q5+DEu4V8kX9Lye9mMNseNcOR29Yw/71KfhoEQW9ljHjf4qbtLaDMPSfVqEhrBeLkkmGtaOLiSAO9U+A6fYWqL1TSMkZalhI9qHCWkDidF2f8AjY5I3CP6L+iHrHF1KX6s0VNlN5uv3fRXFemHYpzwbFjAJ45RdSMPjG1BNN7Xjm0tdE840Ww1iq4NJ6O/V+/uycufzL1uSBXwM/eCl0NlMmnU++1mSQbEQRccYk+a9muezyXoYs8h6/VbJNy4kZlGK6PD6JmxgW/IsrbB4hoY0FwB7+1Vf6R+EeZWqtiOTQO25UdE1Z0IxDfeHmFsXKYZ01GT7zfiF1alFWqCIikgIiIChxzftHd/yCijRTsY37R3f8goQUFzDsQGRPFef1kOYUPa1LM6i2+84gkcASJKxX2I2Whrn3NzIMNgknTuHitKjClu9pilOe5qK6J42m33gpuz8YHOgHgT+fNUz9i0gW777mILpmxtaI0UrZ9BrKoABBIiZOhcBx7vRVag1xZaMsifrUW+IJVXWBJ/4WzH1iHtY03IcSTeA2PmVW7QDm3FTiBcDjy7ZXLx37Ts8lezonUmOjSb8LrxUnkVW4TaxYxxkGN7eJEjThPZwVZjemgA9m/KbctY+S4ywqOPySdIj0mKlt9p0DmE6AqVC5BvSwvbNMDNMCTYWnhquxzRdTDGoxU4u0zpHJvbXuDWHkVzfSHb+IpYhtKjAa1jXOloOdziTBkaARpGuq69su4/FVu3NjPqgdWWNdEZi3MeyN9vrK5anyeN+PsvVvlnzTa9CvjMVle9xD6kNYSctNsn2Ro3K2TPGOMrp+lGxKlSs57Iyw2JnQNAPDsVzsPo/UpBxqgPeTAdDQYPtCA91ifyVYYjAOJFjFjoSsfjyzwpT7srKELuJzvRPox+h1g4VS5hFQVC4ZcxN2mATGjfLtXV1XzotdOgR90jwK3Npfh9F6MIKPCJXBCfTdPsnyK5v+0HbLaGELCAX1rNaeAaQS/vBgDtPYuvqYgMBcSGgAkkkwALk6r4J016VHF4l9TMC0btNsgwxpt4nXvKTfFDstdudOX4rCUaLQQ6mHGoZk1XtGSiR2QXE9q5mjXgwYgbpN/2VEZnnxfbxVd18nX830U2lTc+GupvJcAJDHSW5g6BbeB58ZW7S6tQShJcGXNh3PciY3ajxBzb4IfY61qhOSY9xoB7IB4BXfRnpljauLpYenXJZnDXl+V+60h9eo5zpNmggXiTA4KowPRrEVCHOYabZdUe5xptc1zrNBY54cCGcwNZU2jjsHgerpllRrqgfOJHVkk5t6XAaSNG2Fp5rfnmtpjUtjpJ38P7PrmI23SaYBLuxon10W7B4xtVge2YMiDYgg3B/PEL5czb76dQNLw+m4TTqQ0OH4XACHc5GqmHpXXw2ZzA1w9pzD7NRvEji13G3JebLEq4LY9c3Kp9fA+lytdbVUvRzplQxgGQ5ah/u3a/wn73xVzVWdquz04SUlaMYb9oz95v+oLrVyeGH2jP3m/6gusRCQREUlQiIgKfFjfd3/IKCArDFt33fngoQCguaMQ1oLHO+7mIA4uMAfMrTiari4OpzABBniSRIjwC97Tr5Aw8JINs3LQSq79ZciZ4bg+q1wjaTMOSaTaN5qVC4O4jT1+pU7Z1B3W5nn7p4jmLd11VjFv5+g+ik4PEOJMkm2mnEcl0cGkclkV82SNo4tzKh3C5pAEi8ESTbx9FzG19oS5pAdAcCf4TOhV3jMWSDuP8C0x3qkxwsVfFji2rOWfM0nTNuDa59KpuWcLayNSNOaottdH3unI4aaEamZJjtvIPYul6O4jKwyTra0rdjarbiZnWxXHJjjOHjkvyLQdtTT5OQ2dsN9Noa4guJJLmiAAGkcRc3JX0/KuZqG3wsuqDVyyxUYxjHpGvTttysj0xdbzPMrU32ipCzms1Z3c1kViteLrFrZEagSdBJiXdgUXDbRL4gNguDdTIGVxnT8PGNVXck6I3JcE79JIWDjT+SoNTaMBxLRAbUcAHCSKRggiN0z3rTW2mGneY4eyDF4cYlsEB0hrg/TSeIhTuQ3RJtfakWInsMH0IVfVfQd7WGonvpUT8WrYxoqDNlsdCYuOYgrVUwIV1TH5EHE08JxwWH/8AXof/ACodR4rNqFks6seyN0QBIgC0arG0cMRzVdsOplxJYfZqNI8W3HoStWFVyjhk5RWPqzVyuNqtGpl1tUoA1B50zWHkouydnUcRUq7PriWVG9dQcPap1WCHlh5lhaY49WtO2q4p4nBzZpxFSmewVG9WfR5UbFMe2pSr0zFSkWkHk5toPYbg9hK0vm0coo5/FYetgKjsPiAXU2HNTeOABs5vNpBMt7+IV9gNpsqtgOa4EfdPs21jUdxWl+Nq4hz2VXCuHndpbrajQ5wDhSMcAZg2OXgrHon0Gbh8TWZiKbKjcgNB9xIzEOLYNiAWzykLNP1ODlk0qnLcuH+xzOd+HrOynKWuD2kacHNcOzQr77TfmE93qJ+a+Q7e6JYjrGBjDUaCGioNTTLhGcagtl0nS6+t4Q2Pf9FwyNOjvpISi3uRJwzd9n7zfiF1K5fDnfb+834hdQuaNcwiIpKBERAaMVQzC2vD6Kubs9/L1CuEQmzltt4T2Gnm7t4A8FVnCBusjwifNdjtDZbK0Z5tpBjVQ2dFaI/8h/xHj4ELRDMoqjLkwuUmzmmsvZWuCwgsQD7N+RMhW42BR9w/56h/3LZS2RSZdjA0xGa5Md5Uyz30RDT12UuKw3Z+fNU9fBWdbURwt3cl11XZrjo5viD9VCq9H6jv7xg/hcfmFRZ5I6S08JdlBsfChrSDHZ+YW7EN5K2odGXsH7UOJvduX4ErXV2FV4Bp/i/ouXpGRdqyfRoVSZTVqctHZ2Hmu1bTp8m+i589HKx40x3ucfQN+am0ujzxrW8h/VR5JT/EqOkccYdM144AVTEAQNO5bQ5bTsC89Y7yELZ+rHDRwPgR9VB0silYgclIOBfyB8fqvBwz/cPoUBEqYZh1Y08TLQZPO4WtuFYIhjQAQ4AACHAQCO2OKluYRq13kVoc4cbd8hKFI1spBoDWgACwAsAOQC8vatkjmFhykFVj6Ermn0ctem7k9vqY+a63FNXO4+ie1dscqOU0fNP7QNpU+sa1r81SnVe6G3ynrPvEaG2mq6wUw81LWJzDueA75qnxvQ6m6tnZkYxlSk59L2dwkEup8DcEFo01V5SGRs8msv2NYPORC2md9KiDszo4w4gVKmlIhzQLS/USeQsfFdd1rTGhIMjsMQY8CU2Zgi2m0OaMx3nX+868eFh4KxpUObQsGSW6RrhwiE2oOattnez46eAXgYJh1Y094BVnsnDBgOVobJkwAFyovuN+Cwm8CeYgK/Cj4ZikKSjdhERCAiIgCIiAIiIAiIgCIiAIiIAiIgCIiAIiIAiIgPDqLTq0HwC1uwNM/cb5Bb0QEGpsWi7WmPMj4FRavRTDu1pDzf8AVXCJYKEdDsONKTZ8T8SqnH9CXmux7Cw0xBLPZ3mexxu2YP8ACNV2iK0ZOPRDV9nN0ujj+PVjun6KZT6Pji7yCuEVS1kBmxmDmpNLCNboFuRCDACyiIAiIgCIiAIiIAiIgCIiAIiIAiIgCIiAIiIAiIgCIiAIiIAiIgCIiAIiIAiIgCIiAIiID//Z"/>
          <p:cNvSpPr>
            <a:spLocks noChangeAspect="1" noChangeArrowheads="1"/>
          </p:cNvSpPr>
          <p:nvPr/>
        </p:nvSpPr>
        <p:spPr bwMode="auto">
          <a:xfrm>
            <a:off x="155575" y="-108347"/>
            <a:ext cx="304800" cy="2286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620000" y="1085850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/>
              <a:t>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" y="406400"/>
            <a:ext cx="1358900" cy="13589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42200" y="1291429"/>
            <a:ext cx="1701800" cy="17018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42200" y="3137069"/>
            <a:ext cx="1701800" cy="17018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198562" y="4635501"/>
            <a:ext cx="142143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1989194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0101" y="145892"/>
            <a:ext cx="5206999" cy="620612"/>
          </a:xfrm>
          <a:ln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1000 PV with Immune Collections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797741"/>
            <a:ext cx="7772400" cy="1920059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600" b="1" dirty="0">
                <a:solidFill>
                  <a:schemeClr val="tx1"/>
                </a:solidFill>
              </a:rPr>
              <a:t>4 events X  5 attending =  20 families</a:t>
            </a:r>
          </a:p>
          <a:p>
            <a:pPr algn="ctr"/>
            <a:r>
              <a:rPr lang="en-US" sz="1900" dirty="0">
                <a:solidFill>
                  <a:schemeClr val="tx1"/>
                </a:solidFill>
              </a:rPr>
              <a:t>( FB events, in-home, Health Chat conference calls,  </a:t>
            </a:r>
            <a:r>
              <a:rPr lang="en-US" sz="1900" dirty="0" err="1">
                <a:solidFill>
                  <a:schemeClr val="tx1"/>
                </a:solidFill>
              </a:rPr>
              <a:t>etc</a:t>
            </a:r>
            <a:r>
              <a:rPr lang="en-US" sz="1900" dirty="0">
                <a:solidFill>
                  <a:schemeClr val="tx1"/>
                </a:solidFill>
              </a:rPr>
              <a:t> )</a:t>
            </a:r>
          </a:p>
          <a:p>
            <a:pPr algn="ctr"/>
            <a:r>
              <a:rPr lang="en-US" sz="1900" dirty="0">
                <a:solidFill>
                  <a:schemeClr val="tx1"/>
                </a:solidFill>
              </a:rPr>
              <a:t>Or individual appointments,  3-way calls, archived webinars</a:t>
            </a:r>
          </a:p>
          <a:p>
            <a:pPr algn="ctr"/>
            <a:endParaRPr lang="en-US" sz="1100" dirty="0">
              <a:solidFill>
                <a:schemeClr val="tx1"/>
              </a:solidFill>
            </a:endParaRPr>
          </a:p>
          <a:p>
            <a:pPr algn="ctr"/>
            <a:r>
              <a:rPr lang="en-US" sz="2400" dirty="0">
                <a:solidFill>
                  <a:schemeClr val="tx1"/>
                </a:solidFill>
              </a:rPr>
              <a:t> </a:t>
            </a:r>
            <a:r>
              <a:rPr lang="en-US" sz="2400" b="1" dirty="0">
                <a:solidFill>
                  <a:schemeClr val="tx1"/>
                </a:solidFill>
              </a:rPr>
              <a:t>20 families X 50 PV collection =   1000 PV </a:t>
            </a:r>
          </a:p>
          <a:p>
            <a:pPr algn="ctr"/>
            <a:endParaRPr lang="en-US" sz="1100" dirty="0">
              <a:solidFill>
                <a:schemeClr val="tx1"/>
              </a:solidFill>
            </a:endParaRPr>
          </a:p>
          <a:p>
            <a:pPr algn="ctr"/>
            <a:r>
              <a:rPr lang="en-US" sz="2400" b="1" dirty="0">
                <a:solidFill>
                  <a:schemeClr val="tx1"/>
                </a:solidFill>
              </a:rPr>
              <a:t>10 families X 100 PV collection = 1000 PV  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920" y="2827182"/>
            <a:ext cx="8638939" cy="2154436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/>
              <a:t>Know the current “deals”—</a:t>
            </a:r>
          </a:p>
          <a:p>
            <a:r>
              <a:rPr lang="en-US" sz="2000" dirty="0"/>
              <a:t>Prove It Challenge </a:t>
            </a:r>
            <a:r>
              <a:rPr lang="mr-IN" sz="2000" dirty="0"/>
              <a:t>–</a:t>
            </a:r>
            <a:r>
              <a:rPr lang="en-US" sz="2000" dirty="0"/>
              <a:t> </a:t>
            </a:r>
            <a:r>
              <a:rPr lang="en-US" sz="1800" dirty="0"/>
              <a:t>underwritten by the company, only 1 to a customer</a:t>
            </a:r>
          </a:p>
          <a:p>
            <a:r>
              <a:rPr lang="en-US" sz="2000" dirty="0"/>
              <a:t>$150 order =  </a:t>
            </a:r>
            <a:r>
              <a:rPr lang="en-US" sz="1800" dirty="0"/>
              <a:t>free memberships, free shipping,</a:t>
            </a:r>
          </a:p>
          <a:p>
            <a:r>
              <a:rPr lang="en-US" sz="2000" dirty="0"/>
              <a:t>Half Price Distributor Fee </a:t>
            </a:r>
            <a:r>
              <a:rPr lang="mr-IN" sz="2000" dirty="0"/>
              <a:t>–</a:t>
            </a:r>
            <a:r>
              <a:rPr lang="en-US" sz="2000" dirty="0"/>
              <a:t> $25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/>
              <a:t>Free shipping -- all shipping dollars convert to free product redemption dollars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/>
              <a:t>10% </a:t>
            </a:r>
            <a:r>
              <a:rPr lang="en-US" sz="1800" dirty="0" err="1"/>
              <a:t>autoship</a:t>
            </a:r>
            <a:r>
              <a:rPr lang="en-US" sz="1800" dirty="0"/>
              <a:t> discount on select items</a:t>
            </a:r>
          </a:p>
          <a:p>
            <a:pPr marL="285750" indent="-285750">
              <a:buFont typeface="Arial"/>
              <a:buChar char="•"/>
            </a:pPr>
            <a:r>
              <a:rPr lang="en-US" sz="1800" dirty="0"/>
              <a:t>Ability to receive bonuses and Prove It Challenge rewards			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356600" y="2235200"/>
            <a:ext cx="787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684814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12404"/>
            <a:ext cx="8229600" cy="419496"/>
          </a:xfrm>
        </p:spPr>
        <p:txBody>
          <a:bodyPr/>
          <a:lstStyle/>
          <a:p>
            <a:r>
              <a:rPr lang="en-US" sz="2400" dirty="0"/>
              <a:t>Sample email and gift Zinc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31900"/>
            <a:ext cx="8229600" cy="3362729"/>
          </a:xfrm>
        </p:spPr>
        <p:txBody>
          <a:bodyPr/>
          <a:lstStyle/>
          <a:p>
            <a:pPr marL="127000" indent="0">
              <a:buNone/>
            </a:pPr>
            <a:r>
              <a:rPr lang="en-US" sz="1600" dirty="0"/>
              <a:t>Hi ___________,</a:t>
            </a:r>
          </a:p>
          <a:p>
            <a:pPr marL="127000" indent="0">
              <a:buNone/>
            </a:pPr>
            <a:endParaRPr lang="en-US" sz="1600" dirty="0"/>
          </a:p>
          <a:p>
            <a:pPr marL="127000" indent="0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Thank you so much for your loyalty to Shaklee products. I’ve arranged for a special gift to be added to your next order. </a:t>
            </a:r>
          </a:p>
          <a:p>
            <a:pPr marL="127000" indent="0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Zinc is one of several excellent Shaklee products that help strengthen our immune systems ( also for eyes, men’s health, improves healing ) ...</a:t>
            </a:r>
          </a:p>
          <a:p>
            <a:pPr marL="127000" indent="0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Shaklee has been inundated with orders as everyone is realizing how important it is to keep our immune systems strong so I apologize for any delays in back orders. especially for </a:t>
            </a:r>
            <a:r>
              <a:rPr lang="en-US" sz="16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Nutriferon</a:t>
            </a: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, Garlic, Immunity Formula I and Vita C ( sustained release and chewable) ..</a:t>
            </a:r>
          </a:p>
          <a:p>
            <a:pPr marL="127000" indent="0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but go ahead and order them as they will fill the back orders first as soon as a new shipment comes in.</a:t>
            </a:r>
          </a:p>
          <a:p>
            <a:pPr marL="127000" indent="0">
              <a:buNone/>
            </a:pPr>
            <a:r>
              <a:rPr lang="en-US" sz="1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Please feel free to contact me any time .. 708-848-9393 It would be nice to catch up.</a:t>
            </a:r>
          </a:p>
        </p:txBody>
      </p:sp>
    </p:spTree>
    <p:extLst>
      <p:ext uri="{BB962C8B-B14F-4D97-AF65-F5344CB8AC3E}">
        <p14:creationId xmlns:p14="http://schemas.microsoft.com/office/powerpoint/2010/main" val="2895865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9362" y="205979"/>
            <a:ext cx="5461738" cy="607279"/>
          </a:xfrm>
          <a:ln w="28575" cmpd="sng">
            <a:solidFill>
              <a:schemeClr val="bg2">
                <a:lumMod val="60000"/>
                <a:lumOff val="40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en-US" sz="2800" dirty="0"/>
              <a:t>Product Collections Covid-19 Protection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4597" y="675471"/>
            <a:ext cx="2625288" cy="3735690"/>
          </a:xfrm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dirty="0"/>
              <a:t>For Immunity</a:t>
            </a:r>
          </a:p>
          <a:p>
            <a:pPr marL="0" indent="0">
              <a:buNone/>
            </a:pPr>
            <a:endParaRPr lang="en-US" sz="800" dirty="0"/>
          </a:p>
          <a:p>
            <a:pPr marL="0" indent="0">
              <a:buNone/>
            </a:pPr>
            <a:r>
              <a:rPr lang="en-US" sz="2000" dirty="0" err="1"/>
              <a:t>Nutriferon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Vita C</a:t>
            </a:r>
          </a:p>
          <a:p>
            <a:pPr marL="0" indent="0">
              <a:buNone/>
            </a:pPr>
            <a:r>
              <a:rPr lang="en-US" sz="2000" dirty="0" err="1"/>
              <a:t>Optiflora</a:t>
            </a: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r>
              <a:rPr lang="en-US" sz="2000" dirty="0"/>
              <a:t>Garlic</a:t>
            </a:r>
          </a:p>
          <a:p>
            <a:pPr marL="0" indent="0">
              <a:buNone/>
            </a:pPr>
            <a:r>
              <a:rPr lang="en-US" sz="2000" dirty="0"/>
              <a:t>Immunity Formula I</a:t>
            </a:r>
          </a:p>
          <a:p>
            <a:pPr marL="0" indent="0">
              <a:buNone/>
            </a:pPr>
            <a:r>
              <a:rPr lang="en-US" sz="2000" dirty="0"/>
              <a:t>Zinc</a:t>
            </a:r>
          </a:p>
          <a:p>
            <a:pPr marL="0" indent="0">
              <a:buNone/>
            </a:pPr>
            <a:r>
              <a:rPr lang="en-US" sz="2000" dirty="0"/>
              <a:t>Vita D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3453527" y="1091764"/>
            <a:ext cx="2597281" cy="1785104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For Stress</a:t>
            </a:r>
          </a:p>
          <a:p>
            <a:endParaRPr lang="en-US" sz="800" dirty="0"/>
          </a:p>
          <a:p>
            <a:r>
              <a:rPr lang="en-US" sz="2000" dirty="0"/>
              <a:t>Stress Relief Complex</a:t>
            </a:r>
          </a:p>
          <a:p>
            <a:r>
              <a:rPr lang="en-US" sz="2000" dirty="0"/>
              <a:t>B Complex</a:t>
            </a:r>
          </a:p>
          <a:p>
            <a:r>
              <a:rPr lang="en-US" sz="2000" dirty="0" err="1"/>
              <a:t>OsteoMatrix</a:t>
            </a:r>
            <a:r>
              <a:rPr lang="en-US" sz="2000" dirty="0"/>
              <a:t> </a:t>
            </a:r>
          </a:p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379036" y="1426768"/>
            <a:ext cx="2636526" cy="2646879"/>
          </a:xfrm>
          <a:prstGeom prst="rect">
            <a:avLst/>
          </a:prstGeom>
          <a:noFill/>
          <a:ln w="57150" cmpd="sng"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/>
              <a:t>Good Place </a:t>
            </a:r>
          </a:p>
          <a:p>
            <a:pPr algn="ctr"/>
            <a:r>
              <a:rPr lang="en-US" sz="2400" b="1" dirty="0"/>
              <a:t>to Start</a:t>
            </a:r>
          </a:p>
          <a:p>
            <a:endParaRPr lang="en-US" sz="1000" dirty="0"/>
          </a:p>
          <a:p>
            <a:r>
              <a:rPr lang="en-US" sz="1800" dirty="0"/>
              <a:t>The Prove It Challenge with Cleanse</a:t>
            </a:r>
          </a:p>
          <a:p>
            <a:r>
              <a:rPr lang="en-US" sz="1800" dirty="0"/>
              <a:t>Or</a:t>
            </a:r>
          </a:p>
          <a:p>
            <a:r>
              <a:rPr lang="en-US" sz="1800" dirty="0"/>
              <a:t>The Prove It Challenge for Immunity</a:t>
            </a:r>
          </a:p>
          <a:p>
            <a:endParaRPr lang="en-US" sz="1800" dirty="0"/>
          </a:p>
        </p:txBody>
      </p:sp>
      <p:sp>
        <p:nvSpPr>
          <p:cNvPr id="6" name="TextBox 5"/>
          <p:cNvSpPr txBox="1"/>
          <p:nvPr/>
        </p:nvSpPr>
        <p:spPr>
          <a:xfrm>
            <a:off x="2954050" y="3053284"/>
            <a:ext cx="3296549" cy="1785104"/>
          </a:xfrm>
          <a:prstGeom prst="rect">
            <a:avLst/>
          </a:prstGeom>
          <a:noFill/>
          <a:ln>
            <a:solidFill>
              <a:schemeClr val="bg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Health on a Budget</a:t>
            </a:r>
          </a:p>
          <a:p>
            <a:endParaRPr lang="en-US" sz="800" dirty="0"/>
          </a:p>
          <a:p>
            <a:r>
              <a:rPr lang="en-US" sz="2000" dirty="0"/>
              <a:t>Vita Lea</a:t>
            </a:r>
          </a:p>
          <a:p>
            <a:r>
              <a:rPr lang="en-US" sz="2000" dirty="0"/>
              <a:t>Immunity Formula I</a:t>
            </a:r>
          </a:p>
          <a:p>
            <a:r>
              <a:rPr lang="en-US" sz="2000" dirty="0" err="1"/>
              <a:t>Optiflora</a:t>
            </a:r>
            <a:r>
              <a:rPr lang="en-US" sz="2000" dirty="0"/>
              <a:t> Pearl</a:t>
            </a:r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7716922" y="4415892"/>
            <a:ext cx="12986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Angie</a:t>
            </a:r>
          </a:p>
        </p:txBody>
      </p:sp>
    </p:spTree>
    <p:extLst>
      <p:ext uri="{BB962C8B-B14F-4D97-AF65-F5344CB8AC3E}">
        <p14:creationId xmlns:p14="http://schemas.microsoft.com/office/powerpoint/2010/main" val="3553351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256431" y="799231"/>
            <a:ext cx="5025134" cy="709224"/>
          </a:xfrm>
        </p:spPr>
        <p:txBody>
          <a:bodyPr/>
          <a:lstStyle/>
          <a:p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$1000 Guaranteed Income</a:t>
            </a:r>
          </a:p>
        </p:txBody>
      </p:sp>
      <p:sp>
        <p:nvSpPr>
          <p:cNvPr id="3" name="Rectangle 2"/>
          <p:cNvSpPr/>
          <p:nvPr/>
        </p:nvSpPr>
        <p:spPr>
          <a:xfrm>
            <a:off x="387213" y="1492967"/>
            <a:ext cx="841023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Every New Distributor who joins after March 1, 2020 is eligible</a:t>
            </a:r>
          </a:p>
          <a:p>
            <a:r>
              <a:rPr lang="en-US" dirty="0"/>
              <a:t> for $1,000 earnings guarantee if they:</a:t>
            </a:r>
          </a:p>
          <a:p>
            <a:endParaRPr lang="en-US" dirty="0"/>
          </a:p>
          <a:p>
            <a:r>
              <a:rPr lang="en-US" dirty="0"/>
              <a:t>9 – Sponsor 9 new Preferred Members or Distributors with the purchase of </a:t>
            </a:r>
          </a:p>
          <a:p>
            <a:r>
              <a:rPr lang="en-US" dirty="0"/>
              <a:t>	any Challenge pack [</a:t>
            </a:r>
            <a:r>
              <a:rPr lang="en-US" b="1" dirty="0"/>
              <a:t>Prove It Challenge™ or Immunity Challenge Pack.</a:t>
            </a:r>
            <a:r>
              <a:rPr lang="en-US" dirty="0"/>
              <a:t>]</a:t>
            </a:r>
          </a:p>
          <a:p>
            <a:endParaRPr lang="en-US" dirty="0"/>
          </a:p>
          <a:p>
            <a:r>
              <a:rPr lang="en-US" dirty="0"/>
              <a:t>3 – Sponsor </a:t>
            </a:r>
            <a:r>
              <a:rPr lang="en-US" b="1" dirty="0"/>
              <a:t>3 new Distributors </a:t>
            </a:r>
            <a:r>
              <a:rPr lang="en-US" dirty="0"/>
              <a:t>with any Challenge Pack</a:t>
            </a:r>
          </a:p>
          <a:p>
            <a:endParaRPr lang="en-US" dirty="0"/>
          </a:p>
          <a:p>
            <a:r>
              <a:rPr lang="en-US" dirty="0"/>
              <a:t>3 – Guide </a:t>
            </a:r>
            <a:r>
              <a:rPr lang="en-US" b="1" dirty="0"/>
              <a:t>3</a:t>
            </a:r>
            <a:r>
              <a:rPr lang="en-US" dirty="0"/>
              <a:t> new Prove It Challenge Members to place a ​</a:t>
            </a:r>
            <a:r>
              <a:rPr lang="en-US" b="1" dirty="0"/>
              <a:t>second order of $100 </a:t>
            </a:r>
            <a:r>
              <a:rPr lang="en-US" dirty="0"/>
              <a:t>or more</a:t>
            </a:r>
          </a:p>
          <a:p>
            <a:endParaRPr lang="en-US" dirty="0"/>
          </a:p>
          <a:p>
            <a:r>
              <a:rPr lang="en-US" dirty="0"/>
              <a:t>Do these activities in join month + 3 and Shaklee will top up their earnings to $1,000.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246" y="45003"/>
            <a:ext cx="2648527" cy="204569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7212" y="299621"/>
            <a:ext cx="4894353" cy="523220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dirty="0"/>
              <a:t>Shaklee Stimulus Plan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624048" y="4285144"/>
            <a:ext cx="3066315" cy="369332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AND</a:t>
            </a:r>
            <a:r>
              <a:rPr lang="mr-IN" dirty="0"/>
              <a:t>…</a:t>
            </a:r>
            <a:r>
              <a:rPr lang="en-US" dirty="0"/>
              <a:t>   SO IS EVERYBODY ELSE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406532" y="4632288"/>
            <a:ext cx="1270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79809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419222" cy="650082"/>
          </a:xfrm>
          <a:ln>
            <a:solidFill>
              <a:schemeClr val="accent1">
                <a:lumMod val="50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Strategies for Stimulus Plan $1000 Reward -- understand 9+3+3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8" y="856061"/>
            <a:ext cx="8419223" cy="32809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1800" b="1" dirty="0"/>
              <a:t>Requirement #1  -- Sponsor 9 new members with one of the Prove It Kits</a:t>
            </a:r>
          </a:p>
          <a:p>
            <a:pPr marL="0" indent="0">
              <a:buNone/>
            </a:pPr>
            <a:r>
              <a:rPr lang="en-US" sz="1800" dirty="0"/>
              <a:t>	BUT  </a:t>
            </a:r>
            <a:r>
              <a:rPr lang="mr-IN" sz="1800" dirty="0"/>
              <a:t>…</a:t>
            </a:r>
            <a:r>
              <a:rPr lang="en-US" sz="1800" dirty="0"/>
              <a:t>   If the Prove It Kit isn’t best for them </a:t>
            </a:r>
            <a:r>
              <a:rPr lang="mr-IN" sz="1800" dirty="0"/>
              <a:t>…</a:t>
            </a:r>
            <a:r>
              <a:rPr lang="en-US" sz="1800" dirty="0"/>
              <a:t> </a:t>
            </a:r>
          </a:p>
          <a:p>
            <a:r>
              <a:rPr lang="en-US" sz="1800" b="1" dirty="0"/>
              <a:t>Option #2</a:t>
            </a:r>
            <a:r>
              <a:rPr lang="en-US" sz="1800" dirty="0"/>
              <a:t> </a:t>
            </a:r>
            <a:r>
              <a:rPr lang="mr-IN" sz="1800" dirty="0"/>
              <a:t>–</a:t>
            </a:r>
            <a:r>
              <a:rPr lang="en-US" sz="1800" dirty="0"/>
              <a:t> Sponsor with $150 order ( free membership and free shipping) 		no credit toward Stimulus, but a happy customer.</a:t>
            </a:r>
          </a:p>
          <a:p>
            <a:r>
              <a:rPr lang="en-US" sz="1800" b="1" dirty="0"/>
              <a:t>Option #3</a:t>
            </a:r>
            <a:r>
              <a:rPr lang="en-US" sz="1800" dirty="0"/>
              <a:t> </a:t>
            </a:r>
            <a:r>
              <a:rPr lang="mr-IN" sz="1800" dirty="0"/>
              <a:t>–</a:t>
            </a:r>
            <a:r>
              <a:rPr lang="en-US" sz="1800" dirty="0"/>
              <a:t> Sponsor with $150 as </a:t>
            </a:r>
            <a:r>
              <a:rPr lang="en-US" sz="1800" b="1" dirty="0"/>
              <a:t>a distributor </a:t>
            </a:r>
            <a:r>
              <a:rPr lang="en-US" sz="1800" dirty="0"/>
              <a:t>for $25 					Benefits of Distributor </a:t>
            </a:r>
            <a:r>
              <a:rPr lang="mr-IN" sz="1800" dirty="0"/>
              <a:t>–</a:t>
            </a:r>
            <a:endParaRPr lang="en-US" sz="1800" dirty="0"/>
          </a:p>
          <a:p>
            <a:pPr marL="0" indent="0">
              <a:buNone/>
            </a:pPr>
            <a:r>
              <a:rPr lang="en-US" sz="2000" dirty="0"/>
              <a:t>		-- free shipping  (all shipping dollars convert to free product points)</a:t>
            </a:r>
          </a:p>
          <a:p>
            <a:pPr marL="0" indent="0">
              <a:buNone/>
            </a:pPr>
            <a:r>
              <a:rPr lang="en-US" sz="2000" dirty="0"/>
              <a:t>		-- </a:t>
            </a:r>
            <a:r>
              <a:rPr lang="en-US" sz="2000" dirty="0" err="1"/>
              <a:t>autoship</a:t>
            </a:r>
            <a:r>
              <a:rPr lang="en-US" sz="2000" dirty="0"/>
              <a:t> discounts </a:t>
            </a:r>
          </a:p>
          <a:p>
            <a:pPr marL="0" indent="0">
              <a:buNone/>
            </a:pPr>
            <a:r>
              <a:rPr lang="en-US" sz="2000" dirty="0"/>
              <a:t>		-- ability to earn bonuses and Prove It Challenge rewards</a:t>
            </a:r>
          </a:p>
          <a:p>
            <a:endParaRPr lang="en-US" sz="2000" dirty="0"/>
          </a:p>
        </p:txBody>
      </p:sp>
      <p:sp>
        <p:nvSpPr>
          <p:cNvPr id="4" name="Rectangle 3"/>
          <p:cNvSpPr/>
          <p:nvPr/>
        </p:nvSpPr>
        <p:spPr>
          <a:xfrm>
            <a:off x="317499" y="4143885"/>
            <a:ext cx="84192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b="1" dirty="0"/>
              <a:t>Option #4 -- </a:t>
            </a:r>
            <a:r>
              <a:rPr lang="en-US" sz="1800" dirty="0"/>
              <a:t>Sponsor with either of the Prove It Challenge Kits for $159  and  invite 3 friends to start on the Challenge =  Receive $150 in Prove It Bonus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891738" y="2582451"/>
            <a:ext cx="984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2662500"/>
            <a:ext cx="1498599" cy="134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1290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694" y="-228600"/>
            <a:ext cx="9144000" cy="5143500"/>
          </a:xfrm>
          <a:prstGeom prst="rect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6021733" cy="857250"/>
          </a:xfrm>
          <a:ln>
            <a:solidFill>
              <a:schemeClr val="tx2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400" dirty="0"/>
              <a:t>Stimulus Plan Strategies continued ( 9+3+3)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228" y="1200151"/>
            <a:ext cx="8605278" cy="1624850"/>
          </a:xfrm>
          <a:ln>
            <a:solidFill>
              <a:schemeClr val="bg1">
                <a:lumMod val="65000"/>
              </a:schemeClr>
            </a:solidFill>
          </a:ln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dirty="0"/>
              <a:t>Qualification #2 </a:t>
            </a:r>
            <a:r>
              <a:rPr lang="mr-IN" sz="2000" dirty="0"/>
              <a:t>–</a:t>
            </a:r>
            <a:endParaRPr lang="en-US" sz="2000" dirty="0"/>
          </a:p>
          <a:p>
            <a:r>
              <a:rPr lang="en-US" sz="2000" dirty="0"/>
              <a:t> </a:t>
            </a:r>
            <a:r>
              <a:rPr lang="en-US" sz="2000" b="1" dirty="0"/>
              <a:t>Sponsor 3 new Distributors </a:t>
            </a:r>
            <a:r>
              <a:rPr lang="en-US" sz="2000" dirty="0"/>
              <a:t>with Prove It Kit or $150 order </a:t>
            </a:r>
          </a:p>
          <a:p>
            <a:pPr marL="203200" indent="0">
              <a:buNone/>
            </a:pPr>
            <a:r>
              <a:rPr lang="en-US" sz="2000" dirty="0"/>
              <a:t>					&amp; $25 (half price join fee)</a:t>
            </a:r>
          </a:p>
          <a:p>
            <a:r>
              <a:rPr lang="en-US" sz="2000" dirty="0"/>
              <a:t>Or </a:t>
            </a:r>
            <a:r>
              <a:rPr lang="en-US" sz="2000" b="1" dirty="0"/>
              <a:t>Upgrade</a:t>
            </a:r>
            <a:r>
              <a:rPr lang="en-US" sz="2000" dirty="0"/>
              <a:t> current member with a $150 order and $25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0830" y="3238764"/>
            <a:ext cx="8115969" cy="1015663"/>
          </a:xfrm>
          <a:prstGeom prst="rect">
            <a:avLst/>
          </a:pr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Calibri"/>
                <a:cs typeface="Calibri"/>
              </a:rPr>
              <a:t>Qualification #3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>
                <a:latin typeface="Calibri"/>
                <a:cs typeface="Calibri"/>
              </a:rPr>
              <a:t>Follow up with good customer service with all 9 new Prove It members and help </a:t>
            </a:r>
            <a:r>
              <a:rPr lang="en-US" sz="2000" b="1" dirty="0">
                <a:latin typeface="Calibri"/>
                <a:cs typeface="Calibri"/>
              </a:rPr>
              <a:t>3</a:t>
            </a:r>
            <a:r>
              <a:rPr lang="en-US" sz="2000" dirty="0">
                <a:latin typeface="Calibri"/>
                <a:cs typeface="Calibri"/>
              </a:rPr>
              <a:t> of them create a </a:t>
            </a:r>
            <a:r>
              <a:rPr lang="en-US" sz="2000" b="1" dirty="0">
                <a:latin typeface="Calibri"/>
                <a:cs typeface="Calibri"/>
              </a:rPr>
              <a:t>second order of $100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77572" y="4254427"/>
            <a:ext cx="1155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</p:spTree>
    <p:extLst>
      <p:ext uri="{BB962C8B-B14F-4D97-AF65-F5344CB8AC3E}">
        <p14:creationId xmlns:p14="http://schemas.microsoft.com/office/powerpoint/2010/main" val="194153852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001"/>
            <a:ext cx="9144000" cy="51409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23900" y="4610100"/>
            <a:ext cx="132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900 PV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70200" y="4610100"/>
            <a:ext cx="1447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300 PV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978400" y="4610100"/>
            <a:ext cx="1219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300 PV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1800" y="457200"/>
            <a:ext cx="1409700" cy="120032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/>
              <a:t>Shaklee</a:t>
            </a:r>
          </a:p>
          <a:p>
            <a:r>
              <a:rPr lang="en-US" sz="2400" dirty="0"/>
              <a:t>Stimulus Package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518400" y="4610100"/>
            <a:ext cx="1016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95284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 449"/>
          <p:cNvPicPr preferRelativeResize="0">
            <a:picLocks/>
          </p:cNvPicPr>
          <p:nvPr/>
        </p:nvPicPr>
        <p:blipFill rotWithShape="1">
          <a:blip r:embed="rId2">
            <a:alphaModFix/>
          </a:blip>
          <a:srcRect l="-125583" r="-125583"/>
          <a:stretch/>
        </p:blipFill>
        <p:spPr>
          <a:xfrm>
            <a:off x="5288937" y="2498471"/>
            <a:ext cx="5637812" cy="2470553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132920" y="1058975"/>
            <a:ext cx="7025983" cy="1252425"/>
          </a:xfrm>
        </p:spPr>
        <p:txBody>
          <a:bodyPr/>
          <a:lstStyle/>
          <a:p>
            <a:r>
              <a:rPr lang="en-US" sz="1800" dirty="0">
                <a:solidFill>
                  <a:schemeClr val="tx1"/>
                </a:solidFill>
              </a:rPr>
              <a:t>We can learn what to do 						 and what to say ,						 but monitor our self-talk &amp; our thinking ..			 It can sabotage our best efforts.</a:t>
            </a:r>
          </a:p>
          <a:p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75785" y="388375"/>
            <a:ext cx="5934181" cy="63055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Confronting Fears and Hesitations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7256589" y="249255"/>
            <a:ext cx="1716464" cy="2246769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Commitment begins when we encounter our first challenge and obstacles.</a:t>
            </a:r>
          </a:p>
        </p:txBody>
      </p:sp>
      <p:sp>
        <p:nvSpPr>
          <p:cNvPr id="3" name="Rectangle 2"/>
          <p:cNvSpPr/>
          <p:nvPr/>
        </p:nvSpPr>
        <p:spPr>
          <a:xfrm>
            <a:off x="393700" y="3859997"/>
            <a:ext cx="6591300" cy="923330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Our written plan helps keep us moving forward and learning as we go… prevents us from getting stopped by our fears.</a:t>
            </a:r>
          </a:p>
          <a:p>
            <a:pPr marL="127000"/>
            <a:r>
              <a:rPr lang="en-US" sz="1800" dirty="0">
                <a:solidFill>
                  <a:schemeClr val="tx1"/>
                </a:solidFill>
              </a:rPr>
              <a:t>                     </a:t>
            </a:r>
          </a:p>
        </p:txBody>
      </p:sp>
      <p:sp>
        <p:nvSpPr>
          <p:cNvPr id="7" name="Rectangle 6"/>
          <p:cNvSpPr/>
          <p:nvPr/>
        </p:nvSpPr>
        <p:spPr>
          <a:xfrm>
            <a:off x="393700" y="2516489"/>
            <a:ext cx="65913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Not everybody is going to be interested … so think through how you will deal with disappointments and challenges so you are prepared.</a:t>
            </a:r>
            <a:endParaRPr lang="en-US" sz="1800" dirty="0"/>
          </a:p>
        </p:txBody>
      </p:sp>
      <p:sp>
        <p:nvSpPr>
          <p:cNvPr id="8" name="TextBox 7"/>
          <p:cNvSpPr txBox="1"/>
          <p:nvPr/>
        </p:nvSpPr>
        <p:spPr>
          <a:xfrm>
            <a:off x="6108700" y="3439820"/>
            <a:ext cx="736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757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 animBg="1"/>
      <p:bldP spid="3" grpId="0" animBg="1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17650" y="922718"/>
            <a:ext cx="6083782" cy="1475345"/>
          </a:xfrm>
        </p:spPr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Fears diminish when we stop making our actions about us … </a:t>
            </a:r>
          </a:p>
          <a:p>
            <a:pPr marL="127000" indent="0" algn="ctr">
              <a:buNone/>
            </a:pPr>
            <a:r>
              <a:rPr lang="en-US" dirty="0">
                <a:solidFill>
                  <a:schemeClr val="tx1"/>
                </a:solidFill>
              </a:rPr>
              <a:t>	and start making them about the impact we have on others.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317651" y="265200"/>
            <a:ext cx="3868844" cy="649108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Fears and Confidence 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4682" y="570000"/>
            <a:ext cx="1945278" cy="2561282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2" name="TextBox 1"/>
          <p:cNvSpPr txBox="1"/>
          <p:nvPr/>
        </p:nvSpPr>
        <p:spPr>
          <a:xfrm>
            <a:off x="6212477" y="4009863"/>
            <a:ext cx="2667483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venir Black Oblique"/>
                <a:cs typeface="Avenir Black Oblique"/>
              </a:rPr>
              <a:t>Everything we want </a:t>
            </a:r>
          </a:p>
          <a:p>
            <a:pPr algn="ctr"/>
            <a:r>
              <a:rPr lang="en-US" sz="2000" dirty="0">
                <a:latin typeface="Avenir Black Oblique"/>
                <a:cs typeface="Avenir Black Oblique"/>
              </a:rPr>
              <a:t>is on the other side of fear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054250" y="4317280"/>
            <a:ext cx="3746350" cy="70788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>
                <a:latin typeface="Ayuthaya"/>
                <a:cs typeface="Ayuthaya"/>
              </a:rPr>
              <a:t>Fear is only temporary.</a:t>
            </a:r>
          </a:p>
          <a:p>
            <a:r>
              <a:rPr lang="en-US" sz="2000" dirty="0">
                <a:latin typeface="Ayuthaya"/>
                <a:cs typeface="Ayuthaya"/>
              </a:rPr>
              <a:t>Regret lasts forever</a:t>
            </a:r>
            <a:r>
              <a:rPr lang="en-US" sz="2000" dirty="0"/>
              <a:t>.</a:t>
            </a:r>
          </a:p>
        </p:txBody>
      </p:sp>
      <p:sp>
        <p:nvSpPr>
          <p:cNvPr id="4" name="Rectangle 3"/>
          <p:cNvSpPr/>
          <p:nvPr/>
        </p:nvSpPr>
        <p:spPr>
          <a:xfrm>
            <a:off x="483" y="2378647"/>
            <a:ext cx="693419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If you knew that out of every 10 conversations,  you would be helping at least one person be a better mom, more patient parent, help one kid to avoid the need for antibiotics, or help someone have a healthier, happier and more fulfilling life, would you ever stop having conversations?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899400" y="3505200"/>
            <a:ext cx="8509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angie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527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1" y="1159944"/>
            <a:ext cx="7950855" cy="3818456"/>
          </a:xfrm>
        </p:spPr>
        <p:txBody>
          <a:bodyPr>
            <a:normAutofit/>
          </a:bodyPr>
          <a:lstStyle/>
          <a:p>
            <a:pP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Create a 2000 PV Plan for yourself .. And for any business partners </a:t>
            </a:r>
            <a:r>
              <a:rPr lang="en-US" dirty="0" err="1">
                <a:solidFill>
                  <a:schemeClr val="tx1"/>
                </a:solidFill>
              </a:rPr>
              <a:t>downline</a:t>
            </a:r>
            <a:r>
              <a:rPr lang="en-US" dirty="0">
                <a:solidFill>
                  <a:schemeClr val="tx1"/>
                </a:solidFill>
              </a:rPr>
              <a:t> from you… ON PAPER.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Create your weekly working plan.. ON PAPER.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Schedule the activities and begin inviting … INVITE FIRST … PEOPLE CONTACT FIRST in Prime Time .. Do desk stuff and prep stuff in non-prime time.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To keep an eye on the $20K in 2020</a:t>
            </a:r>
            <a:r>
              <a:rPr lang="mr-IN" dirty="0">
                <a:solidFill>
                  <a:schemeClr val="tx1"/>
                </a:solidFill>
              </a:rPr>
              <a:t>…</a:t>
            </a:r>
            <a:r>
              <a:rPr lang="en-US" dirty="0">
                <a:solidFill>
                  <a:schemeClr val="tx1"/>
                </a:solidFill>
              </a:rPr>
              <a:t> contact people you would like on your business team and invite to FB Working from Anywhere ( and the Roger Barnett 16 minute presentation ) 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Word tracks section in </a:t>
            </a:r>
            <a:r>
              <a:rPr lang="en-US" dirty="0" err="1">
                <a:solidFill>
                  <a:schemeClr val="tx1"/>
                </a:solidFill>
              </a:rPr>
              <a:t>BetterFuture.Training</a:t>
            </a:r>
            <a:r>
              <a:rPr lang="en-US" dirty="0">
                <a:solidFill>
                  <a:schemeClr val="tx1"/>
                </a:solidFill>
              </a:rPr>
              <a:t>/your name</a:t>
            </a:r>
          </a:p>
          <a:p>
            <a:pPr>
              <a:buFont typeface="Arial"/>
              <a:buChar char="•"/>
            </a:pPr>
            <a:endParaRPr lang="en-US" dirty="0">
              <a:solidFill>
                <a:schemeClr val="tx1"/>
              </a:solidFill>
            </a:endParaRPr>
          </a:p>
          <a:p>
            <a:pPr indent="-342900"/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239451"/>
            <a:ext cx="7950856" cy="737605"/>
          </a:xfrm>
          <a:ln>
            <a:solidFill>
              <a:schemeClr val="accent5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r>
              <a:rPr lang="en-US" sz="2800" dirty="0"/>
              <a:t>Action Steps for Session #7</a:t>
            </a:r>
            <a:r>
              <a:rPr lang="mr-IN" sz="2800" dirty="0"/>
              <a:t>–</a:t>
            </a:r>
            <a:r>
              <a:rPr lang="en-US" sz="2800" dirty="0"/>
              <a:t> Creating A 2000 PV Plan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670800" y="4164111"/>
            <a:ext cx="1473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Jeanne/barb</a:t>
            </a:r>
          </a:p>
        </p:txBody>
      </p:sp>
    </p:spTree>
    <p:extLst>
      <p:ext uri="{BB962C8B-B14F-4D97-AF65-F5344CB8AC3E}">
        <p14:creationId xmlns:p14="http://schemas.microsoft.com/office/powerpoint/2010/main" val="1732993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199" y="152401"/>
            <a:ext cx="7772401" cy="800100"/>
          </a:xfrm>
        </p:spPr>
        <p:txBody>
          <a:bodyPr>
            <a:normAutofit/>
          </a:bodyPr>
          <a:lstStyle/>
          <a:p>
            <a:r>
              <a:rPr lang="en-US" sz="2800" dirty="0"/>
              <a:t>Set Up May Activities to generate 1000 New PV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8133" y="4504267"/>
            <a:ext cx="795868" cy="41597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/>
              <a:t>barb.</a:t>
            </a:r>
            <a:endParaRPr lang="en-US" sz="2000" dirty="0"/>
          </a:p>
          <a:p>
            <a:endParaRPr lang="en-US" sz="2000" dirty="0"/>
          </a:p>
          <a:p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266699" y="930297"/>
            <a:ext cx="8144934" cy="2031325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Moms of young children -- Moms need pampering </a:t>
            </a:r>
            <a:r>
              <a:rPr lang="mr-IN" dirty="0"/>
              <a:t>–</a:t>
            </a:r>
            <a:r>
              <a:rPr lang="en-US" dirty="0"/>
              <a:t> their space has been invaded by working from home dads and home schooling e-learning kids</a:t>
            </a:r>
          </a:p>
          <a:p>
            <a:endParaRPr lang="en-US" dirty="0"/>
          </a:p>
          <a:p>
            <a:r>
              <a:rPr lang="en-US" dirty="0"/>
              <a:t>Every Woman </a:t>
            </a:r>
            <a:r>
              <a:rPr lang="mr-IN" dirty="0"/>
              <a:t>–</a:t>
            </a:r>
            <a:endParaRPr lang="en-US" dirty="0"/>
          </a:p>
          <a:p>
            <a:r>
              <a:rPr lang="en-US" dirty="0"/>
              <a:t>May is Women’s Health Month ..and this year we are focusing on their MENTAL HEALTH </a:t>
            </a:r>
            <a:r>
              <a:rPr lang="mr-IN" dirty="0"/>
              <a:t>–</a:t>
            </a:r>
            <a:r>
              <a:rPr lang="en-US" dirty="0"/>
              <a:t> with spouses working from home .. Or not working at all .. Teenagers getting snarky from missing their friends </a:t>
            </a:r>
            <a:r>
              <a:rPr lang="mr-IN" dirty="0"/>
              <a:t>…</a:t>
            </a:r>
            <a:endParaRPr lang="en-US" dirty="0"/>
          </a:p>
          <a:p>
            <a:r>
              <a:rPr lang="en-US" dirty="0"/>
              <a:t>Or job insecurity .. When will the sheltering end </a:t>
            </a:r>
            <a:r>
              <a:rPr lang="mr-IN" dirty="0"/>
              <a:t>…</a:t>
            </a:r>
            <a:r>
              <a:rPr lang="en-US" dirty="0"/>
              <a:t> </a:t>
            </a:r>
          </a:p>
          <a:p>
            <a:r>
              <a:rPr lang="en-US" dirty="0"/>
              <a:t>And those who live alone .. Feeling pretty lonely.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900" y="2951743"/>
            <a:ext cx="5080000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678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3" name="Shape 36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64" name="Shape 364"/>
          <p:cNvSpPr txBox="1">
            <a:spLocks noGrp="1"/>
          </p:cNvSpPr>
          <p:nvPr>
            <p:ph type="title"/>
          </p:nvPr>
        </p:nvSpPr>
        <p:spPr>
          <a:xfrm>
            <a:off x="1219200" y="400051"/>
            <a:ext cx="6629400" cy="1746250"/>
          </a:xfrm>
          <a:prstGeom prst="rect">
            <a:avLst/>
          </a:prstGeom>
          <a:noFill/>
          <a:ln w="9525" cap="flat" cmpd="sng">
            <a:solidFill>
              <a:schemeClr val="lt1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chemeClr val="lt1"/>
              </a:buClr>
              <a:buSzPct val="25000"/>
              <a:buFont typeface="Calibri"/>
              <a:buNone/>
            </a:pPr>
            <a:br>
              <a:rPr lang="en-US" sz="3600" b="1" dirty="0">
                <a:solidFill>
                  <a:schemeClr val="lt1"/>
                </a:solidFill>
              </a:rPr>
            </a:br>
            <a:r>
              <a:rPr lang="en-US" sz="3600" b="1" dirty="0">
                <a:solidFill>
                  <a:schemeClr val="lt1"/>
                </a:solidFill>
              </a:rPr>
              <a:t>Final 2 Weeks</a:t>
            </a: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 #8a and 8b –</a:t>
            </a:r>
            <a:b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3600" b="1" i="0" u="none" strike="noStrike" cap="none" dirty="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Coaching and </a:t>
            </a:r>
            <a:r>
              <a:rPr lang="en-US" sz="3600" b="1" dirty="0">
                <a:solidFill>
                  <a:schemeClr val="lt1"/>
                </a:solidFill>
              </a:rPr>
              <a:t>Leadership Skills</a:t>
            </a:r>
            <a:br>
              <a:rPr lang="en-US" sz="3600" b="1" dirty="0">
                <a:solidFill>
                  <a:schemeClr val="lt1"/>
                </a:solidFill>
              </a:rPr>
            </a:br>
            <a:endParaRPr lang="en-US" sz="3600" b="1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104"/>
            <a:ext cx="8229600" cy="857250"/>
          </a:xfrm>
        </p:spPr>
        <p:txBody>
          <a:bodyPr/>
          <a:lstStyle/>
          <a:p>
            <a:r>
              <a:rPr lang="en-US" sz="2400" dirty="0"/>
              <a:t>How to Meet New People on a  Regular Basis </a:t>
            </a:r>
            <a:r>
              <a:rPr lang="mr-IN" sz="2400" dirty="0"/>
              <a:t>…</a:t>
            </a:r>
            <a:r>
              <a:rPr lang="en-US" sz="2400" dirty="0"/>
              <a:t> NOW?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82240"/>
            <a:ext cx="8229600" cy="2734072"/>
          </a:xfrm>
        </p:spPr>
        <p:txBody>
          <a:bodyPr/>
          <a:lstStyle/>
          <a:p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Tovah</a:t>
            </a:r>
            <a:endParaRPr lang="en-US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Pam Cary </a:t>
            </a:r>
            <a:r>
              <a:rPr lang="mr-IN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E-Learning Series</a:t>
            </a:r>
          </a:p>
          <a:p>
            <a:pPr marL="571500" lvl="1" indent="0"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 Earth Day Event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 Self Care ( Hand Wash, Hand &amp; Body, YOUTH, shampoo 					 meditation, music, </a:t>
            </a:r>
            <a:r>
              <a:rPr lang="en-US" sz="18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etc</a:t>
            </a: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)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 Stress, Anxiety, Fear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		 Most critical nutrition for the family</a:t>
            </a:r>
          </a:p>
          <a:p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Angie --Healthy Happy Hour on Immunity</a:t>
            </a:r>
          </a:p>
          <a:p>
            <a:pPr marL="127000" indent="0">
              <a:buNone/>
            </a:pPr>
            <a:r>
              <a:rPr lang="en-U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	Wellness Challenge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1174354"/>
            <a:ext cx="83947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/>
            <a:r>
              <a:rPr lang="en-US" sz="1800" dirty="0"/>
              <a:t>Purpose -- ideas and events </a:t>
            </a:r>
            <a:r>
              <a:rPr lang="en-US" sz="1800" b="1" dirty="0"/>
              <a:t>to build customers under our distributors</a:t>
            </a:r>
          </a:p>
          <a:p>
            <a:pPr marL="127000"/>
            <a:r>
              <a:rPr lang="en-US" sz="1800" dirty="0"/>
              <a:t>	And </a:t>
            </a:r>
            <a:r>
              <a:rPr lang="en-US" sz="1800" b="1" dirty="0"/>
              <a:t>to meet new people </a:t>
            </a:r>
            <a:r>
              <a:rPr lang="en-US" sz="1800" dirty="0"/>
              <a:t>and potential business partners</a:t>
            </a:r>
          </a:p>
        </p:txBody>
      </p:sp>
    </p:spTree>
    <p:extLst>
      <p:ext uri="{BB962C8B-B14F-4D97-AF65-F5344CB8AC3E}">
        <p14:creationId xmlns:p14="http://schemas.microsoft.com/office/powerpoint/2010/main" val="315919464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7700" y="3022600"/>
            <a:ext cx="2120900" cy="21209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0500" y="54104"/>
            <a:ext cx="6184900" cy="5047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Function of Supplements Needed:</a:t>
            </a:r>
            <a:endParaRPr lang="en-US" dirty="0"/>
          </a:p>
          <a:p>
            <a:pPr lvl="0"/>
            <a:r>
              <a:rPr lang="en-US" dirty="0"/>
              <a:t>Alfalfa tabs (5 tablets in am, 5 tablets in pm)</a:t>
            </a:r>
          </a:p>
          <a:p>
            <a:pPr lvl="1"/>
            <a:r>
              <a:rPr lang="en-US" dirty="0"/>
              <a:t>--A great diuretic that reduces fluid retention</a:t>
            </a:r>
          </a:p>
          <a:p>
            <a:pPr lvl="1"/>
            <a:r>
              <a:rPr lang="en-US" dirty="0"/>
              <a:t>--Contains chlorophyll—an excellent body cleaners and detoxifier</a:t>
            </a:r>
          </a:p>
          <a:p>
            <a:pPr lvl="1"/>
            <a:r>
              <a:rPr lang="en-US" dirty="0"/>
              <a:t>--Contains vital trace minerals</a:t>
            </a:r>
          </a:p>
          <a:p>
            <a:pPr lvl="1"/>
            <a:r>
              <a:rPr lang="en-US" dirty="0"/>
              <a:t>--Increase alkaline reserves and helps balance acids</a:t>
            </a:r>
          </a:p>
          <a:p>
            <a:pPr lvl="1"/>
            <a:r>
              <a:rPr lang="en-US" dirty="0"/>
              <a:t>--Natural anti-inflammatory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Herb Lax (2-4 tablets per day at bedtime)*</a:t>
            </a:r>
          </a:p>
          <a:p>
            <a:pPr lvl="1"/>
            <a:r>
              <a:rPr lang="en-US" dirty="0"/>
              <a:t>--A natural body cleanser</a:t>
            </a:r>
          </a:p>
          <a:p>
            <a:pPr lvl="1"/>
            <a:r>
              <a:rPr lang="en-US" dirty="0"/>
              <a:t>--Regulates bowel function and promotes regularity</a:t>
            </a:r>
          </a:p>
          <a:p>
            <a:pPr lvl="1"/>
            <a:r>
              <a:rPr lang="en-US" dirty="0"/>
              <a:t>--Stimulates bile flow in liver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Liver DTX* (Take 1 in am and 2 in pm)</a:t>
            </a:r>
          </a:p>
          <a:p>
            <a:pPr lvl="1"/>
            <a:r>
              <a:rPr lang="en-US" dirty="0"/>
              <a:t>--The liver is the primary organ of detoxification</a:t>
            </a:r>
          </a:p>
          <a:p>
            <a:pPr lvl="1"/>
            <a:r>
              <a:rPr lang="en-US" dirty="0"/>
              <a:t>--Helps detox liver naturally</a:t>
            </a:r>
          </a:p>
          <a:p>
            <a:pPr lvl="1"/>
            <a:r>
              <a:rPr lang="en-US" dirty="0"/>
              <a:t>--Helps maintain bile flow</a:t>
            </a:r>
          </a:p>
          <a:p>
            <a:pPr lvl="1"/>
            <a:r>
              <a:rPr lang="en-US" dirty="0"/>
              <a:t>--Helps regenerate liver cells</a:t>
            </a:r>
          </a:p>
          <a:p>
            <a:pPr lvl="0"/>
            <a:endParaRPr lang="en-US" dirty="0"/>
          </a:p>
          <a:p>
            <a:pPr lvl="0"/>
            <a:r>
              <a:rPr lang="en-US" dirty="0" err="1"/>
              <a:t>Optiflora</a:t>
            </a:r>
            <a:r>
              <a:rPr lang="en-US" dirty="0"/>
              <a:t> Probiotic Complex (1/day) *This is the pearl in your </a:t>
            </a:r>
            <a:r>
              <a:rPr lang="en-US" dirty="0" err="1"/>
              <a:t>Vitalizer</a:t>
            </a:r>
            <a:r>
              <a:rPr lang="en-US" dirty="0"/>
              <a:t> strip</a:t>
            </a:r>
          </a:p>
          <a:p>
            <a:pPr lvl="1"/>
            <a:r>
              <a:rPr lang="en-US" dirty="0"/>
              <a:t>--Improves Digestion</a:t>
            </a:r>
          </a:p>
          <a:p>
            <a:pPr lvl="1"/>
            <a:r>
              <a:rPr lang="en-US" dirty="0"/>
              <a:t>--Increases immunity</a:t>
            </a:r>
          </a:p>
          <a:p>
            <a:pPr lvl="1"/>
            <a:r>
              <a:rPr lang="en-US" dirty="0"/>
              <a:t>--Restore health of the gut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1447800"/>
            <a:ext cx="2197100" cy="21971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2500" y="260350"/>
            <a:ext cx="2197100" cy="21971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200000">
            <a:off x="5992106" y="2997200"/>
            <a:ext cx="766588" cy="1549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0800" y="1130300"/>
            <a:ext cx="1803400" cy="180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5572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64828" y="252736"/>
            <a:ext cx="4314599" cy="1084106"/>
          </a:xfrm>
          <a:prstGeom prst="rect">
            <a:avLst/>
          </a:prstGeom>
          <a:noFill/>
          <a:ln w="9525" cap="flat" cmpd="sng">
            <a:solidFill>
              <a:srgbClr val="31859B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3000" b="0" dirty="0">
                <a:solidFill>
                  <a:srgbClr val="205867"/>
                </a:solidFill>
              </a:rPr>
              <a:t> </a:t>
            </a:r>
            <a:r>
              <a:rPr lang="en-US" sz="30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8 Weeks To Director</a:t>
            </a:r>
            <a:r>
              <a:rPr lang="en-US" sz="4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</a:p>
          <a:p>
            <a:pPr marL="0" marR="0" lvl="0" indent="0" algn="l" rtl="0">
              <a:spcBef>
                <a:spcPts val="0"/>
              </a:spcBef>
              <a:buClr>
                <a:srgbClr val="205867"/>
              </a:buClr>
              <a:buSzPct val="25000"/>
              <a:buFont typeface="Calibri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Shaklee Business Training 2020</a:t>
            </a:r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4843056" y="1443625"/>
            <a:ext cx="3961995" cy="25802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205867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endParaRPr lang="en-US" sz="3200" dirty="0">
              <a:solidFill>
                <a:srgbClr val="205867"/>
              </a:solidFill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3200" dirty="0">
                <a:solidFill>
                  <a:srgbClr val="205867"/>
                </a:solidFill>
              </a:rPr>
              <a:t>Creating the 			2000 PV Plan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endParaRPr lang="en-US" sz="2960" dirty="0">
              <a:solidFill>
                <a:srgbClr val="205867"/>
              </a:solidFill>
            </a:endParaRP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b="0" i="0" u="none" strike="noStrike" cap="none" dirty="0">
                <a:solidFill>
                  <a:srgbClr val="205867"/>
                </a:solidFill>
                <a:latin typeface="Calibri"/>
                <a:ea typeface="Calibri"/>
                <a:cs typeface="Calibri"/>
                <a:sym typeface="Calibri"/>
              </a:rPr>
              <a:t>Week # </a:t>
            </a:r>
            <a:r>
              <a:rPr lang="en-US" sz="2400" dirty="0">
                <a:solidFill>
                  <a:srgbClr val="205867"/>
                </a:solidFill>
              </a:rPr>
              <a:t>7</a:t>
            </a:r>
          </a:p>
          <a:p>
            <a:pPr marL="0" marR="0" lvl="0" indent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205867"/>
              </a:buClr>
              <a:buSzPct val="25000"/>
              <a:buFont typeface="Arial"/>
              <a:buNone/>
            </a:pPr>
            <a:r>
              <a:rPr lang="en-US" sz="2400" dirty="0">
                <a:solidFill>
                  <a:srgbClr val="205867"/>
                </a:solidFill>
              </a:rPr>
              <a:t>April 23, 2020</a:t>
            </a:r>
            <a:endParaRPr lang="en-US" sz="2400" b="0" i="0" u="none" strike="noStrike" cap="none" dirty="0">
              <a:solidFill>
                <a:srgbClr val="205867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80000"/>
              </a:lnSpc>
              <a:spcBef>
                <a:spcPts val="0"/>
              </a:spcBef>
              <a:buClr>
                <a:srgbClr val="6F6E6F"/>
              </a:buClr>
              <a:buSzPct val="25000"/>
              <a:buFont typeface="Arial"/>
              <a:buNone/>
            </a:pPr>
            <a:r>
              <a:rPr lang="en-US" sz="2960" b="0" i="0" u="none" strike="noStrike" cap="none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endParaRPr sz="296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912473" y="4215297"/>
            <a:ext cx="89257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Jeanne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28" y="1831474"/>
            <a:ext cx="4232059" cy="2777289"/>
          </a:xfrm>
          <a:prstGeom prst="rect">
            <a:avLst/>
          </a:prstGeom>
        </p:spPr>
      </p:pic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5979"/>
            <a:ext cx="4696942" cy="857250"/>
          </a:xfrm>
        </p:spPr>
        <p:txBody>
          <a:bodyPr>
            <a:normAutofit fontScale="90000"/>
          </a:bodyPr>
          <a:lstStyle/>
          <a:p>
            <a:r>
              <a:rPr lang="en-US" sz="2400" dirty="0"/>
              <a:t>Training Team This Week  </a:t>
            </a:r>
            <a:r>
              <a:rPr lang="mr-IN" sz="2400" dirty="0"/>
              <a:t>–</a:t>
            </a: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Creating the 2000 PV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6089" y="2758156"/>
            <a:ext cx="1673352" cy="793876"/>
          </a:xfrm>
        </p:spPr>
        <p:txBody>
          <a:bodyPr>
            <a:noAutofit/>
          </a:bodyPr>
          <a:lstStyle/>
          <a:p>
            <a:pPr marL="0" indent="0" algn="ctr">
              <a:lnSpc>
                <a:spcPct val="90000"/>
              </a:lnSpc>
              <a:buNone/>
            </a:pPr>
            <a:r>
              <a:rPr lang="en-US" sz="1600" dirty="0"/>
              <a:t>Pam Cary</a:t>
            </a:r>
            <a:br>
              <a:rPr lang="en-US" sz="1600" dirty="0"/>
            </a:br>
            <a:r>
              <a:rPr lang="en-US" sz="1600" dirty="0"/>
              <a:t>Senior Executive Coordinator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33600" y="2773151"/>
            <a:ext cx="1780673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Calibri"/>
                <a:cs typeface="Calibri"/>
              </a:rPr>
              <a:t>   Angie Thomas</a:t>
            </a:r>
          </a:p>
          <a:p>
            <a:r>
              <a:rPr lang="en-US" sz="1600" dirty="0">
                <a:latin typeface="Calibri"/>
                <a:cs typeface="Calibri"/>
              </a:rPr>
              <a:t>  Senior Director 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l="49301" t="38879" r="36809" b="38879"/>
          <a:stretch/>
        </p:blipFill>
        <p:spPr>
          <a:xfrm>
            <a:off x="6252468" y="1965460"/>
            <a:ext cx="1211064" cy="14896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1851" y="1994101"/>
            <a:ext cx="1158401" cy="146096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581900" y="3652273"/>
            <a:ext cx="15453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 Barbara Lagoni </a:t>
            </a:r>
          </a:p>
        </p:txBody>
      </p:sp>
      <p:sp>
        <p:nvSpPr>
          <p:cNvPr id="9" name="Rectangle 8"/>
          <p:cNvSpPr/>
          <p:nvPr/>
        </p:nvSpPr>
        <p:spPr>
          <a:xfrm>
            <a:off x="5989919" y="3652273"/>
            <a:ext cx="16819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Senior Master Coordinator</a:t>
            </a:r>
          </a:p>
          <a:p>
            <a:pPr algn="ctr"/>
            <a:r>
              <a:rPr lang="en-US" sz="1600" dirty="0"/>
              <a:t>Jeanne </a:t>
            </a:r>
            <a:r>
              <a:rPr lang="en-US" sz="1600" dirty="0" err="1"/>
              <a:t>Toovell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5154143" y="275434"/>
            <a:ext cx="3676109" cy="1231106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800" dirty="0"/>
              <a:t>Objective of these 8 weeks </a:t>
            </a:r>
            <a:r>
              <a:rPr lang="mr-IN" sz="1800" dirty="0"/>
              <a:t>…</a:t>
            </a:r>
            <a:r>
              <a:rPr lang="en-US" sz="1800" dirty="0"/>
              <a:t> to help EVERY business partner attending advance in rank, starting with Director </a:t>
            </a:r>
            <a:r>
              <a:rPr lang="en-US" sz="2000" dirty="0"/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463532" y="4683988"/>
            <a:ext cx="10828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jeanne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341064" y="3650575"/>
            <a:ext cx="5176405" cy="1259319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A $25 Million Stimulus Plan has been set before us </a:t>
            </a:r>
            <a:r>
              <a:rPr lang="mr-IN" dirty="0"/>
              <a:t>…</a:t>
            </a:r>
            <a:r>
              <a:rPr lang="en-US" dirty="0"/>
              <a:t> </a:t>
            </a:r>
          </a:p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		 with a 90 Day Window </a:t>
            </a:r>
            <a:r>
              <a:rPr lang="mr-IN" dirty="0"/>
              <a:t>…</a:t>
            </a:r>
            <a:endParaRPr lang="en-US" dirty="0"/>
          </a:p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It is time to learn how to create a specific plan</a:t>
            </a:r>
            <a:r>
              <a:rPr lang="mr-IN" dirty="0"/>
              <a:t>…</a:t>
            </a:r>
            <a:endParaRPr lang="en-US" dirty="0"/>
          </a:p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because we don</a:t>
            </a:r>
            <a:r>
              <a:rPr lang="mr-IN" dirty="0"/>
              <a:t>’</a:t>
            </a:r>
            <a:r>
              <a:rPr lang="en-US" dirty="0"/>
              <a:t>t reach our goals by luck ..</a:t>
            </a:r>
          </a:p>
          <a:p>
            <a:pPr marL="342900" lvl="0" indent="-342900" algn="ctr">
              <a:lnSpc>
                <a:spcPct val="90000"/>
              </a:lnSpc>
              <a:buClr>
                <a:schemeClr val="dk1"/>
              </a:buClr>
              <a:buSzPct val="25000"/>
            </a:pPr>
            <a:r>
              <a:rPr lang="en-US" dirty="0"/>
              <a:t>We reach them by working our plan every day for 90 days .. The prize is worth it. 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4"/>
          <a:srcRect t="11171" r="11094"/>
          <a:stretch/>
        </p:blipFill>
        <p:spPr>
          <a:xfrm>
            <a:off x="2297595" y="1161269"/>
            <a:ext cx="1198419" cy="146809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201" y="1231414"/>
            <a:ext cx="1430192" cy="14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1420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860557"/>
            <a:ext cx="8229600" cy="2076443"/>
          </a:xfrm>
        </p:spPr>
        <p:txBody>
          <a:bodyPr/>
          <a:lstStyle/>
          <a:p>
            <a:pPr marL="660400" indent="-457200">
              <a:buAutoNum type="arabicPeriod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 system to :</a:t>
            </a:r>
          </a:p>
          <a:p>
            <a:pPr marL="2032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-- meet new people on a regular basis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especially now</a:t>
            </a:r>
          </a:p>
          <a:p>
            <a:pPr marL="2032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-- educate members in the products and in wellness</a:t>
            </a:r>
          </a:p>
          <a:p>
            <a:pPr marL="2032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-- to identify and train business partners</a:t>
            </a:r>
          </a:p>
          <a:p>
            <a:pPr marL="2032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-- to work on ourselves </a:t>
            </a:r>
            <a:r>
              <a:rPr lang="mr-IN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…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personal development  </a:t>
            </a:r>
          </a:p>
          <a:p>
            <a:pPr marL="203200" indent="0">
              <a:buNone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	</a:t>
            </a:r>
            <a:r>
              <a:rPr lang="en-US" sz="2400" dirty="0"/>
              <a:t>		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After We Learn Basic Skills of Inviting, Presenting, Closing, and Follow Up</a:t>
            </a:r>
            <a:r>
              <a:rPr lang="mr-IN" sz="2400" dirty="0"/>
              <a:t>…</a:t>
            </a:r>
            <a:r>
              <a:rPr lang="en-US" sz="2400" dirty="0"/>
              <a:t>we want to create: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378700" y="4318000"/>
            <a:ext cx="1308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barb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898" y="4117945"/>
            <a:ext cx="32928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2. Create a 2000 PGV Plan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37215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1064615"/>
            <a:ext cx="8229600" cy="39588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To understand the process of Creating a 2000 PV Plan … </a:t>
            </a:r>
          </a:p>
          <a:p>
            <a:pPr marL="127000" indent="0">
              <a:buNone/>
            </a:pPr>
            <a:r>
              <a:rPr lang="en-US" dirty="0">
                <a:solidFill>
                  <a:schemeClr val="tx1"/>
                </a:solidFill>
              </a:rPr>
              <a:t>	 								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383779"/>
            <a:ext cx="8229600" cy="680836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Objectives for Week 7  -- Creating the 2000 PV Plan</a:t>
            </a:r>
          </a:p>
        </p:txBody>
      </p:sp>
      <p:sp>
        <p:nvSpPr>
          <p:cNvPr id="2" name="Rectangle 1"/>
          <p:cNvSpPr/>
          <p:nvPr/>
        </p:nvSpPr>
        <p:spPr>
          <a:xfrm>
            <a:off x="584200" y="3664526"/>
            <a:ext cx="8102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To </a:t>
            </a:r>
            <a:r>
              <a:rPr lang="en-US" sz="2000" b="1" dirty="0">
                <a:solidFill>
                  <a:schemeClr val="tx1"/>
                </a:solidFill>
                <a:latin typeface="Calibri"/>
                <a:cs typeface="Calibri"/>
              </a:rPr>
              <a:t>learn how to create a plan </a:t>
            </a:r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with our </a:t>
            </a:r>
            <a:r>
              <a:rPr lang="en-US" sz="2000" dirty="0" err="1">
                <a:solidFill>
                  <a:schemeClr val="tx1"/>
                </a:solidFill>
                <a:latin typeface="Calibri"/>
                <a:cs typeface="Calibri"/>
              </a:rPr>
              <a:t>upline</a:t>
            </a:r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 or mentor … </a:t>
            </a:r>
          </a:p>
          <a:p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	So we can, in turn, help plan with our business partners. ..	 	keeping in mind the importance of </a:t>
            </a:r>
            <a:r>
              <a:rPr lang="en-US" sz="2000" b="1" dirty="0">
                <a:solidFill>
                  <a:schemeClr val="tx1"/>
                </a:solidFill>
                <a:latin typeface="Calibri"/>
                <a:cs typeface="Calibri"/>
              </a:rPr>
              <a:t>duplication</a:t>
            </a:r>
            <a:r>
              <a:rPr lang="en-US" sz="2000" dirty="0">
                <a:solidFill>
                  <a:schemeClr val="tx1"/>
                </a:solidFill>
                <a:latin typeface="Calibri"/>
                <a:cs typeface="Calibri"/>
              </a:rPr>
              <a:t> in all we do.</a:t>
            </a:r>
          </a:p>
        </p:txBody>
      </p:sp>
      <p:sp>
        <p:nvSpPr>
          <p:cNvPr id="3" name="Rectangle 2"/>
          <p:cNvSpPr/>
          <p:nvPr/>
        </p:nvSpPr>
        <p:spPr>
          <a:xfrm>
            <a:off x="584200" y="3236278"/>
            <a:ext cx="773430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800" dirty="0">
                <a:solidFill>
                  <a:schemeClr val="tx1"/>
                </a:solidFill>
              </a:rPr>
              <a:t>To understand how important it is to </a:t>
            </a:r>
            <a:r>
              <a:rPr lang="en-US" sz="2000" dirty="0">
                <a:solidFill>
                  <a:schemeClr val="tx1"/>
                </a:solidFill>
              </a:rPr>
              <a:t>WRITE DOWN A PLAN.</a:t>
            </a:r>
          </a:p>
          <a:p>
            <a:pPr marL="127000"/>
            <a:r>
              <a:rPr lang="en-US" dirty="0">
                <a:solidFill>
                  <a:schemeClr val="tx1"/>
                </a:solidFill>
              </a:rPr>
              <a:t>				</a:t>
            </a:r>
          </a:p>
        </p:txBody>
      </p:sp>
      <p:sp>
        <p:nvSpPr>
          <p:cNvPr id="4" name="Rectangle 3"/>
          <p:cNvSpPr/>
          <p:nvPr/>
        </p:nvSpPr>
        <p:spPr>
          <a:xfrm>
            <a:off x="3337050" y="2774613"/>
            <a:ext cx="12922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0"/>
            <a:r>
              <a:rPr lang="en-US" sz="2400" dirty="0">
                <a:solidFill>
                  <a:schemeClr val="tx1"/>
                </a:solidFill>
              </a:rPr>
              <a:t>A PLAN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0" y="2433430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0"/>
            <a:r>
              <a:rPr lang="en-US" sz="1800" dirty="0">
                <a:solidFill>
                  <a:schemeClr val="tx1"/>
                </a:solidFill>
              </a:rPr>
              <a:t>And to bring those goals to reality requires 	</a:t>
            </a:r>
          </a:p>
        </p:txBody>
      </p:sp>
      <p:sp>
        <p:nvSpPr>
          <p:cNvPr id="8" name="Rectangle 7"/>
          <p:cNvSpPr/>
          <p:nvPr/>
        </p:nvSpPr>
        <p:spPr>
          <a:xfrm>
            <a:off x="2387600" y="2033320"/>
            <a:ext cx="53448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0"/>
            <a:r>
              <a:rPr lang="en-US" sz="2000" dirty="0">
                <a:solidFill>
                  <a:schemeClr val="tx1"/>
                </a:solidFill>
              </a:rPr>
              <a:t>Which leads to setting our SPECIFIC GOALS</a:t>
            </a:r>
          </a:p>
        </p:txBody>
      </p:sp>
      <p:sp>
        <p:nvSpPr>
          <p:cNvPr id="9" name="Rectangle 8"/>
          <p:cNvSpPr/>
          <p:nvPr/>
        </p:nvSpPr>
        <p:spPr>
          <a:xfrm>
            <a:off x="2534917" y="1629034"/>
            <a:ext cx="30152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0"/>
            <a:r>
              <a:rPr lang="en-US" sz="2000" dirty="0">
                <a:solidFill>
                  <a:schemeClr val="tx1"/>
                </a:solidFill>
              </a:rPr>
              <a:t>Starts with our VISION </a:t>
            </a:r>
            <a:r>
              <a:rPr lang="en-US" dirty="0">
                <a:solidFill>
                  <a:schemeClr val="tx1"/>
                </a:solidFill>
              </a:rPr>
              <a:t>…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26400" y="4279900"/>
            <a:ext cx="111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Jeanne/barb</a:t>
            </a:r>
          </a:p>
        </p:txBody>
      </p:sp>
    </p:spTree>
    <p:extLst>
      <p:ext uri="{BB962C8B-B14F-4D97-AF65-F5344CB8AC3E}">
        <p14:creationId xmlns:p14="http://schemas.microsoft.com/office/powerpoint/2010/main" val="787864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2" grpId="0"/>
      <p:bldP spid="3" grpId="0"/>
      <p:bldP spid="4" grpId="0"/>
      <p:bldP spid="7" grpId="0"/>
      <p:bldP spid="8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457200" y="981093"/>
            <a:ext cx="8229600" cy="853123"/>
          </a:xfrm>
        </p:spPr>
        <p:txBody>
          <a:bodyPr/>
          <a:lstStyle/>
          <a:p>
            <a:pPr marL="127000" indent="0">
              <a:buNone/>
            </a:pPr>
            <a:r>
              <a:rPr lang="en-US" sz="2400" dirty="0">
                <a:solidFill>
                  <a:schemeClr val="tx1"/>
                </a:solidFill>
              </a:rPr>
              <a:t>NOT  --  </a:t>
            </a:r>
            <a:r>
              <a:rPr lang="en-US" dirty="0">
                <a:solidFill>
                  <a:schemeClr val="tx1"/>
                </a:solidFill>
              </a:rPr>
              <a:t>“ Let’s just jump in .. Do a lot of activity .. Cross our fingers 	… and 		see what happens … or HOPE something happens.</a:t>
            </a:r>
            <a:r>
              <a:rPr lang="en-US" sz="1000" dirty="0">
                <a:solidFill>
                  <a:schemeClr val="tx1"/>
                </a:solidFill>
              </a:rPr>
              <a:t>                       	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65217" y="296566"/>
            <a:ext cx="5967167" cy="596231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r>
              <a:rPr lang="en-US" sz="2800" dirty="0"/>
              <a:t>To Reach Director.. And Beyond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1941422"/>
            <a:ext cx="7663506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/>
              <a:t>INSTEAD – </a:t>
            </a:r>
            <a:r>
              <a:rPr lang="en-US" sz="2000" dirty="0"/>
              <a:t>Once the goal is clear …</a:t>
            </a:r>
          </a:p>
          <a:p>
            <a:r>
              <a:rPr lang="en-US" sz="2000" dirty="0"/>
              <a:t>		-- next rank</a:t>
            </a:r>
          </a:p>
          <a:p>
            <a:r>
              <a:rPr lang="en-US" sz="2000" dirty="0"/>
              <a:t>		-- PV goal</a:t>
            </a:r>
          </a:p>
          <a:p>
            <a:r>
              <a:rPr lang="en-US" sz="2000" dirty="0"/>
              <a:t>		-- income goal </a:t>
            </a:r>
          </a:p>
          <a:p>
            <a:r>
              <a:rPr lang="en-US" sz="2000" dirty="0"/>
              <a:t>		-- # of leaders on our business team.. </a:t>
            </a:r>
            <a:r>
              <a:rPr lang="en-US" sz="2000" dirty="0" err="1"/>
              <a:t>etc</a:t>
            </a:r>
            <a:r>
              <a:rPr lang="en-US" sz="2000" dirty="0"/>
              <a:t> </a:t>
            </a:r>
          </a:p>
          <a:p>
            <a:endParaRPr lang="en-US" sz="900" dirty="0"/>
          </a:p>
        </p:txBody>
      </p:sp>
      <p:sp>
        <p:nvSpPr>
          <p:cNvPr id="2" name="Rectangle 1"/>
          <p:cNvSpPr/>
          <p:nvPr/>
        </p:nvSpPr>
        <p:spPr>
          <a:xfrm>
            <a:off x="1333500" y="3961140"/>
            <a:ext cx="6388100" cy="830997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400" dirty="0"/>
              <a:t>Then – We make a PLAN of exactly how we will achieve those goals           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120706" y="4254500"/>
            <a:ext cx="9216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2965509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7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69362"/>
            <a:ext cx="4905398" cy="564374"/>
          </a:xfrm>
          <a:ln>
            <a:solidFill>
              <a:schemeClr val="accent5">
                <a:lumMod val="75000"/>
              </a:schemeClr>
            </a:solidFill>
          </a:ln>
        </p:spPr>
        <p:txBody>
          <a:bodyPr/>
          <a:lstStyle/>
          <a:p>
            <a:pPr algn="l"/>
            <a:r>
              <a:rPr lang="en-US" sz="2400" dirty="0"/>
              <a:t>The Process That Leads to The Plan ..</a:t>
            </a:r>
          </a:p>
        </p:txBody>
      </p:sp>
      <p:sp>
        <p:nvSpPr>
          <p:cNvPr id="8" name="Rectangle 7"/>
          <p:cNvSpPr/>
          <p:nvPr/>
        </p:nvSpPr>
        <p:spPr>
          <a:xfrm>
            <a:off x="595178" y="833736"/>
            <a:ext cx="8112695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Vision – What developing a Shaklee business  means to us .. </a:t>
            </a:r>
          </a:p>
          <a:p>
            <a:endParaRPr lang="en-US" sz="900" dirty="0"/>
          </a:p>
        </p:txBody>
      </p:sp>
      <p:sp>
        <p:nvSpPr>
          <p:cNvPr id="2" name="Rectangle 1"/>
          <p:cNvSpPr/>
          <p:nvPr/>
        </p:nvSpPr>
        <p:spPr>
          <a:xfrm>
            <a:off x="2070100" y="3795616"/>
            <a:ext cx="4572000" cy="1107996"/>
          </a:xfrm>
          <a:prstGeom prst="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txBody>
          <a:bodyPr>
            <a:spAutoFit/>
          </a:bodyPr>
          <a:lstStyle/>
          <a:p>
            <a:pPr algn="ctr"/>
            <a:r>
              <a:rPr lang="en-US" sz="2400" dirty="0"/>
              <a:t>The 2000 PV Plan 	</a:t>
            </a:r>
          </a:p>
          <a:p>
            <a:pPr algn="ctr"/>
            <a:r>
              <a:rPr lang="en-US" sz="1800" dirty="0"/>
              <a:t>And</a:t>
            </a:r>
          </a:p>
          <a:p>
            <a:pPr algn="ctr"/>
            <a:r>
              <a:rPr lang="en-US" sz="2400" dirty="0"/>
              <a:t>The Weekly Working Plan    </a:t>
            </a:r>
            <a:r>
              <a:rPr lang="en-US" dirty="0"/>
              <a:t>         </a:t>
            </a:r>
          </a:p>
        </p:txBody>
      </p:sp>
      <p:sp>
        <p:nvSpPr>
          <p:cNvPr id="3" name="Rectangle 2"/>
          <p:cNvSpPr/>
          <p:nvPr/>
        </p:nvSpPr>
        <p:spPr>
          <a:xfrm>
            <a:off x="322428" y="3280560"/>
            <a:ext cx="882157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Plan --  Now we create the path to reach our goals </a:t>
            </a:r>
            <a:r>
              <a:rPr lang="mr-IN" sz="2000" dirty="0"/>
              <a:t>…</a:t>
            </a:r>
            <a:r>
              <a:rPr lang="en-US" sz="2000" dirty="0"/>
              <a:t> starting with 2 plans .. 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2534525"/>
            <a:ext cx="83456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Pace --  How much time we devote directly relates to how fast we will grow.</a:t>
            </a:r>
          </a:p>
          <a:p>
            <a:r>
              <a:rPr lang="en-US" sz="1800" dirty="0"/>
              <a:t>( benefit of clearing the calendar and blitz ) 80% spent with people contact .</a:t>
            </a:r>
          </a:p>
        </p:txBody>
      </p:sp>
      <p:sp>
        <p:nvSpPr>
          <p:cNvPr id="6" name="Rectangle 5"/>
          <p:cNvSpPr/>
          <p:nvPr/>
        </p:nvSpPr>
        <p:spPr>
          <a:xfrm>
            <a:off x="595178" y="1341567"/>
            <a:ext cx="7634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/>
              <a:t>Goals –That compelling reason now determines what goals we set …</a:t>
            </a:r>
          </a:p>
          <a:p>
            <a:r>
              <a:rPr lang="en-US" sz="1800" dirty="0"/>
              <a:t>	-- long term  ( 5 years from now )</a:t>
            </a:r>
          </a:p>
          <a:p>
            <a:r>
              <a:rPr lang="en-US" sz="1800" dirty="0"/>
              <a:t>	-- short term ( 90 days from now ) </a:t>
            </a:r>
          </a:p>
          <a:p>
            <a:r>
              <a:rPr lang="en-US" sz="1800" dirty="0"/>
              <a:t>	-- working goals -- and this month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975600" y="3795616"/>
            <a:ext cx="99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pam</a:t>
            </a:r>
          </a:p>
        </p:txBody>
      </p:sp>
    </p:spTree>
    <p:extLst>
      <p:ext uri="{BB962C8B-B14F-4D97-AF65-F5344CB8AC3E}">
        <p14:creationId xmlns:p14="http://schemas.microsoft.com/office/powerpoint/2010/main" val="1002696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 animBg="1"/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27772</TotalTime>
  <Words>2848</Words>
  <Application>Microsoft Macintosh PowerPoint</Application>
  <PresentationFormat>On-screen Show (16:9)</PresentationFormat>
  <Paragraphs>334</Paragraphs>
  <Slides>30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Avenir Black Oblique</vt:lpstr>
      <vt:lpstr>Ayuthaya</vt:lpstr>
      <vt:lpstr>Calibri</vt:lpstr>
      <vt:lpstr>Office Theme</vt:lpstr>
      <vt:lpstr>PowerPoint Presentation</vt:lpstr>
      <vt:lpstr>Sample email and gift Zinc</vt:lpstr>
      <vt:lpstr>How to Meet New People on a  Regular Basis … NOW?</vt:lpstr>
      <vt:lpstr> 8 Weeks To Director  Shaklee Business Training 2020</vt:lpstr>
      <vt:lpstr>Training Team This Week  –  Creating the 2000 PV Plan</vt:lpstr>
      <vt:lpstr>After We Learn Basic Skills of Inviting, Presenting, Closing, and Follow Up…we want to create:</vt:lpstr>
      <vt:lpstr>Objectives for Week 7  -- Creating the 2000 PV Plan</vt:lpstr>
      <vt:lpstr>To Reach Director.. And Beyond</vt:lpstr>
      <vt:lpstr>The Process That Leads to The Plan ..</vt:lpstr>
      <vt:lpstr>We Begin by Creating a 2000 PV Plan</vt:lpstr>
      <vt:lpstr>Weekly Working Plan and Daily Activity Now we attach names and dates to activities</vt:lpstr>
      <vt:lpstr>Some of Our Most Effective Activities &amp; Events</vt:lpstr>
      <vt:lpstr>2000 PV Power Plan</vt:lpstr>
      <vt:lpstr>Now Attach Names to the Events</vt:lpstr>
      <vt:lpstr>Follow up … Servicing … Next Steps </vt:lpstr>
      <vt:lpstr>Product Collection  –Nutrients to Strengthen Immune System </vt:lpstr>
      <vt:lpstr>Family Immunity Collection</vt:lpstr>
      <vt:lpstr>PowerPoint Presentation</vt:lpstr>
      <vt:lpstr>1000 PV with Immune Collections</vt:lpstr>
      <vt:lpstr>Product Collections Covid-19 Protection</vt:lpstr>
      <vt:lpstr>PowerPoint Presentation</vt:lpstr>
      <vt:lpstr>Strategies for Stimulus Plan $1000 Reward -- understand 9+3+3</vt:lpstr>
      <vt:lpstr>Stimulus Plan Strategies continued ( 9+3+3)</vt:lpstr>
      <vt:lpstr>PowerPoint Presentation</vt:lpstr>
      <vt:lpstr>Confronting Fears and Hesitations</vt:lpstr>
      <vt:lpstr>Fears and Confidence </vt:lpstr>
      <vt:lpstr>Action Steps for Session #7– Creating A 2000 PV Plan</vt:lpstr>
      <vt:lpstr>Set Up May Activities to generate 1000 New PV</vt:lpstr>
      <vt:lpstr> Final 2 Weeks #8a and 8b – Coaching and Leadership Skills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Monday Wellness Webinars </dc:title>
  <cp:lastModifiedBy>Chris Spell</cp:lastModifiedBy>
  <cp:revision>267</cp:revision>
  <cp:lastPrinted>2020-04-23T17:14:38Z</cp:lastPrinted>
  <dcterms:modified xsi:type="dcterms:W3CDTF">2020-04-27T17:17:52Z</dcterms:modified>
</cp:coreProperties>
</file>