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3" r:id="rId2"/>
  </p:sldMasterIdLst>
  <p:notesMasterIdLst>
    <p:notesMasterId r:id="rId39"/>
  </p:notesMasterIdLst>
  <p:handoutMasterIdLst>
    <p:handoutMasterId r:id="rId40"/>
  </p:handoutMasterIdLst>
  <p:sldIdLst>
    <p:sldId id="497" r:id="rId3"/>
    <p:sldId id="506" r:id="rId4"/>
    <p:sldId id="512" r:id="rId5"/>
    <p:sldId id="514" r:id="rId6"/>
    <p:sldId id="508" r:id="rId7"/>
    <p:sldId id="337" r:id="rId8"/>
    <p:sldId id="503" r:id="rId9"/>
    <p:sldId id="352" r:id="rId10"/>
    <p:sldId id="513" r:id="rId11"/>
    <p:sldId id="492" r:id="rId12"/>
    <p:sldId id="509" r:id="rId13"/>
    <p:sldId id="464" r:id="rId14"/>
    <p:sldId id="467" r:id="rId15"/>
    <p:sldId id="474" r:id="rId16"/>
    <p:sldId id="463" r:id="rId17"/>
    <p:sldId id="491" r:id="rId18"/>
    <p:sldId id="465" r:id="rId19"/>
    <p:sldId id="515" r:id="rId20"/>
    <p:sldId id="475" r:id="rId21"/>
    <p:sldId id="505" r:id="rId22"/>
    <p:sldId id="510" r:id="rId23"/>
    <p:sldId id="468" r:id="rId24"/>
    <p:sldId id="469" r:id="rId25"/>
    <p:sldId id="511" r:id="rId26"/>
    <p:sldId id="478" r:id="rId27"/>
    <p:sldId id="470" r:id="rId28"/>
    <p:sldId id="471" r:id="rId29"/>
    <p:sldId id="476" r:id="rId30"/>
    <p:sldId id="479" r:id="rId31"/>
    <p:sldId id="488" r:id="rId32"/>
    <p:sldId id="473" r:id="rId33"/>
    <p:sldId id="507" r:id="rId34"/>
    <p:sldId id="485" r:id="rId35"/>
    <p:sldId id="292" r:id="rId36"/>
    <p:sldId id="375" r:id="rId37"/>
    <p:sldId id="384" r:id="rId38"/>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98"/>
    <p:restoredTop sz="94732"/>
  </p:normalViewPr>
  <p:slideViewPr>
    <p:cSldViewPr snapToGrid="0" snapToObjects="1">
      <p:cViewPr varScale="1">
        <p:scale>
          <a:sx n="125" d="100"/>
          <a:sy n="125" d="100"/>
        </p:scale>
        <p:origin x="488" y="168"/>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B1A742-99F8-0841-800C-D35C6FC7A123}" type="datetimeFigureOut">
              <a:rPr lang="en-US" smtClean="0"/>
              <a:t>4/29/20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3AD30A1-8C26-7043-8DE9-27F74FE7D4AA}" type="slidenum">
              <a:rPr lang="en-US" smtClean="0"/>
              <a:t>‹#›</a:t>
            </a:fld>
            <a:endParaRPr lang="en-US"/>
          </a:p>
        </p:txBody>
      </p:sp>
    </p:spTree>
    <p:extLst>
      <p:ext uri="{BB962C8B-B14F-4D97-AF65-F5344CB8AC3E}">
        <p14:creationId xmlns:p14="http://schemas.microsoft.com/office/powerpoint/2010/main" val="1865436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163F87-30B0-2649-AF3D-005F29545A08}" type="datetimeFigureOut">
              <a:rPr lang="en-US" smtClean="0"/>
              <a:t>4/29/20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F06FD5-8B68-244D-B1E0-8204C363CEF7}" type="slidenum">
              <a:rPr lang="en-US" smtClean="0"/>
              <a:t>‹#›</a:t>
            </a:fld>
            <a:endParaRPr lang="en-US"/>
          </a:p>
        </p:txBody>
      </p:sp>
    </p:spTree>
    <p:extLst>
      <p:ext uri="{BB962C8B-B14F-4D97-AF65-F5344CB8AC3E}">
        <p14:creationId xmlns:p14="http://schemas.microsoft.com/office/powerpoint/2010/main" val="363582190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F06FD5-8B68-244D-B1E0-8204C363CEF7}" type="slidenum">
              <a:rPr lang="en-US" smtClean="0"/>
              <a:t>6</a:t>
            </a:fld>
            <a:endParaRPr lang="en-US"/>
          </a:p>
        </p:txBody>
      </p:sp>
    </p:spTree>
    <p:extLst>
      <p:ext uri="{BB962C8B-B14F-4D97-AF65-F5344CB8AC3E}">
        <p14:creationId xmlns:p14="http://schemas.microsoft.com/office/powerpoint/2010/main" val="40462181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 active .. Not passive</a:t>
            </a:r>
            <a:r>
              <a:rPr lang="en-US" baseline="0" dirty="0"/>
              <a:t> </a:t>
            </a:r>
            <a:endParaRPr lang="en-US" dirty="0"/>
          </a:p>
        </p:txBody>
      </p:sp>
      <p:sp>
        <p:nvSpPr>
          <p:cNvPr id="4" name="Slide Number Placeholder 3"/>
          <p:cNvSpPr>
            <a:spLocks noGrp="1"/>
          </p:cNvSpPr>
          <p:nvPr>
            <p:ph type="sldNum" sz="quarter" idx="10"/>
          </p:nvPr>
        </p:nvSpPr>
        <p:spPr/>
        <p:txBody>
          <a:bodyPr/>
          <a:lstStyle/>
          <a:p>
            <a:fld id="{4DF06FD5-8B68-244D-B1E0-8204C363CEF7}" type="slidenum">
              <a:rPr lang="en-US" smtClean="0"/>
              <a:t>12</a:t>
            </a:fld>
            <a:endParaRPr lang="en-US"/>
          </a:p>
        </p:txBody>
      </p:sp>
    </p:spTree>
    <p:extLst>
      <p:ext uri="{BB962C8B-B14F-4D97-AF65-F5344CB8AC3E}">
        <p14:creationId xmlns:p14="http://schemas.microsoft.com/office/powerpoint/2010/main" val="1329334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know .. You don’t   shut up and listen </a:t>
            </a:r>
          </a:p>
          <a:p>
            <a:endParaRPr lang="en-US" dirty="0"/>
          </a:p>
          <a:p>
            <a:r>
              <a:rPr lang="en-US" dirty="0" err="1"/>
              <a:t>Vs</a:t>
            </a:r>
            <a:endParaRPr lang="en-US" dirty="0"/>
          </a:p>
          <a:p>
            <a:endParaRPr lang="en-US" dirty="0"/>
          </a:p>
          <a:p>
            <a:r>
              <a:rPr lang="en-US" dirty="0"/>
              <a:t>Together we will figure it out .   Let’s noodle it together </a:t>
            </a:r>
          </a:p>
        </p:txBody>
      </p:sp>
      <p:sp>
        <p:nvSpPr>
          <p:cNvPr id="4" name="Slide Number Placeholder 3"/>
          <p:cNvSpPr>
            <a:spLocks noGrp="1"/>
          </p:cNvSpPr>
          <p:nvPr>
            <p:ph type="sldNum" sz="quarter" idx="10"/>
          </p:nvPr>
        </p:nvSpPr>
        <p:spPr/>
        <p:txBody>
          <a:bodyPr/>
          <a:lstStyle/>
          <a:p>
            <a:fld id="{4DF06FD5-8B68-244D-B1E0-8204C363CEF7}" type="slidenum">
              <a:rPr lang="en-US" smtClean="0"/>
              <a:t>17</a:t>
            </a:fld>
            <a:endParaRPr lang="en-US"/>
          </a:p>
        </p:txBody>
      </p:sp>
    </p:spTree>
    <p:extLst>
      <p:ext uri="{BB962C8B-B14F-4D97-AF65-F5344CB8AC3E}">
        <p14:creationId xmlns:p14="http://schemas.microsoft.com/office/powerpoint/2010/main" val="13005047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0E3797C-B71C-49B1-87BB-F62C6A67453F}" type="datetimeFigureOut">
              <a:rPr lang="en-US" smtClean="0"/>
              <a:t>4/29/20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563500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0E3797C-B71C-49B1-87BB-F62C6A67453F}" type="datetimeFigureOut">
              <a:rPr lang="en-US" smtClean="0"/>
              <a:t>4/29/20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18319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0E3797C-B71C-49B1-87BB-F62C6A67453F}" type="datetimeFigureOut">
              <a:rPr lang="en-US" smtClean="0"/>
              <a:t>4/29/20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875968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6" descr="Shaklee_Watercolor_16x9_blu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9144000" cy="5019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itle 1"/>
          <p:cNvSpPr>
            <a:spLocks noGrp="1"/>
          </p:cNvSpPr>
          <p:nvPr>
            <p:ph type="ctrTitle"/>
          </p:nvPr>
        </p:nvSpPr>
        <p:spPr>
          <a:xfrm>
            <a:off x="457209" y="1597821"/>
            <a:ext cx="5038399" cy="1102519"/>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a:t>Click to edit Master title style</a:t>
            </a:r>
          </a:p>
        </p:txBody>
      </p:sp>
      <p:sp>
        <p:nvSpPr>
          <p:cNvPr id="8" name="Subtitle 2"/>
          <p:cNvSpPr>
            <a:spLocks noGrp="1"/>
          </p:cNvSpPr>
          <p:nvPr>
            <p:ph type="subTitle" idx="1"/>
          </p:nvPr>
        </p:nvSpPr>
        <p:spPr>
          <a:xfrm>
            <a:off x="463811" y="2709896"/>
            <a:ext cx="5031797" cy="1314450"/>
          </a:xfrm>
          <a:prstGeom prst="rect">
            <a:avLst/>
          </a:prstGeom>
        </p:spPr>
        <p:txBody>
          <a:bodyPr/>
          <a:lstStyle>
            <a:lvl1pPr marL="0" indent="0" algn="l">
              <a:buNone/>
              <a:defRPr sz="1800">
                <a:solidFill>
                  <a:srgbClr val="FFFFFF"/>
                </a:solidFill>
                <a:latin typeface="+mj-lt"/>
                <a:cs typeface="Century Gothic"/>
              </a:defRPr>
            </a:lvl1pPr>
            <a:lvl2pPr marL="456777" indent="0" algn="ctr">
              <a:buNone/>
              <a:defRPr>
                <a:solidFill>
                  <a:schemeClr val="tx1">
                    <a:tint val="75000"/>
                  </a:schemeClr>
                </a:solidFill>
              </a:defRPr>
            </a:lvl2pPr>
            <a:lvl3pPr marL="913554" indent="0" algn="ctr">
              <a:buNone/>
              <a:defRPr>
                <a:solidFill>
                  <a:schemeClr val="tx1">
                    <a:tint val="75000"/>
                  </a:schemeClr>
                </a:solidFill>
              </a:defRPr>
            </a:lvl3pPr>
            <a:lvl4pPr marL="1370331" indent="0" algn="ctr">
              <a:buNone/>
              <a:defRPr>
                <a:solidFill>
                  <a:schemeClr val="tx1">
                    <a:tint val="75000"/>
                  </a:schemeClr>
                </a:solidFill>
              </a:defRPr>
            </a:lvl4pPr>
            <a:lvl5pPr marL="1827108" indent="0" algn="ctr">
              <a:buNone/>
              <a:defRPr>
                <a:solidFill>
                  <a:schemeClr val="tx1">
                    <a:tint val="75000"/>
                  </a:schemeClr>
                </a:solidFill>
              </a:defRPr>
            </a:lvl5pPr>
            <a:lvl6pPr marL="2283886" indent="0" algn="ctr">
              <a:buNone/>
              <a:defRPr>
                <a:solidFill>
                  <a:schemeClr val="tx1">
                    <a:tint val="75000"/>
                  </a:schemeClr>
                </a:solidFill>
              </a:defRPr>
            </a:lvl6pPr>
            <a:lvl7pPr marL="2740663" indent="0" algn="ctr">
              <a:buNone/>
              <a:defRPr>
                <a:solidFill>
                  <a:schemeClr val="tx1">
                    <a:tint val="75000"/>
                  </a:schemeClr>
                </a:solidFill>
              </a:defRPr>
            </a:lvl7pPr>
            <a:lvl8pPr marL="3197440" indent="0" algn="ctr">
              <a:buNone/>
              <a:defRPr>
                <a:solidFill>
                  <a:schemeClr val="tx1">
                    <a:tint val="75000"/>
                  </a:schemeClr>
                </a:solidFill>
              </a:defRPr>
            </a:lvl8pPr>
            <a:lvl9pPr marL="3654217"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5897967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0E3797C-B71C-49B1-87BB-F62C6A67453F}" type="datetimeFigureOut">
              <a:rPr lang="en-US" smtClean="0"/>
              <a:t>4/29/20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30537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0E3797C-B71C-49B1-87BB-F62C6A67453F}" type="datetimeFigureOut">
              <a:rPr lang="en-US" smtClean="0"/>
              <a:t>4/29/20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44202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4/29/20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951505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0E3797C-B71C-49B1-87BB-F62C6A67453F}" type="datetimeFigureOut">
              <a:rPr lang="en-US" smtClean="0"/>
              <a:t>4/29/20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2812605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0E3797C-B71C-49B1-87BB-F62C6A67453F}" type="datetimeFigureOut">
              <a:rPr lang="en-US" smtClean="0"/>
              <a:t>4/29/20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483551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0E3797C-B71C-49B1-87BB-F62C6A67453F}" type="datetimeFigureOut">
              <a:rPr lang="en-US" smtClean="0"/>
              <a:t>4/29/20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379528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4/29/20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908081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0E3797C-B71C-49B1-87BB-F62C6A67453F}" type="datetimeFigureOut">
              <a:rPr lang="en-US" smtClean="0"/>
              <a:t>4/29/20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34537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4/29/20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694744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4/29/20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335973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0E3797C-B71C-49B1-87BB-F62C6A67453F}" type="datetimeFigureOut">
              <a:rPr lang="en-US" smtClean="0"/>
              <a:t>4/29/20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042791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0E3797C-B71C-49B1-87BB-F62C6A67453F}" type="datetimeFigureOut">
              <a:rPr lang="en-US" smtClean="0"/>
              <a:t>4/29/20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9414492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6" descr="Shaklee_Watercolor_16x9_blu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9144000" cy="5019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itle 1"/>
          <p:cNvSpPr>
            <a:spLocks noGrp="1"/>
          </p:cNvSpPr>
          <p:nvPr>
            <p:ph type="ctrTitle"/>
          </p:nvPr>
        </p:nvSpPr>
        <p:spPr>
          <a:xfrm>
            <a:off x="457209" y="1597821"/>
            <a:ext cx="5038399" cy="1102519"/>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a:t>Click to edit Master title style</a:t>
            </a:r>
          </a:p>
        </p:txBody>
      </p:sp>
      <p:sp>
        <p:nvSpPr>
          <p:cNvPr id="8" name="Subtitle 2"/>
          <p:cNvSpPr>
            <a:spLocks noGrp="1"/>
          </p:cNvSpPr>
          <p:nvPr>
            <p:ph type="subTitle" idx="1"/>
          </p:nvPr>
        </p:nvSpPr>
        <p:spPr>
          <a:xfrm>
            <a:off x="463811" y="2709896"/>
            <a:ext cx="5031797" cy="1314450"/>
          </a:xfrm>
          <a:prstGeom prst="rect">
            <a:avLst/>
          </a:prstGeom>
        </p:spPr>
        <p:txBody>
          <a:bodyPr/>
          <a:lstStyle>
            <a:lvl1pPr marL="0" indent="0" algn="l">
              <a:buNone/>
              <a:defRPr sz="1800">
                <a:solidFill>
                  <a:srgbClr val="FFFFFF"/>
                </a:solidFill>
                <a:latin typeface="+mj-lt"/>
                <a:cs typeface="Century Gothic"/>
              </a:defRPr>
            </a:lvl1pPr>
            <a:lvl2pPr marL="456777" indent="0" algn="ctr">
              <a:buNone/>
              <a:defRPr>
                <a:solidFill>
                  <a:schemeClr val="tx1">
                    <a:tint val="75000"/>
                  </a:schemeClr>
                </a:solidFill>
              </a:defRPr>
            </a:lvl2pPr>
            <a:lvl3pPr marL="913554" indent="0" algn="ctr">
              <a:buNone/>
              <a:defRPr>
                <a:solidFill>
                  <a:schemeClr val="tx1">
                    <a:tint val="75000"/>
                  </a:schemeClr>
                </a:solidFill>
              </a:defRPr>
            </a:lvl3pPr>
            <a:lvl4pPr marL="1370331" indent="0" algn="ctr">
              <a:buNone/>
              <a:defRPr>
                <a:solidFill>
                  <a:schemeClr val="tx1">
                    <a:tint val="75000"/>
                  </a:schemeClr>
                </a:solidFill>
              </a:defRPr>
            </a:lvl4pPr>
            <a:lvl5pPr marL="1827108" indent="0" algn="ctr">
              <a:buNone/>
              <a:defRPr>
                <a:solidFill>
                  <a:schemeClr val="tx1">
                    <a:tint val="75000"/>
                  </a:schemeClr>
                </a:solidFill>
              </a:defRPr>
            </a:lvl5pPr>
            <a:lvl6pPr marL="2283886" indent="0" algn="ctr">
              <a:buNone/>
              <a:defRPr>
                <a:solidFill>
                  <a:schemeClr val="tx1">
                    <a:tint val="75000"/>
                  </a:schemeClr>
                </a:solidFill>
              </a:defRPr>
            </a:lvl6pPr>
            <a:lvl7pPr marL="2740663" indent="0" algn="ctr">
              <a:buNone/>
              <a:defRPr>
                <a:solidFill>
                  <a:schemeClr val="tx1">
                    <a:tint val="75000"/>
                  </a:schemeClr>
                </a:solidFill>
              </a:defRPr>
            </a:lvl7pPr>
            <a:lvl8pPr marL="3197440" indent="0" algn="ctr">
              <a:buNone/>
              <a:defRPr>
                <a:solidFill>
                  <a:schemeClr val="tx1">
                    <a:tint val="75000"/>
                  </a:schemeClr>
                </a:solidFill>
              </a:defRPr>
            </a:lvl8pPr>
            <a:lvl9pPr marL="3654217"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8340840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4/29/20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973160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0E3797C-B71C-49B1-87BB-F62C6A67453F}" type="datetimeFigureOut">
              <a:rPr lang="en-US" smtClean="0"/>
              <a:t>4/29/20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016137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0E3797C-B71C-49B1-87BB-F62C6A67453F}" type="datetimeFigureOut">
              <a:rPr lang="en-US" smtClean="0"/>
              <a:t>4/29/20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259745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0E3797C-B71C-49B1-87BB-F62C6A67453F}" type="datetimeFigureOut">
              <a:rPr lang="en-US" smtClean="0"/>
              <a:t>4/29/20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579794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4/29/20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609423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4/29/20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015869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4/29/20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750093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4/29/20</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pic>
        <p:nvPicPr>
          <p:cNvPr id="7" name="Picture 6" descr="Slide25.jpg"/>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61653" y="508668"/>
            <a:ext cx="9450980" cy="3987132"/>
          </a:xfrm>
          <a:prstGeom prst="rect">
            <a:avLst/>
          </a:prstGeom>
        </p:spPr>
      </p:pic>
    </p:spTree>
    <p:extLst>
      <p:ext uri="{BB962C8B-B14F-4D97-AF65-F5344CB8AC3E}">
        <p14:creationId xmlns:p14="http://schemas.microsoft.com/office/powerpoint/2010/main" val="14350334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4/29/20</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spTree>
    <p:extLst>
      <p:ext uri="{BB962C8B-B14F-4D97-AF65-F5344CB8AC3E}">
        <p14:creationId xmlns:p14="http://schemas.microsoft.com/office/powerpoint/2010/main" val="78929543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image" Target="../media/image18.tiff"/><Relationship Id="rId1" Type="http://schemas.openxmlformats.org/officeDocument/2006/relationships/slideLayout" Target="../slideLayouts/slideLayout19.xml"/><Relationship Id="rId4" Type="http://schemas.openxmlformats.org/officeDocument/2006/relationships/image" Target="../media/image20.emf"/></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25.tiff"/><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tiff"/><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31.tiff"/><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4.xml"/><Relationship Id="rId6" Type="http://schemas.openxmlformats.org/officeDocument/2006/relationships/image" Target="../media/image11.tiff"/><Relationship Id="rId5" Type="http://schemas.openxmlformats.org/officeDocument/2006/relationships/image" Target="../media/image10.tiff"/><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6195" y="238759"/>
            <a:ext cx="6435173" cy="590974"/>
          </a:xfrm>
          <a:ln>
            <a:solidFill>
              <a:schemeClr val="tx2">
                <a:lumMod val="60000"/>
                <a:lumOff val="40000"/>
              </a:schemeClr>
            </a:solidFill>
          </a:ln>
        </p:spPr>
        <p:txBody>
          <a:bodyPr>
            <a:normAutofit/>
          </a:bodyPr>
          <a:lstStyle/>
          <a:p>
            <a:r>
              <a:rPr lang="en-US" sz="2400" dirty="0"/>
              <a:t>1000 PV Plan for May</a:t>
            </a:r>
            <a:r>
              <a:rPr lang="mr-IN" sz="2400" dirty="0"/>
              <a:t>–</a:t>
            </a:r>
            <a:r>
              <a:rPr lang="en-US" sz="2400" dirty="0"/>
              <a:t> Women’s Health Focus</a:t>
            </a:r>
          </a:p>
        </p:txBody>
      </p:sp>
      <p:sp>
        <p:nvSpPr>
          <p:cNvPr id="3" name="Content Placeholder 2"/>
          <p:cNvSpPr>
            <a:spLocks noGrp="1"/>
          </p:cNvSpPr>
          <p:nvPr>
            <p:ph idx="1"/>
          </p:nvPr>
        </p:nvSpPr>
        <p:spPr>
          <a:xfrm>
            <a:off x="275774" y="1013884"/>
            <a:ext cx="8868226" cy="4129616"/>
          </a:xfrm>
        </p:spPr>
        <p:txBody>
          <a:bodyPr>
            <a:normAutofit fontScale="92500" lnSpcReduction="10000"/>
          </a:bodyPr>
          <a:lstStyle/>
          <a:p>
            <a:pPr marL="0" indent="0">
              <a:buNone/>
            </a:pPr>
            <a:r>
              <a:rPr lang="en-US" sz="2200" b="1" dirty="0"/>
              <a:t>Women’s Prove It Challenge</a:t>
            </a:r>
            <a:r>
              <a:rPr lang="en-US" sz="2200" dirty="0"/>
              <a:t>		100 PV</a:t>
            </a:r>
          </a:p>
          <a:p>
            <a:pPr marL="0" indent="0">
              <a:buNone/>
            </a:pPr>
            <a:r>
              <a:rPr lang="en-US" sz="1700" dirty="0"/>
              <a:t>(Vitalizer, Life Shake,7 Day Healthy Cleanse Offer GLA as gift )</a:t>
            </a:r>
          </a:p>
          <a:p>
            <a:pPr marL="0" indent="0">
              <a:buNone/>
            </a:pPr>
            <a:endParaRPr lang="en-US" sz="1700" dirty="0"/>
          </a:p>
          <a:p>
            <a:pPr marL="0" indent="0">
              <a:buNone/>
            </a:pPr>
            <a:r>
              <a:rPr lang="en-US" sz="2200" b="1" dirty="0"/>
              <a:t>PMS/Mood Swings/ Pack</a:t>
            </a:r>
            <a:r>
              <a:rPr lang="en-US" sz="2200" dirty="0"/>
              <a:t>			56 PV		        </a:t>
            </a:r>
          </a:p>
          <a:p>
            <a:pPr marL="0" indent="0">
              <a:buNone/>
            </a:pPr>
            <a:r>
              <a:rPr lang="en-US" sz="1900" dirty="0"/>
              <a:t>(Vita Lea, B-Complex, GLA)</a:t>
            </a:r>
          </a:p>
          <a:p>
            <a:pPr marL="0" indent="0">
              <a:buNone/>
            </a:pPr>
            <a:endParaRPr lang="en-US" sz="1000" dirty="0"/>
          </a:p>
          <a:p>
            <a:pPr marL="0" indent="0">
              <a:buNone/>
            </a:pPr>
            <a:r>
              <a:rPr lang="en-US" sz="2200" b="1" dirty="0"/>
              <a:t>Is It Hot in Here Menopause Pa</a:t>
            </a:r>
            <a:r>
              <a:rPr lang="en-US" sz="2200" dirty="0"/>
              <a:t>ck		54PV</a:t>
            </a:r>
          </a:p>
          <a:p>
            <a:pPr marL="0" indent="0">
              <a:buNone/>
            </a:pPr>
            <a:r>
              <a:rPr lang="en-US" sz="2200" dirty="0"/>
              <a:t>(</a:t>
            </a:r>
            <a:r>
              <a:rPr lang="en-US" sz="1900" dirty="0"/>
              <a:t>Vita Lea, B-complex, Menopause Complex)</a:t>
            </a:r>
          </a:p>
          <a:p>
            <a:pPr marL="0" indent="0">
              <a:buNone/>
            </a:pPr>
            <a:r>
              <a:rPr lang="en-US" sz="1900" dirty="0"/>
              <a:t>	</a:t>
            </a:r>
          </a:p>
          <a:p>
            <a:pPr marL="0" indent="0">
              <a:buNone/>
            </a:pPr>
            <a:r>
              <a:rPr lang="en-US" sz="2200" dirty="0"/>
              <a:t>10 Healthy Women’s Prove It Challenge = </a:t>
            </a:r>
            <a:r>
              <a:rPr lang="en-US" sz="2200" b="1" dirty="0"/>
              <a:t>1000 NEW PV</a:t>
            </a:r>
          </a:p>
          <a:p>
            <a:pPr marL="0" indent="0">
              <a:buNone/>
            </a:pPr>
            <a:r>
              <a:rPr lang="en-US" sz="1900" dirty="0"/>
              <a:t>	( 2 Women’s Health events with 5 attending ) </a:t>
            </a:r>
          </a:p>
          <a:p>
            <a:pPr marL="0" indent="0">
              <a:buNone/>
            </a:pPr>
            <a:r>
              <a:rPr lang="en-US" sz="2200" dirty="0"/>
              <a:t>10 Mood Swings Pack =		          </a:t>
            </a:r>
            <a:r>
              <a:rPr lang="en-US" sz="2200" b="1" dirty="0"/>
              <a:t> 560 NEW PV</a:t>
            </a:r>
          </a:p>
          <a:p>
            <a:pPr marL="0" indent="0">
              <a:buNone/>
            </a:pPr>
            <a:r>
              <a:rPr lang="en-US" sz="2200" dirty="0"/>
              <a:t>10 Menopause Collection = 	           </a:t>
            </a:r>
            <a:r>
              <a:rPr lang="en-US" sz="2200" b="1" dirty="0"/>
              <a:t>540 NEW PV</a:t>
            </a:r>
            <a:r>
              <a:rPr lang="en-US" sz="2200" dirty="0"/>
              <a:t>	</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8265" y="1180749"/>
            <a:ext cx="2687052" cy="1783335"/>
          </a:xfrm>
          <a:prstGeom prst="rect">
            <a:avLst/>
          </a:prstGeom>
        </p:spPr>
      </p:pic>
    </p:spTree>
    <p:extLst>
      <p:ext uri="{BB962C8B-B14F-4D97-AF65-F5344CB8AC3E}">
        <p14:creationId xmlns:p14="http://schemas.microsoft.com/office/powerpoint/2010/main" val="10405769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205979"/>
            <a:ext cx="9144000" cy="5349479"/>
          </a:xfrm>
          <a:prstGeom prst="rect">
            <a:avLst/>
          </a:prstGeom>
        </p:spPr>
      </p:pic>
      <p:sp>
        <p:nvSpPr>
          <p:cNvPr id="2" name="Title 1"/>
          <p:cNvSpPr>
            <a:spLocks noGrp="1"/>
          </p:cNvSpPr>
          <p:nvPr>
            <p:ph type="title"/>
          </p:nvPr>
        </p:nvSpPr>
        <p:spPr>
          <a:xfrm>
            <a:off x="697742" y="408683"/>
            <a:ext cx="7556500" cy="857250"/>
          </a:xfrm>
          <a:ln>
            <a:solidFill>
              <a:schemeClr val="tx2">
                <a:lumMod val="75000"/>
              </a:schemeClr>
            </a:solidFill>
          </a:ln>
        </p:spPr>
        <p:txBody>
          <a:bodyPr>
            <a:normAutofit fontScale="90000"/>
          </a:bodyPr>
          <a:lstStyle/>
          <a:p>
            <a:r>
              <a:rPr lang="en-US" sz="3200" dirty="0"/>
              <a:t>4 Roles of the Leader ( &amp; Coach )	  Joel Barker</a:t>
            </a:r>
          </a:p>
        </p:txBody>
      </p:sp>
      <p:sp>
        <p:nvSpPr>
          <p:cNvPr id="3" name="Content Placeholder 2"/>
          <p:cNvSpPr>
            <a:spLocks noGrp="1"/>
          </p:cNvSpPr>
          <p:nvPr>
            <p:ph idx="1"/>
          </p:nvPr>
        </p:nvSpPr>
        <p:spPr>
          <a:xfrm>
            <a:off x="558799" y="1610799"/>
            <a:ext cx="8128000" cy="611292"/>
          </a:xfrm>
        </p:spPr>
        <p:txBody>
          <a:bodyPr>
            <a:normAutofit/>
          </a:bodyPr>
          <a:lstStyle/>
          <a:p>
            <a:r>
              <a:rPr lang="en-US" sz="2800" dirty="0"/>
              <a:t> To set the vision</a:t>
            </a:r>
          </a:p>
        </p:txBody>
      </p:sp>
      <p:sp>
        <p:nvSpPr>
          <p:cNvPr id="5" name="TextBox 4"/>
          <p:cNvSpPr txBox="1"/>
          <p:nvPr/>
        </p:nvSpPr>
        <p:spPr>
          <a:xfrm>
            <a:off x="6845300" y="4225290"/>
            <a:ext cx="1968500" cy="307777"/>
          </a:xfrm>
          <a:prstGeom prst="rect">
            <a:avLst/>
          </a:prstGeom>
          <a:noFill/>
        </p:spPr>
        <p:txBody>
          <a:bodyPr wrap="square" rtlCol="0">
            <a:spAutoFit/>
          </a:bodyPr>
          <a:lstStyle/>
          <a:p>
            <a:r>
              <a:rPr lang="en-US" sz="1400" dirty="0" err="1"/>
              <a:t>karen</a:t>
            </a:r>
            <a:endParaRPr lang="en-US" sz="1400" dirty="0"/>
          </a:p>
        </p:txBody>
      </p:sp>
      <p:sp>
        <p:nvSpPr>
          <p:cNvPr id="6" name="Rectangle 5"/>
          <p:cNvSpPr/>
          <p:nvPr/>
        </p:nvSpPr>
        <p:spPr>
          <a:xfrm>
            <a:off x="558800" y="3754457"/>
            <a:ext cx="5545108" cy="523220"/>
          </a:xfrm>
          <a:prstGeom prst="rect">
            <a:avLst/>
          </a:prstGeom>
        </p:spPr>
        <p:txBody>
          <a:bodyPr wrap="none">
            <a:spAutoFit/>
          </a:bodyPr>
          <a:lstStyle/>
          <a:p>
            <a:pPr marL="457200" indent="-457200">
              <a:buFont typeface="Arial"/>
              <a:buChar char="•"/>
            </a:pPr>
            <a:r>
              <a:rPr lang="en-US" sz="2800" dirty="0"/>
              <a:t>To create and sustain momentum</a:t>
            </a:r>
          </a:p>
        </p:txBody>
      </p:sp>
      <p:sp>
        <p:nvSpPr>
          <p:cNvPr id="7" name="Rectangle 6"/>
          <p:cNvSpPr/>
          <p:nvPr/>
        </p:nvSpPr>
        <p:spPr>
          <a:xfrm>
            <a:off x="558800" y="3013954"/>
            <a:ext cx="8648521" cy="523220"/>
          </a:xfrm>
          <a:prstGeom prst="rect">
            <a:avLst/>
          </a:prstGeom>
        </p:spPr>
        <p:txBody>
          <a:bodyPr wrap="none">
            <a:spAutoFit/>
          </a:bodyPr>
          <a:lstStyle/>
          <a:p>
            <a:pPr marL="457200" indent="-457200">
              <a:buFont typeface="Arial"/>
              <a:buChar char="•"/>
            </a:pPr>
            <a:r>
              <a:rPr lang="en-US" sz="2800" dirty="0"/>
              <a:t>To empower the team ( through training and coaching)</a:t>
            </a:r>
          </a:p>
        </p:txBody>
      </p:sp>
      <p:sp>
        <p:nvSpPr>
          <p:cNvPr id="8" name="Rectangle 7"/>
          <p:cNvSpPr/>
          <p:nvPr/>
        </p:nvSpPr>
        <p:spPr>
          <a:xfrm>
            <a:off x="558799" y="2248585"/>
            <a:ext cx="8255001" cy="523220"/>
          </a:xfrm>
          <a:prstGeom prst="rect">
            <a:avLst/>
          </a:prstGeom>
        </p:spPr>
        <p:txBody>
          <a:bodyPr wrap="square">
            <a:spAutoFit/>
          </a:bodyPr>
          <a:lstStyle/>
          <a:p>
            <a:pPr marL="457200" indent="-457200">
              <a:buFont typeface="Arial"/>
              <a:buChar char="•"/>
            </a:pPr>
            <a:r>
              <a:rPr lang="en-US" sz="2800" dirty="0"/>
              <a:t>To enroll others in the vision and assemble the team</a:t>
            </a:r>
          </a:p>
        </p:txBody>
      </p:sp>
    </p:spTree>
    <p:extLst>
      <p:ext uri="{BB962C8B-B14F-4D97-AF65-F5344CB8AC3E}">
        <p14:creationId xmlns:p14="http://schemas.microsoft.com/office/powerpoint/2010/main" val="239531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1793B42-D12B-0E48-A1FE-9000D5FC44E4}"/>
              </a:ext>
            </a:extLst>
          </p:cNvPr>
          <p:cNvPicPr>
            <a:picLocks noChangeAspect="1"/>
          </p:cNvPicPr>
          <p:nvPr/>
        </p:nvPicPr>
        <p:blipFill>
          <a:blip r:embed="rId2"/>
          <a:stretch>
            <a:fillRect/>
          </a:stretch>
        </p:blipFill>
        <p:spPr>
          <a:xfrm>
            <a:off x="0" y="0"/>
            <a:ext cx="9144000" cy="5187642"/>
          </a:xfrm>
          <a:prstGeom prst="rect">
            <a:avLst/>
          </a:prstGeom>
        </p:spPr>
      </p:pic>
      <p:sp>
        <p:nvSpPr>
          <p:cNvPr id="4" name="Rectangle 3"/>
          <p:cNvSpPr/>
          <p:nvPr/>
        </p:nvSpPr>
        <p:spPr>
          <a:xfrm>
            <a:off x="546419" y="1149517"/>
            <a:ext cx="8192053" cy="707886"/>
          </a:xfrm>
          <a:prstGeom prst="rect">
            <a:avLst/>
          </a:prstGeom>
        </p:spPr>
        <p:txBody>
          <a:bodyPr wrap="square">
            <a:spAutoFit/>
          </a:bodyPr>
          <a:lstStyle/>
          <a:p>
            <a:pPr marL="342900" indent="-342900">
              <a:buFont typeface="Arial" panose="020B0604020202020204" pitchFamily="34" charset="0"/>
              <a:buChar char="•"/>
            </a:pPr>
            <a:r>
              <a:rPr lang="en-US" sz="2000" dirty="0"/>
              <a:t>To help them determine their goals .. Our stretch should exceed our reach 										But not too far.   ( Sarah story )</a:t>
            </a:r>
          </a:p>
        </p:txBody>
      </p:sp>
      <p:sp>
        <p:nvSpPr>
          <p:cNvPr id="5" name="Rectangle 4"/>
          <p:cNvSpPr/>
          <p:nvPr/>
        </p:nvSpPr>
        <p:spPr>
          <a:xfrm>
            <a:off x="1955584" y="446679"/>
            <a:ext cx="4621778" cy="523220"/>
          </a:xfrm>
          <a:prstGeom prst="rect">
            <a:avLst/>
          </a:prstGeom>
          <a:ln>
            <a:solidFill>
              <a:schemeClr val="tx1">
                <a:lumMod val="65000"/>
                <a:lumOff val="35000"/>
              </a:schemeClr>
            </a:solidFill>
          </a:ln>
        </p:spPr>
        <p:txBody>
          <a:bodyPr wrap="none">
            <a:spAutoFit/>
          </a:bodyPr>
          <a:lstStyle/>
          <a:p>
            <a:r>
              <a:rPr lang="en-US" sz="2800" dirty="0"/>
              <a:t>General Principles of Coaching</a:t>
            </a:r>
          </a:p>
        </p:txBody>
      </p:sp>
      <p:sp>
        <p:nvSpPr>
          <p:cNvPr id="6" name="TextBox 5"/>
          <p:cNvSpPr txBox="1"/>
          <p:nvPr/>
        </p:nvSpPr>
        <p:spPr>
          <a:xfrm>
            <a:off x="7349449" y="4237502"/>
            <a:ext cx="1270099" cy="307777"/>
          </a:xfrm>
          <a:prstGeom prst="rect">
            <a:avLst/>
          </a:prstGeom>
          <a:noFill/>
        </p:spPr>
        <p:txBody>
          <a:bodyPr wrap="square" rtlCol="0">
            <a:spAutoFit/>
          </a:bodyPr>
          <a:lstStyle/>
          <a:p>
            <a:r>
              <a:rPr lang="en-US" sz="1400" dirty="0" err="1"/>
              <a:t>karen</a:t>
            </a:r>
            <a:endParaRPr lang="en-US" sz="1400" dirty="0"/>
          </a:p>
        </p:txBody>
      </p:sp>
      <p:sp>
        <p:nvSpPr>
          <p:cNvPr id="7" name="TextBox 6"/>
          <p:cNvSpPr txBox="1"/>
          <p:nvPr/>
        </p:nvSpPr>
        <p:spPr>
          <a:xfrm>
            <a:off x="1879994" y="3670817"/>
            <a:ext cx="4889296" cy="646331"/>
          </a:xfrm>
          <a:prstGeom prst="rect">
            <a:avLst/>
          </a:prstGeom>
          <a:noFill/>
        </p:spPr>
        <p:txBody>
          <a:bodyPr wrap="square" rtlCol="0">
            <a:spAutoFit/>
          </a:bodyPr>
          <a:lstStyle/>
          <a:p>
            <a:endParaRPr lang="en-US" dirty="0"/>
          </a:p>
          <a:p>
            <a:r>
              <a:rPr lang="en-US" dirty="0"/>
              <a:t>Active engaged leader ..vs… passive observer </a:t>
            </a:r>
          </a:p>
        </p:txBody>
      </p:sp>
      <p:sp>
        <p:nvSpPr>
          <p:cNvPr id="2" name="Rectangle 1">
            <a:extLst>
              <a:ext uri="{FF2B5EF4-FFF2-40B4-BE49-F238E27FC236}">
                <a16:creationId xmlns:a16="http://schemas.microsoft.com/office/drawing/2014/main" id="{D34257A7-7EE6-BE4E-BA95-C0F98C28C7DE}"/>
              </a:ext>
            </a:extLst>
          </p:cNvPr>
          <p:cNvSpPr/>
          <p:nvPr/>
        </p:nvSpPr>
        <p:spPr>
          <a:xfrm>
            <a:off x="187824" y="2037021"/>
            <a:ext cx="8550648" cy="400110"/>
          </a:xfrm>
          <a:prstGeom prst="rect">
            <a:avLst/>
          </a:prstGeom>
        </p:spPr>
        <p:txBody>
          <a:bodyPr wrap="square">
            <a:spAutoFit/>
          </a:bodyPr>
          <a:lstStyle/>
          <a:p>
            <a:pPr marL="285750" indent="-285750">
              <a:buFont typeface="Arial"/>
              <a:buChar char="•"/>
            </a:pPr>
            <a:r>
              <a:rPr lang="en-US" sz="2000" dirty="0"/>
              <a:t>To understand their strengths and limitations ( time, distractions, confidence )</a:t>
            </a:r>
          </a:p>
        </p:txBody>
      </p:sp>
      <p:sp>
        <p:nvSpPr>
          <p:cNvPr id="3" name="Rectangle 2">
            <a:extLst>
              <a:ext uri="{FF2B5EF4-FFF2-40B4-BE49-F238E27FC236}">
                <a16:creationId xmlns:a16="http://schemas.microsoft.com/office/drawing/2014/main" id="{7A4E43DA-6FA3-2A4B-B68C-4101257E8186}"/>
              </a:ext>
            </a:extLst>
          </p:cNvPr>
          <p:cNvSpPr/>
          <p:nvPr/>
        </p:nvSpPr>
        <p:spPr>
          <a:xfrm>
            <a:off x="665344" y="2682603"/>
            <a:ext cx="7318596" cy="400110"/>
          </a:xfrm>
          <a:prstGeom prst="rect">
            <a:avLst/>
          </a:prstGeom>
        </p:spPr>
        <p:txBody>
          <a:bodyPr wrap="square">
            <a:spAutoFit/>
          </a:bodyPr>
          <a:lstStyle/>
          <a:p>
            <a:pPr marL="285750" indent="-285750">
              <a:buFont typeface="Arial"/>
              <a:buChar char="•"/>
            </a:pPr>
            <a:r>
              <a:rPr lang="en-US" sz="2000" dirty="0"/>
              <a:t>To help them create an action plan that will fit their schedule. </a:t>
            </a:r>
          </a:p>
        </p:txBody>
      </p:sp>
      <p:sp>
        <p:nvSpPr>
          <p:cNvPr id="8" name="Rectangle 7">
            <a:extLst>
              <a:ext uri="{FF2B5EF4-FFF2-40B4-BE49-F238E27FC236}">
                <a16:creationId xmlns:a16="http://schemas.microsoft.com/office/drawing/2014/main" id="{DC14B6BB-F53A-014A-B78A-E895B39D64E7}"/>
              </a:ext>
            </a:extLst>
          </p:cNvPr>
          <p:cNvSpPr/>
          <p:nvPr/>
        </p:nvSpPr>
        <p:spPr>
          <a:xfrm>
            <a:off x="2602623" y="3322510"/>
            <a:ext cx="2489721" cy="369332"/>
          </a:xfrm>
          <a:prstGeom prst="rect">
            <a:avLst/>
          </a:prstGeom>
        </p:spPr>
        <p:txBody>
          <a:bodyPr wrap="none">
            <a:spAutoFit/>
          </a:bodyPr>
          <a:lstStyle/>
          <a:p>
            <a:r>
              <a:rPr lang="en-US" dirty="0"/>
              <a:t>I do </a:t>
            </a:r>
            <a:r>
              <a:rPr lang="mr-IN" dirty="0"/>
              <a:t>…</a:t>
            </a:r>
            <a:r>
              <a:rPr lang="en-US" dirty="0"/>
              <a:t> We do .. You do .. </a:t>
            </a:r>
          </a:p>
        </p:txBody>
      </p:sp>
    </p:spTree>
    <p:extLst>
      <p:ext uri="{BB962C8B-B14F-4D97-AF65-F5344CB8AC3E}">
        <p14:creationId xmlns:p14="http://schemas.microsoft.com/office/powerpoint/2010/main" val="2898762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2" grpId="0"/>
      <p:bldP spid="3"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FFFEC7F-3FA5-8F40-ACC3-F60A87A23FFD}"/>
              </a:ext>
            </a:extLst>
          </p:cNvPr>
          <p:cNvPicPr>
            <a:picLocks noChangeAspect="1"/>
          </p:cNvPicPr>
          <p:nvPr/>
        </p:nvPicPr>
        <p:blipFill>
          <a:blip r:embed="rId3"/>
          <a:stretch>
            <a:fillRect/>
          </a:stretch>
        </p:blipFill>
        <p:spPr>
          <a:xfrm>
            <a:off x="0" y="0"/>
            <a:ext cx="9144000" cy="5143499"/>
          </a:xfrm>
          <a:prstGeom prst="rect">
            <a:avLst/>
          </a:prstGeom>
          <a:ln>
            <a:solidFill>
              <a:schemeClr val="tx1">
                <a:lumMod val="65000"/>
                <a:lumOff val="35000"/>
              </a:schemeClr>
            </a:solidFill>
          </a:ln>
        </p:spPr>
      </p:pic>
      <p:sp>
        <p:nvSpPr>
          <p:cNvPr id="2" name="Title 1"/>
          <p:cNvSpPr>
            <a:spLocks noGrp="1"/>
          </p:cNvSpPr>
          <p:nvPr>
            <p:ph type="title"/>
          </p:nvPr>
        </p:nvSpPr>
        <p:spPr>
          <a:xfrm>
            <a:off x="455460" y="324982"/>
            <a:ext cx="6191000" cy="479822"/>
          </a:xfrm>
          <a:ln>
            <a:solidFill>
              <a:schemeClr val="tx2">
                <a:lumMod val="60000"/>
                <a:lumOff val="40000"/>
              </a:schemeClr>
            </a:solidFill>
          </a:ln>
        </p:spPr>
        <p:txBody>
          <a:bodyPr>
            <a:normAutofit/>
          </a:bodyPr>
          <a:lstStyle/>
          <a:p>
            <a:r>
              <a:rPr lang="en-US" sz="2400" dirty="0"/>
              <a:t>General Principles of Coaching - continued</a:t>
            </a:r>
          </a:p>
        </p:txBody>
      </p:sp>
      <p:sp>
        <p:nvSpPr>
          <p:cNvPr id="4" name="Rectangle 3"/>
          <p:cNvSpPr/>
          <p:nvPr/>
        </p:nvSpPr>
        <p:spPr>
          <a:xfrm>
            <a:off x="762000" y="4229100"/>
            <a:ext cx="7467600" cy="830997"/>
          </a:xfrm>
          <a:prstGeom prst="rect">
            <a:avLst/>
          </a:prstGeom>
          <a:ln>
            <a:solidFill>
              <a:schemeClr val="tx2">
                <a:lumMod val="60000"/>
                <a:lumOff val="40000"/>
              </a:schemeClr>
            </a:solidFill>
          </a:ln>
        </p:spPr>
        <p:txBody>
          <a:bodyPr wrap="square">
            <a:spAutoFit/>
          </a:bodyPr>
          <a:lstStyle/>
          <a:p>
            <a:r>
              <a:rPr lang="en-US" sz="2400" b="1" dirty="0"/>
              <a:t>Be sure they are feeling validated, excited, appreciated and generally lifted up as a result of our conversations.</a:t>
            </a:r>
          </a:p>
        </p:txBody>
      </p:sp>
      <p:sp>
        <p:nvSpPr>
          <p:cNvPr id="5" name="Rectangle 4"/>
          <p:cNvSpPr/>
          <p:nvPr/>
        </p:nvSpPr>
        <p:spPr>
          <a:xfrm>
            <a:off x="276455" y="3595593"/>
            <a:ext cx="4019049" cy="369332"/>
          </a:xfrm>
          <a:prstGeom prst="rect">
            <a:avLst/>
          </a:prstGeom>
        </p:spPr>
        <p:txBody>
          <a:bodyPr wrap="none">
            <a:spAutoFit/>
          </a:bodyPr>
          <a:lstStyle/>
          <a:p>
            <a:pPr marL="285750" indent="-285750">
              <a:buFont typeface="Arial"/>
              <a:buChar char="•"/>
            </a:pPr>
            <a:r>
              <a:rPr lang="en-US" dirty="0"/>
              <a:t>To always close with an action step…..	</a:t>
            </a:r>
          </a:p>
        </p:txBody>
      </p:sp>
      <p:sp>
        <p:nvSpPr>
          <p:cNvPr id="6" name="Rectangle 5"/>
          <p:cNvSpPr/>
          <p:nvPr/>
        </p:nvSpPr>
        <p:spPr>
          <a:xfrm>
            <a:off x="223157" y="2998066"/>
            <a:ext cx="4557658" cy="369332"/>
          </a:xfrm>
          <a:prstGeom prst="rect">
            <a:avLst/>
          </a:prstGeom>
        </p:spPr>
        <p:txBody>
          <a:bodyPr wrap="none">
            <a:spAutoFit/>
          </a:bodyPr>
          <a:lstStyle/>
          <a:p>
            <a:pPr marL="285750" indent="-285750">
              <a:buFont typeface="Arial"/>
              <a:buChar char="•"/>
            </a:pPr>
            <a:r>
              <a:rPr lang="en-US" dirty="0"/>
              <a:t>To affirm, acknowledge, encourage, inspire.</a:t>
            </a:r>
          </a:p>
        </p:txBody>
      </p:sp>
      <p:sp>
        <p:nvSpPr>
          <p:cNvPr id="7" name="Rectangle 6"/>
          <p:cNvSpPr/>
          <p:nvPr/>
        </p:nvSpPr>
        <p:spPr>
          <a:xfrm>
            <a:off x="223157" y="2193262"/>
            <a:ext cx="8697686" cy="646331"/>
          </a:xfrm>
          <a:prstGeom prst="rect">
            <a:avLst/>
          </a:prstGeom>
        </p:spPr>
        <p:txBody>
          <a:bodyPr wrap="square">
            <a:spAutoFit/>
          </a:bodyPr>
          <a:lstStyle/>
          <a:p>
            <a:pPr marL="285750" indent="-285750">
              <a:buFont typeface="Arial"/>
              <a:buChar char="•"/>
            </a:pPr>
            <a:r>
              <a:rPr lang="en-US" dirty="0"/>
              <a:t>To help guide their thinking to see possibilities ( You will see possibilities before they can .. Paint the picture so they can see themselves in it )         Francine examples</a:t>
            </a:r>
          </a:p>
        </p:txBody>
      </p:sp>
      <p:sp>
        <p:nvSpPr>
          <p:cNvPr id="8" name="Rectangle 7"/>
          <p:cNvSpPr/>
          <p:nvPr/>
        </p:nvSpPr>
        <p:spPr>
          <a:xfrm>
            <a:off x="347850" y="1178575"/>
            <a:ext cx="8448300" cy="923330"/>
          </a:xfrm>
          <a:prstGeom prst="rect">
            <a:avLst/>
          </a:prstGeom>
        </p:spPr>
        <p:txBody>
          <a:bodyPr wrap="square">
            <a:spAutoFit/>
          </a:bodyPr>
          <a:lstStyle/>
          <a:p>
            <a:pPr marL="285750" indent="-285750">
              <a:buFont typeface="Arial"/>
              <a:buChar char="•"/>
            </a:pPr>
            <a:r>
              <a:rPr lang="en-US" dirty="0"/>
              <a:t>To identify skills they may want to develop and resources to help them ( inviting, presenting, following up , creating  a business system, communication skills, </a:t>
            </a:r>
            <a:r>
              <a:rPr lang="en-US" dirty="0" err="1"/>
              <a:t>etc</a:t>
            </a:r>
            <a:r>
              <a:rPr lang="en-US" dirty="0"/>
              <a:t>) </a:t>
            </a:r>
          </a:p>
          <a:p>
            <a:r>
              <a:rPr lang="en-US" dirty="0"/>
              <a:t>	</a:t>
            </a:r>
          </a:p>
        </p:txBody>
      </p:sp>
      <p:sp>
        <p:nvSpPr>
          <p:cNvPr id="3" name="TextBox 2">
            <a:extLst>
              <a:ext uri="{FF2B5EF4-FFF2-40B4-BE49-F238E27FC236}">
                <a16:creationId xmlns:a16="http://schemas.microsoft.com/office/drawing/2014/main" id="{3ACADA73-8576-014B-918B-C7D9F59F9A41}"/>
              </a:ext>
            </a:extLst>
          </p:cNvPr>
          <p:cNvSpPr txBox="1"/>
          <p:nvPr/>
        </p:nvSpPr>
        <p:spPr>
          <a:xfrm>
            <a:off x="7478973" y="3453573"/>
            <a:ext cx="1441870" cy="307777"/>
          </a:xfrm>
          <a:prstGeom prst="rect">
            <a:avLst/>
          </a:prstGeom>
          <a:noFill/>
        </p:spPr>
        <p:txBody>
          <a:bodyPr wrap="square" rtlCol="0">
            <a:spAutoFit/>
          </a:bodyPr>
          <a:lstStyle/>
          <a:p>
            <a:r>
              <a:rPr lang="en-US" sz="1400" dirty="0" err="1"/>
              <a:t>francine</a:t>
            </a:r>
            <a:endParaRPr lang="en-US" sz="1400" dirty="0"/>
          </a:p>
        </p:txBody>
      </p:sp>
    </p:spTree>
    <p:extLst>
      <p:ext uri="{BB962C8B-B14F-4D97-AF65-F5344CB8AC3E}">
        <p14:creationId xmlns:p14="http://schemas.microsoft.com/office/powerpoint/2010/main" val="470158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www.starresults.com/wp-content/uploads/2013/08/Coaching-and-Mentoring.jpg"/>
          <p:cNvPicPr>
            <a:picLocks noChangeAspect="1" noChangeArrowheads="1"/>
          </p:cNvPicPr>
          <p:nvPr/>
        </p:nvPicPr>
        <p:blipFill>
          <a:blip r:embed="rId2" cstate="print"/>
          <a:srcRect/>
          <a:stretch>
            <a:fillRect/>
          </a:stretch>
        </p:blipFill>
        <p:spPr bwMode="auto">
          <a:xfrm>
            <a:off x="6172200" y="2743200"/>
            <a:ext cx="2971800" cy="2400300"/>
          </a:xfrm>
          <a:prstGeom prst="rect">
            <a:avLst/>
          </a:prstGeom>
          <a:noFill/>
        </p:spPr>
      </p:pic>
      <p:sp>
        <p:nvSpPr>
          <p:cNvPr id="2" name="Title 1"/>
          <p:cNvSpPr>
            <a:spLocks noGrp="1"/>
          </p:cNvSpPr>
          <p:nvPr>
            <p:ph type="title"/>
          </p:nvPr>
        </p:nvSpPr>
        <p:spPr>
          <a:xfrm>
            <a:off x="304800" y="2152650"/>
            <a:ext cx="4038600" cy="628650"/>
          </a:xfrm>
        </p:spPr>
        <p:txBody>
          <a:bodyPr>
            <a:normAutofit/>
          </a:bodyPr>
          <a:lstStyle/>
          <a:p>
            <a:r>
              <a:rPr lang="en-US" sz="2800" dirty="0"/>
              <a:t>The Role of A  Mentor </a:t>
            </a:r>
          </a:p>
        </p:txBody>
      </p:sp>
      <p:sp>
        <p:nvSpPr>
          <p:cNvPr id="3" name="Content Placeholder 2"/>
          <p:cNvSpPr>
            <a:spLocks noGrp="1"/>
          </p:cNvSpPr>
          <p:nvPr>
            <p:ph idx="1"/>
          </p:nvPr>
        </p:nvSpPr>
        <p:spPr>
          <a:xfrm>
            <a:off x="304800" y="2857501"/>
            <a:ext cx="6088508" cy="2022872"/>
          </a:xfrm>
        </p:spPr>
        <p:txBody>
          <a:bodyPr>
            <a:normAutofit fontScale="92500" lnSpcReduction="20000"/>
          </a:bodyPr>
          <a:lstStyle/>
          <a:p>
            <a:r>
              <a:rPr lang="en-US" sz="2200" dirty="0"/>
              <a:t>To  see the talents and abilities that lie within their  leaders, and reflects those back so they can see them.</a:t>
            </a:r>
          </a:p>
          <a:p>
            <a:r>
              <a:rPr lang="en-US" sz="2200" dirty="0"/>
              <a:t>To build confidence</a:t>
            </a:r>
          </a:p>
          <a:p>
            <a:r>
              <a:rPr lang="en-US" sz="2200" dirty="0"/>
              <a:t>To believe in them – You will believe in them before they can believe in themselves.     </a:t>
            </a:r>
            <a:endParaRPr lang="en-US" sz="1900" dirty="0"/>
          </a:p>
          <a:p>
            <a:r>
              <a:rPr lang="en-US" sz="2400" dirty="0"/>
              <a:t>Friendships go beyond Shaklee</a:t>
            </a:r>
          </a:p>
        </p:txBody>
      </p:sp>
      <p:sp>
        <p:nvSpPr>
          <p:cNvPr id="4" name="Rectangle 3"/>
          <p:cNvSpPr/>
          <p:nvPr/>
        </p:nvSpPr>
        <p:spPr>
          <a:xfrm>
            <a:off x="304800" y="158750"/>
            <a:ext cx="5867400" cy="523220"/>
          </a:xfrm>
          <a:prstGeom prst="rect">
            <a:avLst/>
          </a:prstGeom>
        </p:spPr>
        <p:txBody>
          <a:bodyPr wrap="square">
            <a:spAutoFit/>
          </a:bodyPr>
          <a:lstStyle/>
          <a:p>
            <a:r>
              <a:rPr lang="en-US" sz="2800" b="1" dirty="0"/>
              <a:t>Your Relationship with Your Builders</a:t>
            </a:r>
            <a:endParaRPr lang="en-US" dirty="0"/>
          </a:p>
        </p:txBody>
      </p:sp>
      <p:sp>
        <p:nvSpPr>
          <p:cNvPr id="6" name="TextBox 5"/>
          <p:cNvSpPr txBox="1"/>
          <p:nvPr/>
        </p:nvSpPr>
        <p:spPr>
          <a:xfrm>
            <a:off x="304800" y="800100"/>
            <a:ext cx="4495800" cy="1200328"/>
          </a:xfrm>
          <a:prstGeom prst="rect">
            <a:avLst/>
          </a:prstGeom>
          <a:noFill/>
          <a:ln>
            <a:solidFill>
              <a:schemeClr val="tx2">
                <a:lumMod val="60000"/>
                <a:lumOff val="40000"/>
              </a:schemeClr>
            </a:solidFill>
          </a:ln>
        </p:spPr>
        <p:txBody>
          <a:bodyPr wrap="square" rtlCol="0">
            <a:spAutoFit/>
          </a:bodyPr>
          <a:lstStyle/>
          <a:p>
            <a:r>
              <a:rPr lang="en-US" sz="2400" dirty="0"/>
              <a:t>Not a boss</a:t>
            </a:r>
          </a:p>
          <a:p>
            <a:r>
              <a:rPr lang="en-US" sz="2400" dirty="0"/>
              <a:t>Not a teacher .. with assignments</a:t>
            </a:r>
          </a:p>
          <a:p>
            <a:r>
              <a:rPr lang="en-US" sz="2400" dirty="0"/>
              <a:t>Not a parent</a:t>
            </a:r>
          </a:p>
        </p:txBody>
      </p:sp>
      <p:sp>
        <p:nvSpPr>
          <p:cNvPr id="7" name="TextBox 6"/>
          <p:cNvSpPr txBox="1"/>
          <p:nvPr/>
        </p:nvSpPr>
        <p:spPr>
          <a:xfrm>
            <a:off x="4807825" y="1229052"/>
            <a:ext cx="4191000" cy="1200328"/>
          </a:xfrm>
          <a:prstGeom prst="rect">
            <a:avLst/>
          </a:prstGeom>
          <a:noFill/>
          <a:ln>
            <a:solidFill>
              <a:schemeClr val="tx2">
                <a:lumMod val="60000"/>
                <a:lumOff val="40000"/>
              </a:schemeClr>
            </a:solidFill>
          </a:ln>
        </p:spPr>
        <p:txBody>
          <a:bodyPr wrap="square" rtlCol="0">
            <a:spAutoFit/>
          </a:bodyPr>
          <a:lstStyle/>
          <a:p>
            <a:r>
              <a:rPr lang="en-US" sz="2400" dirty="0"/>
              <a:t>Rather …  a business  associate</a:t>
            </a:r>
          </a:p>
          <a:p>
            <a:r>
              <a:rPr lang="en-US" sz="2400" dirty="0"/>
              <a:t>	     	     a business partner</a:t>
            </a:r>
          </a:p>
          <a:p>
            <a:r>
              <a:rPr lang="en-US" sz="2400" dirty="0"/>
              <a:t>	   a friend, a guide, a mentor</a:t>
            </a:r>
          </a:p>
        </p:txBody>
      </p:sp>
      <p:sp>
        <p:nvSpPr>
          <p:cNvPr id="5" name="TextBox 4">
            <a:extLst>
              <a:ext uri="{FF2B5EF4-FFF2-40B4-BE49-F238E27FC236}">
                <a16:creationId xmlns:a16="http://schemas.microsoft.com/office/drawing/2014/main" id="{6218C989-2E56-D440-958C-692C3E14E275}"/>
              </a:ext>
            </a:extLst>
          </p:cNvPr>
          <p:cNvSpPr txBox="1"/>
          <p:nvPr/>
        </p:nvSpPr>
        <p:spPr>
          <a:xfrm>
            <a:off x="8018611" y="4572596"/>
            <a:ext cx="820589" cy="307777"/>
          </a:xfrm>
          <a:prstGeom prst="rect">
            <a:avLst/>
          </a:prstGeom>
          <a:noFill/>
        </p:spPr>
        <p:txBody>
          <a:bodyPr wrap="square" rtlCol="0">
            <a:spAutoFit/>
          </a:bodyPr>
          <a:lstStyle/>
          <a:p>
            <a:r>
              <a:rPr lang="en-US" sz="1400" dirty="0" err="1"/>
              <a:t>francine</a:t>
            </a:r>
            <a:endParaRPr lang="en-US" sz="1400" dirty="0"/>
          </a:p>
        </p:txBody>
      </p:sp>
    </p:spTree>
    <p:extLst>
      <p:ext uri="{BB962C8B-B14F-4D97-AF65-F5344CB8AC3E}">
        <p14:creationId xmlns:p14="http://schemas.microsoft.com/office/powerpoint/2010/main" val="1527300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20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2000"/>
                                        <p:tgtEl>
                                          <p:spTgt spid="6">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fade">
                                      <p:cBhvr>
                                        <p:cTn id="13" dur="2000"/>
                                        <p:tgtEl>
                                          <p:spTgt spid="6">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fade">
                                      <p:cBhvr>
                                        <p:cTn id="16" dur="2000"/>
                                        <p:tgtEl>
                                          <p:spTgt spid="6">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bg/>
                                          </p:spTgt>
                                        </p:tgtEl>
                                        <p:attrNameLst>
                                          <p:attrName>style.visibility</p:attrName>
                                        </p:attrNameLst>
                                      </p:cBhvr>
                                      <p:to>
                                        <p:strVal val="visible"/>
                                      </p:to>
                                    </p:set>
                                    <p:animEffect transition="in" filter="fade">
                                      <p:cBhvr>
                                        <p:cTn id="21" dur="2000"/>
                                        <p:tgtEl>
                                          <p:spTgt spid="7">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fade">
                                      <p:cBhvr>
                                        <p:cTn id="24" dur="2000"/>
                                        <p:tgtEl>
                                          <p:spTgt spid="7">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animEffect transition="in" filter="fade">
                                      <p:cBhvr>
                                        <p:cTn id="27" dur="2000"/>
                                        <p:tgtEl>
                                          <p:spTgt spid="7">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xEl>
                                              <p:pRg st="2" end="2"/>
                                            </p:txEl>
                                          </p:spTgt>
                                        </p:tgtEl>
                                        <p:attrNameLst>
                                          <p:attrName>style.visibility</p:attrName>
                                        </p:attrNameLst>
                                      </p:cBhvr>
                                      <p:to>
                                        <p:strVal val="visible"/>
                                      </p:to>
                                    </p:set>
                                    <p:animEffect transition="in" filter="fade">
                                      <p:cBhvr>
                                        <p:cTn id="30" dur="2000"/>
                                        <p:tgtEl>
                                          <p:spTgt spid="7">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down)">
                                      <p:cBhvr>
                                        <p:cTn id="35" dur="500"/>
                                        <p:tgtEl>
                                          <p:spTgt spid="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
                                            <p:txEl>
                                              <p:pRg st="0" end="0"/>
                                            </p:txEl>
                                          </p:spTgt>
                                        </p:tgtEl>
                                        <p:attrNameLst>
                                          <p:attrName>style.visibility</p:attrName>
                                        </p:attrNameLst>
                                      </p:cBhvr>
                                      <p:to>
                                        <p:strVal val="visible"/>
                                      </p:to>
                                    </p:set>
                                    <p:animEffect transition="in" filter="fade">
                                      <p:cBhvr>
                                        <p:cTn id="40" dur="2000"/>
                                        <p:tgtEl>
                                          <p:spTgt spid="3">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
                                            <p:txEl>
                                              <p:pRg st="1" end="1"/>
                                            </p:txEl>
                                          </p:spTgt>
                                        </p:tgtEl>
                                        <p:attrNameLst>
                                          <p:attrName>style.visibility</p:attrName>
                                        </p:attrNameLst>
                                      </p:cBhvr>
                                      <p:to>
                                        <p:strVal val="visible"/>
                                      </p:to>
                                    </p:set>
                                    <p:animEffect transition="in" filter="fade">
                                      <p:cBhvr>
                                        <p:cTn id="43" dur="2000"/>
                                        <p:tgtEl>
                                          <p:spTgt spid="3">
                                            <p:txEl>
                                              <p:pRg st="1" end="1"/>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
                                            <p:txEl>
                                              <p:pRg st="2" end="2"/>
                                            </p:txEl>
                                          </p:spTgt>
                                        </p:tgtEl>
                                        <p:attrNameLst>
                                          <p:attrName>style.visibility</p:attrName>
                                        </p:attrNameLst>
                                      </p:cBhvr>
                                      <p:to>
                                        <p:strVal val="visible"/>
                                      </p:to>
                                    </p:set>
                                    <p:animEffect transition="in" filter="fade">
                                      <p:cBhvr>
                                        <p:cTn id="46" dur="2000"/>
                                        <p:tgtEl>
                                          <p:spTgt spid="3">
                                            <p:txEl>
                                              <p:pRg st="2" end="2"/>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
                                            <p:txEl>
                                              <p:pRg st="3" end="3"/>
                                            </p:txEl>
                                          </p:spTgt>
                                        </p:tgtEl>
                                        <p:attrNameLst>
                                          <p:attrName>style.visibility</p:attrName>
                                        </p:attrNameLst>
                                      </p:cBhvr>
                                      <p:to>
                                        <p:strVal val="visible"/>
                                      </p:to>
                                    </p:set>
                                    <p:animEffect transition="in" filter="fade">
                                      <p:cBhvr>
                                        <p:cTn id="49"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P spid="6" grpId="0" build="allAtOnce" animBg="1"/>
      <p:bldP spid="7" grpId="0" build="allAtOnce"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4953000" cy="594122"/>
          </a:xfrm>
          <a:ln>
            <a:solidFill>
              <a:schemeClr val="tx2">
                <a:lumMod val="75000"/>
              </a:schemeClr>
            </a:solidFill>
          </a:ln>
        </p:spPr>
        <p:txBody>
          <a:bodyPr>
            <a:normAutofit/>
          </a:bodyPr>
          <a:lstStyle/>
          <a:p>
            <a:r>
              <a:rPr lang="en-US" sz="2800" dirty="0"/>
              <a:t>When To Text.. When to Talk</a:t>
            </a:r>
          </a:p>
        </p:txBody>
      </p:sp>
      <p:sp>
        <p:nvSpPr>
          <p:cNvPr id="4" name="Text Placeholder 3"/>
          <p:cNvSpPr>
            <a:spLocks noGrp="1"/>
          </p:cNvSpPr>
          <p:nvPr>
            <p:ph type="body" idx="1"/>
          </p:nvPr>
        </p:nvSpPr>
        <p:spPr>
          <a:xfrm>
            <a:off x="990600" y="914400"/>
            <a:ext cx="2286000" cy="342900"/>
          </a:xfrm>
          <a:ln>
            <a:solidFill>
              <a:schemeClr val="tx2">
                <a:lumMod val="60000"/>
                <a:lumOff val="40000"/>
              </a:schemeClr>
            </a:solidFill>
          </a:ln>
        </p:spPr>
        <p:txBody>
          <a:bodyPr>
            <a:normAutofit fontScale="85000" lnSpcReduction="20000"/>
          </a:bodyPr>
          <a:lstStyle/>
          <a:p>
            <a:r>
              <a:rPr lang="en-US" dirty="0"/>
              <a:t>When to Text</a:t>
            </a:r>
          </a:p>
        </p:txBody>
      </p:sp>
      <p:sp>
        <p:nvSpPr>
          <p:cNvPr id="5" name="Content Placeholder 4"/>
          <p:cNvSpPr>
            <a:spLocks noGrp="1"/>
          </p:cNvSpPr>
          <p:nvPr>
            <p:ph sz="half" idx="2"/>
          </p:nvPr>
        </p:nvSpPr>
        <p:spPr>
          <a:xfrm>
            <a:off x="304800" y="1257300"/>
            <a:ext cx="4495800" cy="2857500"/>
          </a:xfrm>
        </p:spPr>
        <p:txBody>
          <a:bodyPr>
            <a:normAutofit/>
          </a:bodyPr>
          <a:lstStyle/>
          <a:p>
            <a:r>
              <a:rPr lang="en-US" sz="2000" dirty="0"/>
              <a:t>Information</a:t>
            </a:r>
          </a:p>
          <a:p>
            <a:r>
              <a:rPr lang="en-US" sz="2000" dirty="0"/>
              <a:t>Reminders for events, calls, </a:t>
            </a:r>
            <a:r>
              <a:rPr lang="en-US" sz="2000" dirty="0" err="1"/>
              <a:t>etc</a:t>
            </a:r>
            <a:endParaRPr lang="en-US" sz="2000" dirty="0"/>
          </a:p>
          <a:p>
            <a:r>
              <a:rPr lang="en-US" sz="2000" dirty="0"/>
              <a:t>Social conversation</a:t>
            </a:r>
          </a:p>
          <a:p>
            <a:r>
              <a:rPr lang="en-US" sz="2000" dirty="0"/>
              <a:t>Problem with texting … you cannot hear the intonation and spirit of intent behind the written words.</a:t>
            </a:r>
          </a:p>
          <a:p>
            <a:pPr marL="0" indent="0">
              <a:buNone/>
            </a:pPr>
            <a:r>
              <a:rPr lang="en-US" sz="2000" dirty="0"/>
              <a:t>Ex.  “Thanks a lot”</a:t>
            </a:r>
          </a:p>
        </p:txBody>
      </p:sp>
      <p:sp>
        <p:nvSpPr>
          <p:cNvPr id="6" name="Text Placeholder 5"/>
          <p:cNvSpPr>
            <a:spLocks noGrp="1"/>
          </p:cNvSpPr>
          <p:nvPr>
            <p:ph type="body" sz="quarter" idx="3"/>
          </p:nvPr>
        </p:nvSpPr>
        <p:spPr>
          <a:xfrm>
            <a:off x="5943600" y="628650"/>
            <a:ext cx="2209800" cy="400050"/>
          </a:xfrm>
          <a:ln>
            <a:solidFill>
              <a:schemeClr val="tx2">
                <a:lumMod val="60000"/>
                <a:lumOff val="40000"/>
              </a:schemeClr>
            </a:solidFill>
          </a:ln>
        </p:spPr>
        <p:txBody>
          <a:bodyPr>
            <a:normAutofit fontScale="92500" lnSpcReduction="10000"/>
          </a:bodyPr>
          <a:lstStyle/>
          <a:p>
            <a:r>
              <a:rPr lang="en-US" dirty="0"/>
              <a:t>When to TALK</a:t>
            </a:r>
          </a:p>
        </p:txBody>
      </p:sp>
      <p:sp>
        <p:nvSpPr>
          <p:cNvPr id="7" name="Content Placeholder 6"/>
          <p:cNvSpPr>
            <a:spLocks noGrp="1"/>
          </p:cNvSpPr>
          <p:nvPr>
            <p:ph sz="quarter" idx="4"/>
          </p:nvPr>
        </p:nvSpPr>
        <p:spPr>
          <a:xfrm>
            <a:off x="4648201" y="1143000"/>
            <a:ext cx="4270375" cy="3028950"/>
          </a:xfrm>
        </p:spPr>
        <p:txBody>
          <a:bodyPr>
            <a:normAutofit/>
          </a:bodyPr>
          <a:lstStyle/>
          <a:p>
            <a:r>
              <a:rPr lang="en-US" sz="1800" dirty="0"/>
              <a:t>Relationships are built in live conversation</a:t>
            </a:r>
          </a:p>
          <a:p>
            <a:r>
              <a:rPr lang="en-US" sz="1800" dirty="0"/>
              <a:t>Stories can be shared.. 			Too long to type in a text</a:t>
            </a:r>
          </a:p>
          <a:p>
            <a:r>
              <a:rPr lang="en-US" sz="1800" dirty="0"/>
              <a:t>Feelings can be shared and received</a:t>
            </a:r>
          </a:p>
          <a:p>
            <a:r>
              <a:rPr lang="en-US" sz="1800" dirty="0"/>
              <a:t>Can clarify needs, feelings</a:t>
            </a:r>
          </a:p>
          <a:p>
            <a:r>
              <a:rPr lang="en-US" sz="1800" dirty="0"/>
              <a:t>Take conversation off-line with</a:t>
            </a:r>
          </a:p>
          <a:p>
            <a:pPr marL="0" indent="0">
              <a:buNone/>
            </a:pPr>
            <a:r>
              <a:rPr lang="en-US" sz="1800" dirty="0"/>
              <a:t>“I think I have some information that may be helpful. Let’s chat.”</a:t>
            </a:r>
          </a:p>
        </p:txBody>
      </p:sp>
      <p:sp>
        <p:nvSpPr>
          <p:cNvPr id="8" name="TextBox 7"/>
          <p:cNvSpPr txBox="1"/>
          <p:nvPr/>
        </p:nvSpPr>
        <p:spPr>
          <a:xfrm>
            <a:off x="533400" y="4114800"/>
            <a:ext cx="8001000" cy="830997"/>
          </a:xfrm>
          <a:prstGeom prst="rect">
            <a:avLst/>
          </a:prstGeom>
          <a:noFill/>
          <a:ln>
            <a:solidFill>
              <a:schemeClr val="tx2">
                <a:lumMod val="60000"/>
                <a:lumOff val="40000"/>
              </a:schemeClr>
            </a:solidFill>
          </a:ln>
        </p:spPr>
        <p:txBody>
          <a:bodyPr wrap="square" rtlCol="0">
            <a:spAutoFit/>
          </a:bodyPr>
          <a:lstStyle/>
          <a:p>
            <a:r>
              <a:rPr lang="en-US" sz="2400" dirty="0"/>
              <a:t>	“ You cannot form trust from technology.. 				Nothing replaces human contact ..”	 Simon </a:t>
            </a:r>
            <a:r>
              <a:rPr lang="en-US" sz="2400" dirty="0" err="1"/>
              <a:t>Sinek</a:t>
            </a:r>
            <a:endParaRPr lang="en-US" sz="2400" dirty="0"/>
          </a:p>
        </p:txBody>
      </p:sp>
      <p:sp>
        <p:nvSpPr>
          <p:cNvPr id="3" name="TextBox 2"/>
          <p:cNvSpPr txBox="1"/>
          <p:nvPr/>
        </p:nvSpPr>
        <p:spPr>
          <a:xfrm>
            <a:off x="7569200" y="158234"/>
            <a:ext cx="1219200" cy="307777"/>
          </a:xfrm>
          <a:prstGeom prst="rect">
            <a:avLst/>
          </a:prstGeom>
          <a:noFill/>
        </p:spPr>
        <p:txBody>
          <a:bodyPr wrap="square" rtlCol="0">
            <a:spAutoFit/>
          </a:bodyPr>
          <a:lstStyle/>
          <a:p>
            <a:r>
              <a:rPr lang="en-US" sz="1400" dirty="0" err="1"/>
              <a:t>francine</a:t>
            </a:r>
            <a:endParaRPr lang="en-US" sz="1400" dirty="0"/>
          </a:p>
        </p:txBody>
      </p:sp>
    </p:spTree>
    <p:extLst>
      <p:ext uri="{BB962C8B-B14F-4D97-AF65-F5344CB8AC3E}">
        <p14:creationId xmlns:p14="http://schemas.microsoft.com/office/powerpoint/2010/main" val="3082452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bg/>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p:bldP spid="6" grpId="0" build="p" animBg="1"/>
      <p:bldP spid="7" grpId="0" build="p"/>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images.clipartpanda.com/knowledge-clipart-146_1279425910.jpg"/>
          <p:cNvPicPr>
            <a:picLocks noChangeAspect="1" noChangeArrowheads="1"/>
          </p:cNvPicPr>
          <p:nvPr/>
        </p:nvPicPr>
        <p:blipFill>
          <a:blip r:embed="rId2" cstate="print"/>
          <a:srcRect/>
          <a:stretch>
            <a:fillRect/>
          </a:stretch>
        </p:blipFill>
        <p:spPr bwMode="auto">
          <a:xfrm>
            <a:off x="6184901" y="1828499"/>
            <a:ext cx="2926762" cy="3315002"/>
          </a:xfrm>
          <a:prstGeom prst="rect">
            <a:avLst/>
          </a:prstGeom>
          <a:noFill/>
        </p:spPr>
      </p:pic>
      <p:sp>
        <p:nvSpPr>
          <p:cNvPr id="2" name="Title 1"/>
          <p:cNvSpPr>
            <a:spLocks noGrp="1"/>
          </p:cNvSpPr>
          <p:nvPr>
            <p:ph type="title"/>
          </p:nvPr>
        </p:nvSpPr>
        <p:spPr>
          <a:xfrm>
            <a:off x="838200" y="205978"/>
            <a:ext cx="7239000" cy="651272"/>
          </a:xfrm>
          <a:ln>
            <a:solidFill>
              <a:schemeClr val="tx2">
                <a:lumMod val="40000"/>
                <a:lumOff val="60000"/>
              </a:schemeClr>
            </a:solidFill>
          </a:ln>
        </p:spPr>
        <p:txBody>
          <a:bodyPr>
            <a:normAutofit/>
          </a:bodyPr>
          <a:lstStyle/>
          <a:p>
            <a:r>
              <a:rPr lang="en-US" sz="3200" dirty="0"/>
              <a:t>4 Different Types of Coaching Situations</a:t>
            </a:r>
          </a:p>
        </p:txBody>
      </p:sp>
      <p:sp>
        <p:nvSpPr>
          <p:cNvPr id="3" name="Content Placeholder 2"/>
          <p:cNvSpPr>
            <a:spLocks noGrp="1"/>
          </p:cNvSpPr>
          <p:nvPr>
            <p:ph idx="1"/>
          </p:nvPr>
        </p:nvSpPr>
        <p:spPr>
          <a:xfrm>
            <a:off x="457200" y="1208617"/>
            <a:ext cx="6963604" cy="1039968"/>
          </a:xfrm>
        </p:spPr>
        <p:txBody>
          <a:bodyPr>
            <a:normAutofit/>
          </a:bodyPr>
          <a:lstStyle/>
          <a:p>
            <a:pPr marL="0" indent="0">
              <a:buNone/>
            </a:pPr>
            <a:r>
              <a:rPr lang="en-US" sz="2000" dirty="0"/>
              <a:t>1. To determine if they are ready to grow.</a:t>
            </a:r>
          </a:p>
          <a:p>
            <a:pPr marL="0" indent="0">
              <a:buNone/>
            </a:pPr>
            <a:endParaRPr lang="en-US" sz="2800" dirty="0"/>
          </a:p>
          <a:p>
            <a:pPr marL="0" indent="0">
              <a:buNone/>
            </a:pPr>
            <a:endParaRPr lang="en-US" sz="2800" dirty="0"/>
          </a:p>
        </p:txBody>
      </p:sp>
      <p:sp>
        <p:nvSpPr>
          <p:cNvPr id="4" name="Rectangle 3"/>
          <p:cNvSpPr/>
          <p:nvPr/>
        </p:nvSpPr>
        <p:spPr>
          <a:xfrm>
            <a:off x="457199" y="3447071"/>
            <a:ext cx="5907566" cy="707886"/>
          </a:xfrm>
          <a:prstGeom prst="rect">
            <a:avLst/>
          </a:prstGeom>
        </p:spPr>
        <p:txBody>
          <a:bodyPr wrap="square">
            <a:spAutoFit/>
          </a:bodyPr>
          <a:lstStyle/>
          <a:p>
            <a:r>
              <a:rPr lang="en-US" dirty="0"/>
              <a:t>4. </a:t>
            </a:r>
            <a:r>
              <a:rPr lang="en-US" sz="2000" dirty="0"/>
              <a:t>Trouble shooting/ problem solving			navigating challenges </a:t>
            </a:r>
            <a:r>
              <a:rPr lang="en-US" sz="2000" b="1" dirty="0"/>
              <a:t>– </a:t>
            </a:r>
            <a:endParaRPr lang="en-US" sz="2000" dirty="0"/>
          </a:p>
        </p:txBody>
      </p:sp>
      <p:sp>
        <p:nvSpPr>
          <p:cNvPr id="5" name="Rectangle 4"/>
          <p:cNvSpPr/>
          <p:nvPr/>
        </p:nvSpPr>
        <p:spPr>
          <a:xfrm>
            <a:off x="457199" y="2394011"/>
            <a:ext cx="5336736" cy="707886"/>
          </a:xfrm>
          <a:prstGeom prst="rect">
            <a:avLst/>
          </a:prstGeom>
        </p:spPr>
        <p:txBody>
          <a:bodyPr wrap="square">
            <a:spAutoFit/>
          </a:bodyPr>
          <a:lstStyle/>
          <a:p>
            <a:r>
              <a:rPr lang="en-US" dirty="0"/>
              <a:t>3</a:t>
            </a:r>
            <a:r>
              <a:rPr lang="en-US" sz="2000" dirty="0"/>
              <a:t>. To have on-going strategy sessions and plan for 	the week,  month and quarter</a:t>
            </a:r>
          </a:p>
        </p:txBody>
      </p:sp>
      <p:sp>
        <p:nvSpPr>
          <p:cNvPr id="6" name="Rectangle 5"/>
          <p:cNvSpPr/>
          <p:nvPr/>
        </p:nvSpPr>
        <p:spPr>
          <a:xfrm>
            <a:off x="457200" y="1828498"/>
            <a:ext cx="6400800" cy="400110"/>
          </a:xfrm>
          <a:prstGeom prst="rect">
            <a:avLst/>
          </a:prstGeom>
        </p:spPr>
        <p:txBody>
          <a:bodyPr wrap="square">
            <a:spAutoFit/>
          </a:bodyPr>
          <a:lstStyle/>
          <a:p>
            <a:r>
              <a:rPr lang="en-US" sz="2000" dirty="0"/>
              <a:t>2. To get a distributor started – create the initial game plan</a:t>
            </a:r>
          </a:p>
        </p:txBody>
      </p:sp>
      <p:sp>
        <p:nvSpPr>
          <p:cNvPr id="7" name="TextBox 6">
            <a:extLst>
              <a:ext uri="{FF2B5EF4-FFF2-40B4-BE49-F238E27FC236}">
                <a16:creationId xmlns:a16="http://schemas.microsoft.com/office/drawing/2014/main" id="{3B1CDF96-B4DF-AF48-953F-5E714CBDA6F4}"/>
              </a:ext>
            </a:extLst>
          </p:cNvPr>
          <p:cNvSpPr txBox="1"/>
          <p:nvPr/>
        </p:nvSpPr>
        <p:spPr>
          <a:xfrm>
            <a:off x="5793935" y="4500131"/>
            <a:ext cx="1064065" cy="307777"/>
          </a:xfrm>
          <a:prstGeom prst="rect">
            <a:avLst/>
          </a:prstGeom>
          <a:noFill/>
        </p:spPr>
        <p:txBody>
          <a:bodyPr wrap="square" rtlCol="0">
            <a:spAutoFit/>
          </a:bodyPr>
          <a:lstStyle/>
          <a:p>
            <a:r>
              <a:rPr lang="en-US" sz="1400" dirty="0" err="1"/>
              <a:t>karen</a:t>
            </a:r>
            <a:endParaRPr lang="en-US" sz="1400" dirty="0"/>
          </a:p>
        </p:txBody>
      </p:sp>
    </p:spTree>
    <p:extLst>
      <p:ext uri="{BB962C8B-B14F-4D97-AF65-F5344CB8AC3E}">
        <p14:creationId xmlns:p14="http://schemas.microsoft.com/office/powerpoint/2010/main" val="2703536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7919746" cy="640688"/>
          </a:xfrm>
          <a:ln>
            <a:solidFill>
              <a:schemeClr val="accent3">
                <a:lumMod val="75000"/>
              </a:schemeClr>
            </a:solidFill>
          </a:ln>
        </p:spPr>
        <p:txBody>
          <a:bodyPr>
            <a:normAutofit fontScale="90000"/>
          </a:bodyPr>
          <a:lstStyle/>
          <a:p>
            <a:r>
              <a:rPr lang="en-US" sz="2200" dirty="0"/>
              <a:t>#1 Coaching Situation </a:t>
            </a:r>
            <a:r>
              <a:rPr lang="en-US" sz="2800" dirty="0"/>
              <a:t>--Determining Who is Ready To Grow</a:t>
            </a:r>
          </a:p>
        </p:txBody>
      </p:sp>
      <p:sp>
        <p:nvSpPr>
          <p:cNvPr id="3" name="Content Placeholder 2"/>
          <p:cNvSpPr>
            <a:spLocks noGrp="1"/>
          </p:cNvSpPr>
          <p:nvPr>
            <p:ph idx="1"/>
          </p:nvPr>
        </p:nvSpPr>
        <p:spPr>
          <a:xfrm>
            <a:off x="265237" y="901182"/>
            <a:ext cx="8476306" cy="703876"/>
          </a:xfrm>
        </p:spPr>
        <p:txBody>
          <a:bodyPr>
            <a:normAutofit/>
          </a:bodyPr>
          <a:lstStyle/>
          <a:p>
            <a:pPr marL="0" indent="0">
              <a:buNone/>
            </a:pPr>
            <a:r>
              <a:rPr lang="en-US" sz="1600" dirty="0"/>
              <a:t>In order to know with whom to put our time,</a:t>
            </a:r>
          </a:p>
          <a:p>
            <a:r>
              <a:rPr lang="en-US" sz="1600" dirty="0"/>
              <a:t>We will want to determine if they are a red light or green light</a:t>
            </a:r>
          </a:p>
        </p:txBody>
      </p:sp>
      <p:sp>
        <p:nvSpPr>
          <p:cNvPr id="4" name="Rectangle 3"/>
          <p:cNvSpPr/>
          <p:nvPr/>
        </p:nvSpPr>
        <p:spPr>
          <a:xfrm>
            <a:off x="314665" y="3322595"/>
            <a:ext cx="8034447" cy="584775"/>
          </a:xfrm>
          <a:prstGeom prst="rect">
            <a:avLst/>
          </a:prstGeom>
        </p:spPr>
        <p:txBody>
          <a:bodyPr wrap="square">
            <a:spAutoFit/>
          </a:bodyPr>
          <a:lstStyle/>
          <a:p>
            <a:pPr marL="285750" indent="-285750">
              <a:buFont typeface="Arial"/>
              <a:buChar char="•"/>
            </a:pPr>
            <a:r>
              <a:rPr lang="en-US" sz="1600" dirty="0"/>
              <a:t>When we check in, find out where they are in their life, and then			 			share your next goal and invite them to come along.</a:t>
            </a:r>
          </a:p>
        </p:txBody>
      </p:sp>
      <p:sp>
        <p:nvSpPr>
          <p:cNvPr id="5" name="Rectangle 4"/>
          <p:cNvSpPr/>
          <p:nvPr/>
        </p:nvSpPr>
        <p:spPr>
          <a:xfrm>
            <a:off x="314665" y="2887034"/>
            <a:ext cx="8656615" cy="338554"/>
          </a:xfrm>
          <a:prstGeom prst="rect">
            <a:avLst/>
          </a:prstGeom>
        </p:spPr>
        <p:txBody>
          <a:bodyPr wrap="square">
            <a:spAutoFit/>
          </a:bodyPr>
          <a:lstStyle/>
          <a:p>
            <a:pPr marL="285750" indent="-285750">
              <a:buFont typeface="Arial"/>
              <a:buChar char="•"/>
            </a:pPr>
            <a:r>
              <a:rPr lang="en-US" sz="1600" dirty="0"/>
              <a:t>And if not ready, let them know your door is always </a:t>
            </a:r>
            <a:r>
              <a:rPr lang="en-US" sz="1600" dirty="0" err="1"/>
              <a:t>open..and</a:t>
            </a:r>
            <a:r>
              <a:rPr lang="en-US" sz="1600" dirty="0"/>
              <a:t> you will check back in a few months</a:t>
            </a:r>
          </a:p>
        </p:txBody>
      </p:sp>
      <p:sp>
        <p:nvSpPr>
          <p:cNvPr id="6" name="Rectangle 5"/>
          <p:cNvSpPr/>
          <p:nvPr/>
        </p:nvSpPr>
        <p:spPr>
          <a:xfrm>
            <a:off x="271759" y="2140491"/>
            <a:ext cx="7933883" cy="830997"/>
          </a:xfrm>
          <a:prstGeom prst="rect">
            <a:avLst/>
          </a:prstGeom>
        </p:spPr>
        <p:txBody>
          <a:bodyPr wrap="square">
            <a:spAutoFit/>
          </a:bodyPr>
          <a:lstStyle/>
          <a:p>
            <a:pPr marL="285750" indent="-285750">
              <a:buFont typeface="Arial"/>
              <a:buChar char="•"/>
            </a:pPr>
            <a:r>
              <a:rPr lang="en-US" sz="1600" dirty="0"/>
              <a:t>Because we are so eager to find a business partner, sometimes </a:t>
            </a:r>
            <a:r>
              <a:rPr lang="en-US" sz="1600" b="1" dirty="0"/>
              <a:t>we wait </a:t>
            </a:r>
            <a:r>
              <a:rPr lang="en-US" sz="1600" dirty="0"/>
              <a:t>for them</a:t>
            </a:r>
            <a:r>
              <a:rPr lang="mr-IN" sz="1600" dirty="0"/>
              <a:t>…</a:t>
            </a:r>
            <a:r>
              <a:rPr lang="en-US" sz="1600" dirty="0"/>
              <a:t> 	</a:t>
            </a:r>
          </a:p>
          <a:p>
            <a:r>
              <a:rPr lang="en-US" sz="1600" dirty="0"/>
              <a:t>	or push them .. or pull them</a:t>
            </a:r>
            <a:r>
              <a:rPr lang="mr-IN" sz="1600" dirty="0"/>
              <a:t>…</a:t>
            </a:r>
            <a:r>
              <a:rPr lang="en-US" sz="1600" dirty="0"/>
              <a:t> better to </a:t>
            </a:r>
            <a:r>
              <a:rPr lang="en-US" sz="1600" b="1" dirty="0"/>
              <a:t>keep meeting new prospective distributors 											in the meantime.</a:t>
            </a:r>
          </a:p>
        </p:txBody>
      </p:sp>
      <p:sp>
        <p:nvSpPr>
          <p:cNvPr id="7" name="Rectangle 6"/>
          <p:cNvSpPr/>
          <p:nvPr/>
        </p:nvSpPr>
        <p:spPr>
          <a:xfrm>
            <a:off x="271759" y="1829984"/>
            <a:ext cx="7506428" cy="338554"/>
          </a:xfrm>
          <a:prstGeom prst="rect">
            <a:avLst/>
          </a:prstGeom>
        </p:spPr>
        <p:txBody>
          <a:bodyPr wrap="square">
            <a:spAutoFit/>
          </a:bodyPr>
          <a:lstStyle/>
          <a:p>
            <a:pPr marL="285750" indent="-285750">
              <a:buFont typeface="Arial"/>
              <a:buChar char="•"/>
            </a:pPr>
            <a:r>
              <a:rPr lang="en-US" sz="1600" dirty="0"/>
              <a:t>Watch what they do .. Not just what they say  ( People pleasers )</a:t>
            </a:r>
          </a:p>
        </p:txBody>
      </p:sp>
      <p:sp>
        <p:nvSpPr>
          <p:cNvPr id="8" name="Rectangle 7"/>
          <p:cNvSpPr/>
          <p:nvPr/>
        </p:nvSpPr>
        <p:spPr>
          <a:xfrm>
            <a:off x="265237" y="1501406"/>
            <a:ext cx="1829155" cy="338554"/>
          </a:xfrm>
          <a:prstGeom prst="rect">
            <a:avLst/>
          </a:prstGeom>
        </p:spPr>
        <p:txBody>
          <a:bodyPr wrap="none">
            <a:spAutoFit/>
          </a:bodyPr>
          <a:lstStyle/>
          <a:p>
            <a:pPr marL="285750" indent="-285750">
              <a:buFont typeface="Arial"/>
              <a:buChar char="•"/>
            </a:pPr>
            <a:r>
              <a:rPr lang="en-US" sz="1600" dirty="0"/>
              <a:t>So we ask them.</a:t>
            </a:r>
          </a:p>
        </p:txBody>
      </p:sp>
      <p:sp>
        <p:nvSpPr>
          <p:cNvPr id="9" name="TextBox 8">
            <a:extLst>
              <a:ext uri="{FF2B5EF4-FFF2-40B4-BE49-F238E27FC236}">
                <a16:creationId xmlns:a16="http://schemas.microsoft.com/office/drawing/2014/main" id="{A730DBDB-3144-744B-A61E-29D4EA84AC18}"/>
              </a:ext>
            </a:extLst>
          </p:cNvPr>
          <p:cNvSpPr txBox="1"/>
          <p:nvPr/>
        </p:nvSpPr>
        <p:spPr>
          <a:xfrm>
            <a:off x="7778187" y="4589154"/>
            <a:ext cx="1012785" cy="307777"/>
          </a:xfrm>
          <a:prstGeom prst="rect">
            <a:avLst/>
          </a:prstGeom>
          <a:noFill/>
        </p:spPr>
        <p:txBody>
          <a:bodyPr wrap="square" rtlCol="0">
            <a:spAutoFit/>
          </a:bodyPr>
          <a:lstStyle/>
          <a:p>
            <a:r>
              <a:rPr lang="en-US" sz="1400" dirty="0" err="1"/>
              <a:t>francine</a:t>
            </a:r>
            <a:endParaRPr lang="en-US" sz="1400" dirty="0"/>
          </a:p>
        </p:txBody>
      </p:sp>
      <p:sp>
        <p:nvSpPr>
          <p:cNvPr id="10" name="TextBox 9">
            <a:extLst>
              <a:ext uri="{FF2B5EF4-FFF2-40B4-BE49-F238E27FC236}">
                <a16:creationId xmlns:a16="http://schemas.microsoft.com/office/drawing/2014/main" id="{304AB7F0-2B22-C445-8B6F-2A81B3D5EBD2}"/>
              </a:ext>
            </a:extLst>
          </p:cNvPr>
          <p:cNvSpPr txBox="1"/>
          <p:nvPr/>
        </p:nvSpPr>
        <p:spPr>
          <a:xfrm>
            <a:off x="457200" y="4064000"/>
            <a:ext cx="6918960" cy="369332"/>
          </a:xfrm>
          <a:prstGeom prst="rect">
            <a:avLst/>
          </a:prstGeom>
          <a:noFill/>
        </p:spPr>
        <p:txBody>
          <a:bodyPr wrap="square" rtlCol="0">
            <a:spAutoFit/>
          </a:bodyPr>
          <a:lstStyle/>
          <a:p>
            <a:r>
              <a:rPr lang="en-US" dirty="0"/>
              <a:t>Sarah Heinrich Story -- </a:t>
            </a:r>
          </a:p>
        </p:txBody>
      </p:sp>
    </p:spTree>
    <p:extLst>
      <p:ext uri="{BB962C8B-B14F-4D97-AF65-F5344CB8AC3E}">
        <p14:creationId xmlns:p14="http://schemas.microsoft.com/office/powerpoint/2010/main" val="626014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marketingtoscale.com/wp-content/uploads/2014/11/coach.jpeg"/>
          <p:cNvPicPr>
            <a:picLocks noChangeAspect="1" noChangeArrowheads="1"/>
          </p:cNvPicPr>
          <p:nvPr/>
        </p:nvPicPr>
        <p:blipFill>
          <a:blip r:embed="rId3" cstate="print"/>
          <a:srcRect/>
          <a:stretch>
            <a:fillRect/>
          </a:stretch>
        </p:blipFill>
        <p:spPr bwMode="auto">
          <a:xfrm>
            <a:off x="6096000" y="3052430"/>
            <a:ext cx="3048000" cy="2091070"/>
          </a:xfrm>
          <a:prstGeom prst="rect">
            <a:avLst/>
          </a:prstGeom>
          <a:noFill/>
        </p:spPr>
      </p:pic>
      <p:sp>
        <p:nvSpPr>
          <p:cNvPr id="2" name="Title 1"/>
          <p:cNvSpPr>
            <a:spLocks noGrp="1"/>
          </p:cNvSpPr>
          <p:nvPr>
            <p:ph type="title"/>
          </p:nvPr>
        </p:nvSpPr>
        <p:spPr>
          <a:xfrm>
            <a:off x="642185" y="205978"/>
            <a:ext cx="8334133" cy="886222"/>
          </a:xfrm>
          <a:ln>
            <a:solidFill>
              <a:schemeClr val="accent3">
                <a:lumMod val="75000"/>
              </a:schemeClr>
            </a:solidFill>
          </a:ln>
        </p:spPr>
        <p:txBody>
          <a:bodyPr>
            <a:noAutofit/>
          </a:bodyPr>
          <a:lstStyle/>
          <a:p>
            <a:r>
              <a:rPr lang="en-US" sz="1800" dirty="0"/>
              <a:t>#2 Coaching Situation   </a:t>
            </a:r>
            <a:br>
              <a:rPr lang="en-US" sz="2800" dirty="0"/>
            </a:br>
            <a:r>
              <a:rPr lang="en-US" sz="2800" dirty="0"/>
              <a:t> </a:t>
            </a:r>
            <a:r>
              <a:rPr lang="en-US" sz="2400" dirty="0"/>
              <a:t>Getting Them Started ( or Re-started)-- Creating the Game Plan</a:t>
            </a:r>
          </a:p>
        </p:txBody>
      </p:sp>
      <p:sp>
        <p:nvSpPr>
          <p:cNvPr id="3" name="Content Placeholder 2"/>
          <p:cNvSpPr>
            <a:spLocks noGrp="1"/>
          </p:cNvSpPr>
          <p:nvPr>
            <p:ph idx="1"/>
          </p:nvPr>
        </p:nvSpPr>
        <p:spPr>
          <a:xfrm>
            <a:off x="330200" y="1225551"/>
            <a:ext cx="8382000" cy="395398"/>
          </a:xfrm>
        </p:spPr>
        <p:txBody>
          <a:bodyPr>
            <a:normAutofit/>
          </a:bodyPr>
          <a:lstStyle/>
          <a:p>
            <a:r>
              <a:rPr lang="en-US" sz="1800" dirty="0"/>
              <a:t>Assess their current business and life situation  </a:t>
            </a:r>
          </a:p>
        </p:txBody>
      </p:sp>
      <p:sp>
        <p:nvSpPr>
          <p:cNvPr id="4" name="Rectangle 3"/>
          <p:cNvSpPr/>
          <p:nvPr/>
        </p:nvSpPr>
        <p:spPr>
          <a:xfrm>
            <a:off x="330200" y="3873761"/>
            <a:ext cx="3764280" cy="369332"/>
          </a:xfrm>
          <a:prstGeom prst="rect">
            <a:avLst/>
          </a:prstGeom>
        </p:spPr>
        <p:txBody>
          <a:bodyPr wrap="square">
            <a:spAutoFit/>
          </a:bodyPr>
          <a:lstStyle/>
          <a:p>
            <a:pPr marL="285750" indent="-285750">
              <a:buFont typeface="Arial" panose="020B0604020202020204" pitchFamily="34" charset="0"/>
              <a:buChar char="•"/>
            </a:pPr>
            <a:r>
              <a:rPr lang="en-US" dirty="0"/>
              <a:t>Close with written action plan        </a:t>
            </a:r>
          </a:p>
        </p:txBody>
      </p:sp>
      <p:sp>
        <p:nvSpPr>
          <p:cNvPr id="6" name="Rectangle 5">
            <a:extLst>
              <a:ext uri="{FF2B5EF4-FFF2-40B4-BE49-F238E27FC236}">
                <a16:creationId xmlns:a16="http://schemas.microsoft.com/office/drawing/2014/main" id="{F50B675C-1EE8-BF4D-A840-B96DE5EC12B4}"/>
              </a:ext>
            </a:extLst>
          </p:cNvPr>
          <p:cNvSpPr/>
          <p:nvPr/>
        </p:nvSpPr>
        <p:spPr>
          <a:xfrm>
            <a:off x="330200" y="3065687"/>
            <a:ext cx="8382000" cy="646331"/>
          </a:xfrm>
          <a:prstGeom prst="rect">
            <a:avLst/>
          </a:prstGeom>
        </p:spPr>
        <p:txBody>
          <a:bodyPr wrap="square">
            <a:spAutoFit/>
          </a:bodyPr>
          <a:lstStyle/>
          <a:p>
            <a:pPr marL="285750" indent="-285750">
              <a:buFont typeface="Arial" panose="020B0604020202020204" pitchFamily="34" charset="0"/>
              <a:buChar char="•"/>
            </a:pPr>
            <a:r>
              <a:rPr lang="en-US" dirty="0"/>
              <a:t>Obstacles? .. Learn to be a problem solver … through inside-out coaching.			</a:t>
            </a:r>
            <a:r>
              <a:rPr lang="en-US" sz="1600" dirty="0"/>
              <a:t>( secret .. Most obstacles are solved by a shift in thinking ) </a:t>
            </a:r>
          </a:p>
        </p:txBody>
      </p:sp>
      <p:sp>
        <p:nvSpPr>
          <p:cNvPr id="7" name="Rectangle 6">
            <a:extLst>
              <a:ext uri="{FF2B5EF4-FFF2-40B4-BE49-F238E27FC236}">
                <a16:creationId xmlns:a16="http://schemas.microsoft.com/office/drawing/2014/main" id="{F424DD2C-2967-3241-BE0F-E3BDAB374666}"/>
              </a:ext>
            </a:extLst>
          </p:cNvPr>
          <p:cNvSpPr/>
          <p:nvPr/>
        </p:nvSpPr>
        <p:spPr>
          <a:xfrm>
            <a:off x="311150" y="2741766"/>
            <a:ext cx="6215815" cy="369332"/>
          </a:xfrm>
          <a:prstGeom prst="rect">
            <a:avLst/>
          </a:prstGeom>
        </p:spPr>
        <p:txBody>
          <a:bodyPr wrap="square">
            <a:spAutoFit/>
          </a:bodyPr>
          <a:lstStyle/>
          <a:p>
            <a:pPr marL="285750" indent="-285750">
              <a:buFont typeface="Arial" panose="020B0604020202020204" pitchFamily="34" charset="0"/>
              <a:buChar char="•"/>
            </a:pPr>
            <a:r>
              <a:rPr lang="en-US" dirty="0"/>
              <a:t>Ask what they want to learn … to get better at…</a:t>
            </a:r>
          </a:p>
        </p:txBody>
      </p:sp>
      <p:sp>
        <p:nvSpPr>
          <p:cNvPr id="8" name="Rectangle 7">
            <a:extLst>
              <a:ext uri="{FF2B5EF4-FFF2-40B4-BE49-F238E27FC236}">
                <a16:creationId xmlns:a16="http://schemas.microsoft.com/office/drawing/2014/main" id="{021E7385-7F76-F742-96B9-84844C341C6F}"/>
              </a:ext>
            </a:extLst>
          </p:cNvPr>
          <p:cNvSpPr/>
          <p:nvPr/>
        </p:nvSpPr>
        <p:spPr>
          <a:xfrm>
            <a:off x="311150" y="2042858"/>
            <a:ext cx="8521700" cy="646331"/>
          </a:xfrm>
          <a:prstGeom prst="rect">
            <a:avLst/>
          </a:prstGeom>
        </p:spPr>
        <p:txBody>
          <a:bodyPr wrap="square">
            <a:spAutoFit/>
          </a:bodyPr>
          <a:lstStyle/>
          <a:p>
            <a:pPr marL="285750" indent="-285750">
              <a:buFont typeface="Arial" panose="020B0604020202020204" pitchFamily="34" charset="0"/>
              <a:buChar char="•"/>
            </a:pPr>
            <a:r>
              <a:rPr lang="en-US" dirty="0"/>
              <a:t>Envision them achieving even more than they can see…. 			</a:t>
            </a:r>
          </a:p>
          <a:p>
            <a:r>
              <a:rPr lang="en-US" dirty="0"/>
              <a:t>	</a:t>
            </a:r>
            <a:r>
              <a:rPr lang="en-US" sz="1600" dirty="0"/>
              <a:t>You will see it before they do … ( Joel Barker </a:t>
            </a:r>
            <a:r>
              <a:rPr lang="mr-IN" sz="1600" dirty="0"/>
              <a:t>–</a:t>
            </a:r>
            <a:r>
              <a:rPr lang="en-US" sz="1600" dirty="0"/>
              <a:t> Create the Vision )</a:t>
            </a:r>
          </a:p>
        </p:txBody>
      </p:sp>
      <p:sp>
        <p:nvSpPr>
          <p:cNvPr id="9" name="Rectangle 8">
            <a:extLst>
              <a:ext uri="{FF2B5EF4-FFF2-40B4-BE49-F238E27FC236}">
                <a16:creationId xmlns:a16="http://schemas.microsoft.com/office/drawing/2014/main" id="{F10CE96B-3ECE-B847-96E5-73B75137E7D6}"/>
              </a:ext>
            </a:extLst>
          </p:cNvPr>
          <p:cNvSpPr/>
          <p:nvPr/>
        </p:nvSpPr>
        <p:spPr>
          <a:xfrm>
            <a:off x="330200" y="1673526"/>
            <a:ext cx="5028085" cy="369332"/>
          </a:xfrm>
          <a:prstGeom prst="rect">
            <a:avLst/>
          </a:prstGeom>
        </p:spPr>
        <p:txBody>
          <a:bodyPr wrap="square">
            <a:spAutoFit/>
          </a:bodyPr>
          <a:lstStyle/>
          <a:p>
            <a:pPr marL="285750" indent="-285750">
              <a:buFont typeface="Arial" panose="020B0604020202020204" pitchFamily="34" charset="0"/>
              <a:buChar char="•"/>
            </a:pPr>
            <a:r>
              <a:rPr lang="en-US" dirty="0"/>
              <a:t>Identify what they want to achieve next  </a:t>
            </a:r>
          </a:p>
        </p:txBody>
      </p:sp>
      <p:sp>
        <p:nvSpPr>
          <p:cNvPr id="10" name="TextBox 9">
            <a:extLst>
              <a:ext uri="{FF2B5EF4-FFF2-40B4-BE49-F238E27FC236}">
                <a16:creationId xmlns:a16="http://schemas.microsoft.com/office/drawing/2014/main" id="{781196F4-4C64-6248-8E01-0822100F52F3}"/>
              </a:ext>
            </a:extLst>
          </p:cNvPr>
          <p:cNvSpPr txBox="1"/>
          <p:nvPr/>
        </p:nvSpPr>
        <p:spPr>
          <a:xfrm>
            <a:off x="5659120" y="4541520"/>
            <a:ext cx="1005840" cy="307777"/>
          </a:xfrm>
          <a:prstGeom prst="rect">
            <a:avLst/>
          </a:prstGeom>
          <a:noFill/>
        </p:spPr>
        <p:txBody>
          <a:bodyPr wrap="square" rtlCol="0">
            <a:spAutoFit/>
          </a:bodyPr>
          <a:lstStyle/>
          <a:p>
            <a:r>
              <a:rPr lang="en-US" sz="1400" dirty="0" err="1"/>
              <a:t>karen</a:t>
            </a:r>
            <a:endParaRPr lang="en-US" sz="1400" dirty="0"/>
          </a:p>
        </p:txBody>
      </p:sp>
    </p:spTree>
    <p:extLst>
      <p:ext uri="{BB962C8B-B14F-4D97-AF65-F5344CB8AC3E}">
        <p14:creationId xmlns:p14="http://schemas.microsoft.com/office/powerpoint/2010/main" val="1419485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6" grpId="0"/>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16DF49F-6955-0B46-A594-B00D4102FA4B}"/>
              </a:ext>
            </a:extLst>
          </p:cNvPr>
          <p:cNvSpPr/>
          <p:nvPr/>
        </p:nvSpPr>
        <p:spPr>
          <a:xfrm>
            <a:off x="467360" y="155704"/>
            <a:ext cx="8209280" cy="4832092"/>
          </a:xfrm>
          <a:prstGeom prst="rect">
            <a:avLst/>
          </a:prstGeom>
        </p:spPr>
        <p:txBody>
          <a:bodyPr wrap="square">
            <a:spAutoFit/>
          </a:bodyPr>
          <a:lstStyle/>
          <a:p>
            <a:r>
              <a:rPr lang="en-US" sz="1400" dirty="0">
                <a:latin typeface="Times New Roman" panose="02020603050405020304" pitchFamily="18" charset="0"/>
              </a:rPr>
              <a:t> BASE:</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My Family Order:                                       200                                                                         </a:t>
            </a:r>
          </a:p>
          <a:p>
            <a:r>
              <a:rPr lang="en-US" sz="1400" dirty="0">
                <a:solidFill>
                  <a:srgbClr val="000000"/>
                </a:solidFill>
                <a:latin typeface="Arial" panose="020B0604020202020204" pitchFamily="34" charset="0"/>
              </a:rPr>
              <a:t>Customer  </a:t>
            </a:r>
            <a:r>
              <a:rPr lang="en-US" sz="1400" dirty="0" err="1">
                <a:solidFill>
                  <a:srgbClr val="000000"/>
                </a:solidFill>
                <a:latin typeface="Arial" panose="020B0604020202020204" pitchFamily="34" charset="0"/>
              </a:rPr>
              <a:t>Autoships</a:t>
            </a:r>
            <a:r>
              <a:rPr lang="en-US" sz="1400" dirty="0">
                <a:solidFill>
                  <a:srgbClr val="000000"/>
                </a:solidFill>
                <a:latin typeface="Arial" panose="020B0604020202020204" pitchFamily="34" charset="0"/>
              </a:rPr>
              <a:t>:                                 200                                                                                                   </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Customer Non-</a:t>
            </a:r>
            <a:r>
              <a:rPr lang="en-US" sz="1400" dirty="0" err="1">
                <a:solidFill>
                  <a:srgbClr val="000000"/>
                </a:solidFill>
                <a:latin typeface="Arial" panose="020B0604020202020204" pitchFamily="34" charset="0"/>
              </a:rPr>
              <a:t>Autoship</a:t>
            </a:r>
            <a:r>
              <a:rPr lang="en-US" sz="1400" dirty="0">
                <a:solidFill>
                  <a:srgbClr val="000000"/>
                </a:solidFill>
                <a:latin typeface="Arial" panose="020B0604020202020204" pitchFamily="34" charset="0"/>
              </a:rPr>
              <a:t> Regular Orders:  </a:t>
            </a:r>
            <a:r>
              <a:rPr lang="en-US" sz="1400" u="sng" dirty="0">
                <a:solidFill>
                  <a:srgbClr val="000000"/>
                </a:solidFill>
                <a:latin typeface="Arial" panose="020B0604020202020204" pitchFamily="34" charset="0"/>
              </a:rPr>
              <a:t>200</a:t>
            </a:r>
            <a:endParaRPr lang="en-US" sz="1400" u="sng" dirty="0">
              <a:latin typeface="Calibri" panose="020F0502020204030204" pitchFamily="34" charset="0"/>
            </a:endParaRPr>
          </a:p>
          <a:p>
            <a:r>
              <a:rPr lang="en-US" sz="1400" dirty="0">
                <a:solidFill>
                  <a:srgbClr val="000000"/>
                </a:solidFill>
                <a:latin typeface="Arial" panose="020B0604020202020204" pitchFamily="34" charset="0"/>
              </a:rPr>
              <a:t>                                                                   600</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DOWNLINE:</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CS working to become Associate:           1000</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Cindy launch event:  				</a:t>
            </a:r>
            <a:r>
              <a:rPr lang="en-US" sz="1400" u="sng" dirty="0">
                <a:solidFill>
                  <a:srgbClr val="000000"/>
                </a:solidFill>
                <a:latin typeface="Arial" panose="020B0604020202020204" pitchFamily="34" charset="0"/>
              </a:rPr>
              <a:t>  250</a:t>
            </a:r>
            <a:endParaRPr lang="en-US" sz="1400" u="sng" dirty="0">
              <a:latin typeface="Calibri" panose="020F0502020204030204" pitchFamily="34" charset="0"/>
            </a:endParaRPr>
          </a:p>
          <a:p>
            <a:r>
              <a:rPr lang="en-US" sz="1400" dirty="0">
                <a:solidFill>
                  <a:srgbClr val="000000"/>
                </a:solidFill>
                <a:latin typeface="Arial" panose="020B0604020202020204" pitchFamily="34" charset="0"/>
              </a:rPr>
              <a:t>                                                                 1250</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EVENTS:</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New member appointments:  3@100:       300</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April PIC customers reorder:  100/each = 300</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                                                                                              </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Bingo</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Women’s Health</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Women’s Spa Event</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Special for participants in Wellness Challenge</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Customer (Paula) event</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Total from Events:                                 	500-1000</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 </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PROJECTED PGV:  				2350-2850                                </a:t>
            </a:r>
            <a:endParaRPr lang="en-US" sz="1400" dirty="0"/>
          </a:p>
        </p:txBody>
      </p:sp>
      <p:sp>
        <p:nvSpPr>
          <p:cNvPr id="5" name="Rectangle 4">
            <a:extLst>
              <a:ext uri="{FF2B5EF4-FFF2-40B4-BE49-F238E27FC236}">
                <a16:creationId xmlns:a16="http://schemas.microsoft.com/office/drawing/2014/main" id="{E002FFB8-F26B-D64A-B2C0-97B129321C8E}"/>
              </a:ext>
            </a:extLst>
          </p:cNvPr>
          <p:cNvSpPr/>
          <p:nvPr/>
        </p:nvSpPr>
        <p:spPr>
          <a:xfrm>
            <a:off x="5171343" y="639564"/>
            <a:ext cx="3318152" cy="646331"/>
          </a:xfrm>
          <a:prstGeom prst="rect">
            <a:avLst/>
          </a:prstGeom>
          <a:ln>
            <a:solidFill>
              <a:srgbClr val="FF0000"/>
            </a:solidFill>
          </a:ln>
        </p:spPr>
        <p:txBody>
          <a:bodyPr wrap="none">
            <a:spAutoFit/>
          </a:bodyPr>
          <a:lstStyle/>
          <a:p>
            <a:r>
              <a:rPr lang="en-US" dirty="0">
                <a:solidFill>
                  <a:srgbClr val="000000"/>
                </a:solidFill>
                <a:latin typeface="Arial" panose="020B0604020202020204" pitchFamily="34" charset="0"/>
              </a:rPr>
              <a:t>Becky Shafer’s 2000 PV Plan</a:t>
            </a:r>
          </a:p>
          <a:p>
            <a:r>
              <a:rPr lang="en-US" dirty="0">
                <a:solidFill>
                  <a:srgbClr val="000000"/>
                </a:solidFill>
                <a:latin typeface="Arial" panose="020B0604020202020204" pitchFamily="34" charset="0"/>
              </a:rPr>
              <a:t>            for May 2020</a:t>
            </a:r>
            <a:endParaRPr lang="en-US" dirty="0">
              <a:latin typeface="Calibri" panose="020F0502020204030204" pitchFamily="34" charset="0"/>
            </a:endParaRPr>
          </a:p>
        </p:txBody>
      </p:sp>
      <p:sp>
        <p:nvSpPr>
          <p:cNvPr id="2" name="TextBox 1">
            <a:extLst>
              <a:ext uri="{FF2B5EF4-FFF2-40B4-BE49-F238E27FC236}">
                <a16:creationId xmlns:a16="http://schemas.microsoft.com/office/drawing/2014/main" id="{0694AE07-1AB2-5B40-8734-9C157495AB20}"/>
              </a:ext>
            </a:extLst>
          </p:cNvPr>
          <p:cNvSpPr txBox="1"/>
          <p:nvPr/>
        </p:nvSpPr>
        <p:spPr>
          <a:xfrm>
            <a:off x="7498080" y="4196079"/>
            <a:ext cx="1280160" cy="307777"/>
          </a:xfrm>
          <a:prstGeom prst="rect">
            <a:avLst/>
          </a:prstGeom>
          <a:noFill/>
        </p:spPr>
        <p:txBody>
          <a:bodyPr wrap="square" rtlCol="0">
            <a:spAutoFit/>
          </a:bodyPr>
          <a:lstStyle/>
          <a:p>
            <a:r>
              <a:rPr lang="en-US" sz="1400" dirty="0" err="1"/>
              <a:t>francine</a:t>
            </a:r>
            <a:endParaRPr lang="en-US" sz="1400" dirty="0"/>
          </a:p>
        </p:txBody>
      </p:sp>
    </p:spTree>
    <p:extLst>
      <p:ext uri="{BB962C8B-B14F-4D97-AF65-F5344CB8AC3E}">
        <p14:creationId xmlns:p14="http://schemas.microsoft.com/office/powerpoint/2010/main" val="11983124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755167" y="2400300"/>
            <a:ext cx="3568192" cy="2743200"/>
          </a:xfrm>
          <a:prstGeom prst="rect">
            <a:avLst/>
          </a:prstGeom>
        </p:spPr>
      </p:pic>
      <p:sp>
        <p:nvSpPr>
          <p:cNvPr id="2" name="Title 1"/>
          <p:cNvSpPr>
            <a:spLocks noGrp="1"/>
          </p:cNvSpPr>
          <p:nvPr>
            <p:ph type="title"/>
          </p:nvPr>
        </p:nvSpPr>
        <p:spPr>
          <a:xfrm>
            <a:off x="228333" y="164353"/>
            <a:ext cx="8762256" cy="1090706"/>
          </a:xfrm>
          <a:ln>
            <a:solidFill>
              <a:srgbClr val="FF0000"/>
            </a:solidFill>
          </a:ln>
        </p:spPr>
        <p:txBody>
          <a:bodyPr>
            <a:normAutofit/>
          </a:bodyPr>
          <a:lstStyle/>
          <a:p>
            <a:pPr algn="l"/>
            <a:r>
              <a:rPr lang="en-US" sz="2000" dirty="0"/>
              <a:t>#3 Coaching Situations   	</a:t>
            </a:r>
            <a:r>
              <a:rPr lang="en-US" sz="2700" dirty="0"/>
              <a:t>On-going Coaching</a:t>
            </a:r>
            <a:br>
              <a:rPr lang="en-US" sz="2700" dirty="0"/>
            </a:br>
            <a:r>
              <a:rPr lang="en-US" sz="2700" dirty="0"/>
              <a:t> After Learning the Skills </a:t>
            </a:r>
            <a:r>
              <a:rPr lang="mr-IN" sz="2700" dirty="0"/>
              <a:t>–</a:t>
            </a:r>
            <a:r>
              <a:rPr lang="en-US" sz="2700" dirty="0"/>
              <a:t>Time to Put Into a SYSTEM</a:t>
            </a:r>
          </a:p>
        </p:txBody>
      </p:sp>
      <p:sp>
        <p:nvSpPr>
          <p:cNvPr id="3" name="Content Placeholder 2"/>
          <p:cNvSpPr>
            <a:spLocks noGrp="1"/>
          </p:cNvSpPr>
          <p:nvPr>
            <p:ph idx="1"/>
          </p:nvPr>
        </p:nvSpPr>
        <p:spPr>
          <a:xfrm>
            <a:off x="76200" y="1395591"/>
            <a:ext cx="8754035" cy="2844800"/>
          </a:xfrm>
        </p:spPr>
        <p:txBody>
          <a:bodyPr>
            <a:noAutofit/>
          </a:bodyPr>
          <a:lstStyle/>
          <a:p>
            <a:r>
              <a:rPr lang="en-US" sz="1800" dirty="0"/>
              <a:t> After they learn basic skills, they will need your help in putting all they have learned into a SYSTEM. </a:t>
            </a:r>
          </a:p>
          <a:p>
            <a:pPr marL="0" indent="0">
              <a:buNone/>
            </a:pPr>
            <a:endParaRPr lang="en-US" sz="1400" dirty="0"/>
          </a:p>
          <a:p>
            <a:pPr marL="0" indent="0">
              <a:buNone/>
            </a:pPr>
            <a:r>
              <a:rPr lang="en-US" sz="1800" dirty="0"/>
              <a:t>	-- a system for meeting new people on a regular basis</a:t>
            </a:r>
          </a:p>
          <a:p>
            <a:pPr marL="0" indent="0">
              <a:buNone/>
            </a:pPr>
            <a:r>
              <a:rPr lang="en-US" sz="1800" dirty="0"/>
              <a:t>	-- a system for introducing members to Shaklee products and business benefits</a:t>
            </a:r>
          </a:p>
          <a:p>
            <a:pPr marL="0" indent="0">
              <a:buNone/>
            </a:pPr>
            <a:r>
              <a:rPr lang="en-US" sz="1800" dirty="0"/>
              <a:t>	-- a system for servicing and educating customers</a:t>
            </a:r>
          </a:p>
          <a:p>
            <a:pPr marL="0" indent="0">
              <a:buNone/>
            </a:pPr>
            <a:r>
              <a:rPr lang="en-US" sz="1800" dirty="0"/>
              <a:t>	-- a system for developing and training new business partners </a:t>
            </a:r>
          </a:p>
          <a:p>
            <a:pPr marL="0" indent="0">
              <a:buNone/>
            </a:pPr>
            <a:endParaRPr lang="en-US" sz="1800" dirty="0"/>
          </a:p>
          <a:p>
            <a:pPr marL="0" indent="0">
              <a:buNone/>
            </a:pPr>
            <a:endParaRPr lang="en-US" sz="1800" dirty="0"/>
          </a:p>
        </p:txBody>
      </p:sp>
      <p:sp>
        <p:nvSpPr>
          <p:cNvPr id="5" name="Rectangle 4"/>
          <p:cNvSpPr/>
          <p:nvPr/>
        </p:nvSpPr>
        <p:spPr>
          <a:xfrm>
            <a:off x="440756" y="3790682"/>
            <a:ext cx="5628106" cy="646331"/>
          </a:xfrm>
          <a:prstGeom prst="rect">
            <a:avLst/>
          </a:prstGeom>
        </p:spPr>
        <p:txBody>
          <a:bodyPr wrap="square">
            <a:spAutoFit/>
          </a:bodyPr>
          <a:lstStyle/>
          <a:p>
            <a:pPr marL="285743" indent="-285743">
              <a:buFont typeface="Arial" panose="020B0604020202020204" pitchFamily="34" charset="0"/>
              <a:buChar char="•"/>
            </a:pPr>
            <a:r>
              <a:rPr lang="en-US" dirty="0"/>
              <a:t>Be patient:  Everything they do today, they will see the 				results of 30-60 days later.</a:t>
            </a:r>
          </a:p>
        </p:txBody>
      </p:sp>
      <p:sp>
        <p:nvSpPr>
          <p:cNvPr id="6" name="TextBox 5">
            <a:extLst>
              <a:ext uri="{FF2B5EF4-FFF2-40B4-BE49-F238E27FC236}">
                <a16:creationId xmlns:a16="http://schemas.microsoft.com/office/drawing/2014/main" id="{52F886DA-A813-3E43-B7A2-7BAD58282F7A}"/>
              </a:ext>
            </a:extLst>
          </p:cNvPr>
          <p:cNvSpPr txBox="1"/>
          <p:nvPr/>
        </p:nvSpPr>
        <p:spPr>
          <a:xfrm>
            <a:off x="5755167" y="4380923"/>
            <a:ext cx="861131" cy="307777"/>
          </a:xfrm>
          <a:prstGeom prst="rect">
            <a:avLst/>
          </a:prstGeom>
          <a:noFill/>
        </p:spPr>
        <p:txBody>
          <a:bodyPr wrap="square" rtlCol="0">
            <a:spAutoFit/>
          </a:bodyPr>
          <a:lstStyle/>
          <a:p>
            <a:r>
              <a:rPr lang="en-US" sz="1400" dirty="0" err="1"/>
              <a:t>karen</a:t>
            </a:r>
            <a:endParaRPr lang="en-US" sz="1400" dirty="0"/>
          </a:p>
        </p:txBody>
      </p:sp>
    </p:spTree>
    <p:extLst>
      <p:ext uri="{BB962C8B-B14F-4D97-AF65-F5344CB8AC3E}">
        <p14:creationId xmlns:p14="http://schemas.microsoft.com/office/powerpoint/2010/main" val="349157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2FB159F-1477-034E-8D67-CF70329DCDC4}"/>
              </a:ext>
            </a:extLst>
          </p:cNvPr>
          <p:cNvPicPr>
            <a:picLocks noChangeAspect="1"/>
          </p:cNvPicPr>
          <p:nvPr/>
        </p:nvPicPr>
        <p:blipFill>
          <a:blip r:embed="rId2"/>
          <a:stretch>
            <a:fillRect/>
          </a:stretch>
        </p:blipFill>
        <p:spPr>
          <a:xfrm>
            <a:off x="0" y="-95534"/>
            <a:ext cx="9398000" cy="5239034"/>
          </a:xfrm>
          <a:prstGeom prst="rect">
            <a:avLst/>
          </a:prstGeom>
        </p:spPr>
      </p:pic>
      <p:sp>
        <p:nvSpPr>
          <p:cNvPr id="2" name="Title 1"/>
          <p:cNvSpPr>
            <a:spLocks noGrp="1"/>
          </p:cNvSpPr>
          <p:nvPr>
            <p:ph type="title"/>
          </p:nvPr>
        </p:nvSpPr>
        <p:spPr>
          <a:xfrm>
            <a:off x="307074" y="162211"/>
            <a:ext cx="5274860" cy="858546"/>
          </a:xfrm>
          <a:ln>
            <a:solidFill>
              <a:schemeClr val="tx1">
                <a:lumMod val="65000"/>
                <a:lumOff val="35000"/>
              </a:schemeClr>
            </a:solidFill>
          </a:ln>
        </p:spPr>
        <p:txBody>
          <a:bodyPr>
            <a:normAutofit/>
          </a:bodyPr>
          <a:lstStyle/>
          <a:p>
            <a:pPr algn="l"/>
            <a:r>
              <a:rPr lang="en-US" sz="2400" dirty="0"/>
              <a:t>   Stress, Anxiety, Depression Collection</a:t>
            </a:r>
          </a:p>
        </p:txBody>
      </p:sp>
      <p:sp>
        <p:nvSpPr>
          <p:cNvPr id="3" name="Content Placeholder 2"/>
          <p:cNvSpPr>
            <a:spLocks noGrp="1"/>
          </p:cNvSpPr>
          <p:nvPr>
            <p:ph idx="1"/>
          </p:nvPr>
        </p:nvSpPr>
        <p:spPr>
          <a:xfrm>
            <a:off x="327546" y="1142024"/>
            <a:ext cx="8229600" cy="3125051"/>
          </a:xfrm>
        </p:spPr>
        <p:txBody>
          <a:bodyPr>
            <a:normAutofit/>
          </a:bodyPr>
          <a:lstStyle/>
          <a:p>
            <a:pPr marL="0" indent="0">
              <a:buNone/>
            </a:pPr>
            <a:r>
              <a:rPr lang="en-US" sz="2000" dirty="0"/>
              <a:t>Stress Relief Complex					$27.50</a:t>
            </a:r>
          </a:p>
          <a:p>
            <a:pPr marL="0" indent="0">
              <a:buNone/>
            </a:pPr>
            <a:r>
              <a:rPr lang="en-US" sz="1600" dirty="0"/>
              <a:t>( blunts cortisol production that triggers stress response and anxiety )</a:t>
            </a:r>
          </a:p>
          <a:p>
            <a:pPr marL="0" indent="0">
              <a:buNone/>
            </a:pPr>
            <a:r>
              <a:rPr lang="en-US" sz="2000" dirty="0"/>
              <a:t>B Complex 120						$21.70</a:t>
            </a:r>
          </a:p>
          <a:p>
            <a:pPr marL="0" indent="0">
              <a:buNone/>
            </a:pPr>
            <a:r>
              <a:rPr lang="en-US" sz="1600" dirty="0"/>
              <a:t>( depleted by stress, sugar, alcohol, caffeine, medications)</a:t>
            </a:r>
          </a:p>
          <a:p>
            <a:pPr marL="0" indent="0">
              <a:buNone/>
            </a:pPr>
            <a:r>
              <a:rPr lang="en-US" sz="2000" dirty="0" err="1"/>
              <a:t>OsteoMatrix</a:t>
            </a:r>
            <a:r>
              <a:rPr lang="en-US" sz="2000" dirty="0"/>
              <a:t> 120						$14.25</a:t>
            </a:r>
          </a:p>
          <a:p>
            <a:pPr marL="0" indent="0">
              <a:buNone/>
            </a:pPr>
            <a:r>
              <a:rPr lang="en-US" sz="1600" dirty="0"/>
              <a:t>(calming to nerves, especially before bed )</a:t>
            </a:r>
          </a:p>
          <a:p>
            <a:pPr marL="0" indent="0">
              <a:buNone/>
            </a:pPr>
            <a:r>
              <a:rPr lang="en-US" sz="2000" dirty="0"/>
              <a:t>Vita Lea 120 	( or Vitalizer)				</a:t>
            </a:r>
            <a:r>
              <a:rPr lang="en-US" sz="2000" u="sng" dirty="0"/>
              <a:t>$23.05</a:t>
            </a:r>
          </a:p>
          <a:p>
            <a:pPr marL="0" indent="0">
              <a:buNone/>
            </a:pPr>
            <a:r>
              <a:rPr lang="en-US" sz="2000" dirty="0"/>
              <a:t>						</a:t>
            </a:r>
            <a:r>
              <a:rPr lang="en-US" sz="2400" dirty="0"/>
              <a:t>total     $96.50</a:t>
            </a:r>
            <a:endParaRPr lang="en-US" sz="2400" u="sng" dirty="0"/>
          </a:p>
          <a:p>
            <a:pPr marL="0" indent="0">
              <a:buNone/>
            </a:pPr>
            <a:endParaRPr lang="en-US" sz="2000" dirty="0"/>
          </a:p>
        </p:txBody>
      </p:sp>
      <p:sp>
        <p:nvSpPr>
          <p:cNvPr id="5" name="TextBox 4">
            <a:extLst>
              <a:ext uri="{FF2B5EF4-FFF2-40B4-BE49-F238E27FC236}">
                <a16:creationId xmlns:a16="http://schemas.microsoft.com/office/drawing/2014/main" id="{E5412D3D-F89B-5642-937A-D95945D535CB}"/>
              </a:ext>
            </a:extLst>
          </p:cNvPr>
          <p:cNvSpPr txBox="1"/>
          <p:nvPr/>
        </p:nvSpPr>
        <p:spPr>
          <a:xfrm>
            <a:off x="310486" y="4096138"/>
            <a:ext cx="8523027" cy="738664"/>
          </a:xfrm>
          <a:prstGeom prst="rect">
            <a:avLst/>
          </a:prstGeom>
          <a:noFill/>
          <a:ln>
            <a:solidFill>
              <a:schemeClr val="tx1">
                <a:lumMod val="50000"/>
                <a:lumOff val="50000"/>
              </a:schemeClr>
            </a:solidFill>
          </a:ln>
        </p:spPr>
        <p:txBody>
          <a:bodyPr wrap="square" rtlCol="0">
            <a:spAutoFit/>
          </a:bodyPr>
          <a:lstStyle/>
          <a:p>
            <a:r>
              <a:rPr lang="en-US" sz="2400" dirty="0"/>
              <a:t>Prove It Challenge for Stress  .. </a:t>
            </a:r>
            <a:r>
              <a:rPr lang="en-US" dirty="0"/>
              <a:t>Add a Stress Relief Complex </a:t>
            </a:r>
          </a:p>
          <a:p>
            <a:r>
              <a:rPr lang="en-US" dirty="0"/>
              <a:t>as an additional item for purchase or an incentive gift for starting the Prove It Challenge.  </a:t>
            </a:r>
          </a:p>
        </p:txBody>
      </p:sp>
    </p:spTree>
    <p:extLst>
      <p:ext uri="{BB962C8B-B14F-4D97-AF65-F5344CB8AC3E}">
        <p14:creationId xmlns:p14="http://schemas.microsoft.com/office/powerpoint/2010/main" val="35106361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2BC69C-925A-3244-B5BF-240D5CD96DD0}"/>
              </a:ext>
            </a:extLst>
          </p:cNvPr>
          <p:cNvPicPr>
            <a:picLocks noChangeAspect="1"/>
          </p:cNvPicPr>
          <p:nvPr/>
        </p:nvPicPr>
        <p:blipFill>
          <a:blip r:embed="rId2"/>
          <a:stretch>
            <a:fillRect/>
          </a:stretch>
        </p:blipFill>
        <p:spPr>
          <a:xfrm>
            <a:off x="-1" y="11430"/>
            <a:ext cx="9164411" cy="5132070"/>
          </a:xfrm>
          <a:prstGeom prst="rect">
            <a:avLst/>
          </a:prstGeom>
        </p:spPr>
      </p:pic>
      <p:sp>
        <p:nvSpPr>
          <p:cNvPr id="2" name="Title 1"/>
          <p:cNvSpPr>
            <a:spLocks noGrp="1"/>
          </p:cNvSpPr>
          <p:nvPr>
            <p:ph type="title"/>
          </p:nvPr>
        </p:nvSpPr>
        <p:spPr>
          <a:xfrm>
            <a:off x="285951" y="205979"/>
            <a:ext cx="4286049" cy="653830"/>
          </a:xfrm>
          <a:solidFill>
            <a:schemeClr val="bg1"/>
          </a:solidFill>
          <a:ln>
            <a:solidFill>
              <a:schemeClr val="tx1">
                <a:lumMod val="50000"/>
                <a:lumOff val="50000"/>
              </a:schemeClr>
            </a:solidFill>
          </a:ln>
        </p:spPr>
        <p:txBody>
          <a:bodyPr>
            <a:normAutofit/>
          </a:bodyPr>
          <a:lstStyle/>
          <a:p>
            <a:r>
              <a:rPr lang="en-US" sz="2400" dirty="0"/>
              <a:t>Beckley 4 Monthly Activities</a:t>
            </a:r>
          </a:p>
        </p:txBody>
      </p:sp>
      <p:sp>
        <p:nvSpPr>
          <p:cNvPr id="3" name="Content Placeholder 2"/>
          <p:cNvSpPr>
            <a:spLocks noGrp="1"/>
          </p:cNvSpPr>
          <p:nvPr>
            <p:ph idx="1"/>
          </p:nvPr>
        </p:nvSpPr>
        <p:spPr>
          <a:xfrm>
            <a:off x="285951" y="1079161"/>
            <a:ext cx="2811343" cy="2252628"/>
          </a:xfrm>
          <a:solidFill>
            <a:schemeClr val="bg1"/>
          </a:solidFill>
          <a:ln>
            <a:solidFill>
              <a:schemeClr val="tx2">
                <a:lumMod val="75000"/>
              </a:schemeClr>
            </a:solidFill>
          </a:ln>
        </p:spPr>
        <p:txBody>
          <a:bodyPr>
            <a:normAutofit/>
          </a:bodyPr>
          <a:lstStyle/>
          <a:p>
            <a:pPr marL="0" indent="0">
              <a:buNone/>
            </a:pPr>
            <a:r>
              <a:rPr lang="en-US" sz="1800" u="sng" dirty="0"/>
              <a:t>Acquiring New Customers</a:t>
            </a:r>
          </a:p>
          <a:p>
            <a:pPr marL="0" indent="0">
              <a:buNone/>
            </a:pPr>
            <a:r>
              <a:rPr lang="en-US" sz="1800" dirty="0"/>
              <a:t>Launch Event</a:t>
            </a:r>
          </a:p>
          <a:p>
            <a:pPr marL="0" indent="0">
              <a:buNone/>
            </a:pPr>
            <a:r>
              <a:rPr lang="en-US" sz="1800" dirty="0"/>
              <a:t>Health Chats</a:t>
            </a:r>
          </a:p>
          <a:p>
            <a:pPr marL="0" indent="0">
              <a:buNone/>
            </a:pPr>
            <a:r>
              <a:rPr lang="en-US" sz="1800" dirty="0"/>
              <a:t>Prove It Challenge &amp;            Healthy Eating Support</a:t>
            </a:r>
          </a:p>
          <a:p>
            <a:pPr marL="0" indent="0">
              <a:buNone/>
            </a:pPr>
            <a:r>
              <a:rPr lang="en-US" sz="1800" dirty="0"/>
              <a:t>Referrals</a:t>
            </a:r>
          </a:p>
        </p:txBody>
      </p:sp>
      <p:sp>
        <p:nvSpPr>
          <p:cNvPr id="5" name="TextBox 4"/>
          <p:cNvSpPr txBox="1"/>
          <p:nvPr/>
        </p:nvSpPr>
        <p:spPr>
          <a:xfrm>
            <a:off x="3235365" y="2444531"/>
            <a:ext cx="2811343" cy="2308324"/>
          </a:xfrm>
          <a:prstGeom prst="rect">
            <a:avLst/>
          </a:prstGeom>
          <a:solidFill>
            <a:schemeClr val="bg1"/>
          </a:solidFill>
          <a:ln>
            <a:solidFill>
              <a:schemeClr val="accent3">
                <a:lumMod val="75000"/>
              </a:schemeClr>
            </a:solidFill>
          </a:ln>
        </p:spPr>
        <p:txBody>
          <a:bodyPr wrap="square" rtlCol="0">
            <a:spAutoFit/>
          </a:bodyPr>
          <a:lstStyle/>
          <a:p>
            <a:r>
              <a:rPr lang="en-US" u="sng" dirty="0"/>
              <a:t>Educating and Servicing Customers</a:t>
            </a:r>
          </a:p>
          <a:p>
            <a:r>
              <a:rPr lang="en-US" dirty="0"/>
              <a:t>Invitation to events</a:t>
            </a:r>
          </a:p>
          <a:p>
            <a:r>
              <a:rPr lang="en-US" dirty="0"/>
              <a:t>Promotions / incentives for trying new products</a:t>
            </a:r>
          </a:p>
          <a:p>
            <a:r>
              <a:rPr lang="en-US" dirty="0"/>
              <a:t>Or hosting events</a:t>
            </a:r>
          </a:p>
          <a:p>
            <a:r>
              <a:rPr lang="en-US" dirty="0"/>
              <a:t>Thank you notes</a:t>
            </a:r>
          </a:p>
          <a:p>
            <a:r>
              <a:rPr lang="en-US" dirty="0"/>
              <a:t>Gift fulfillment</a:t>
            </a:r>
          </a:p>
        </p:txBody>
      </p:sp>
      <p:sp>
        <p:nvSpPr>
          <p:cNvPr id="7" name="TextBox 6"/>
          <p:cNvSpPr txBox="1"/>
          <p:nvPr/>
        </p:nvSpPr>
        <p:spPr>
          <a:xfrm>
            <a:off x="5644093" y="205979"/>
            <a:ext cx="2154887" cy="2169825"/>
          </a:xfrm>
          <a:prstGeom prst="rect">
            <a:avLst/>
          </a:prstGeom>
          <a:solidFill>
            <a:schemeClr val="bg1"/>
          </a:solidFill>
          <a:ln>
            <a:solidFill>
              <a:schemeClr val="accent3">
                <a:lumMod val="75000"/>
              </a:schemeClr>
            </a:solidFill>
          </a:ln>
        </p:spPr>
        <p:txBody>
          <a:bodyPr wrap="square" rtlCol="0">
            <a:spAutoFit/>
          </a:bodyPr>
          <a:lstStyle/>
          <a:p>
            <a:r>
              <a:rPr lang="en-US" u="sng" dirty="0"/>
              <a:t>Identifying Business Partners</a:t>
            </a:r>
          </a:p>
          <a:p>
            <a:endParaRPr lang="en-US" sz="900" u="sng" dirty="0"/>
          </a:p>
          <a:p>
            <a:r>
              <a:rPr lang="en-US" dirty="0"/>
              <a:t>Business Conversations</a:t>
            </a:r>
          </a:p>
          <a:p>
            <a:r>
              <a:rPr lang="en-US" dirty="0"/>
              <a:t>Invitation to videos of business stories. </a:t>
            </a:r>
            <a:r>
              <a:rPr lang="en-US" dirty="0" err="1"/>
              <a:t>etc</a:t>
            </a:r>
            <a:endParaRPr lang="en-US" dirty="0"/>
          </a:p>
        </p:txBody>
      </p:sp>
      <p:sp>
        <p:nvSpPr>
          <p:cNvPr id="8" name="TextBox 7"/>
          <p:cNvSpPr txBox="1"/>
          <p:nvPr/>
        </p:nvSpPr>
        <p:spPr>
          <a:xfrm>
            <a:off x="6721537" y="2543909"/>
            <a:ext cx="2279756" cy="2308324"/>
          </a:xfrm>
          <a:prstGeom prst="rect">
            <a:avLst/>
          </a:prstGeom>
          <a:solidFill>
            <a:schemeClr val="bg1"/>
          </a:solidFill>
          <a:ln>
            <a:solidFill>
              <a:schemeClr val="accent3">
                <a:lumMod val="75000"/>
              </a:schemeClr>
            </a:solidFill>
          </a:ln>
        </p:spPr>
        <p:txBody>
          <a:bodyPr wrap="square" rtlCol="0">
            <a:spAutoFit/>
          </a:bodyPr>
          <a:lstStyle/>
          <a:p>
            <a:r>
              <a:rPr lang="en-US" u="sng" dirty="0"/>
              <a:t>Personal Development</a:t>
            </a:r>
          </a:p>
          <a:p>
            <a:endParaRPr lang="en-US" u="sng" dirty="0"/>
          </a:p>
          <a:p>
            <a:r>
              <a:rPr lang="en-US" dirty="0"/>
              <a:t>Podcasts</a:t>
            </a:r>
          </a:p>
          <a:p>
            <a:r>
              <a:rPr lang="en-US" dirty="0"/>
              <a:t>Books</a:t>
            </a:r>
          </a:p>
          <a:p>
            <a:r>
              <a:rPr lang="en-US" dirty="0"/>
              <a:t>Conferences</a:t>
            </a:r>
          </a:p>
          <a:p>
            <a:r>
              <a:rPr lang="en-US" dirty="0"/>
              <a:t>workshops</a:t>
            </a:r>
          </a:p>
          <a:p>
            <a:r>
              <a:rPr lang="en-US" dirty="0"/>
              <a:t>Coaching circles</a:t>
            </a:r>
          </a:p>
        </p:txBody>
      </p:sp>
      <p:sp>
        <p:nvSpPr>
          <p:cNvPr id="4" name="TextBox 3"/>
          <p:cNvSpPr txBox="1"/>
          <p:nvPr/>
        </p:nvSpPr>
        <p:spPr>
          <a:xfrm>
            <a:off x="364173" y="4568189"/>
            <a:ext cx="1526973" cy="307777"/>
          </a:xfrm>
          <a:prstGeom prst="rect">
            <a:avLst/>
          </a:prstGeom>
          <a:noFill/>
        </p:spPr>
        <p:txBody>
          <a:bodyPr wrap="square" rtlCol="0">
            <a:spAutoFit/>
          </a:bodyPr>
          <a:lstStyle/>
          <a:p>
            <a:r>
              <a:rPr lang="en-US" sz="1400" dirty="0" err="1"/>
              <a:t>karen</a:t>
            </a:r>
            <a:endParaRPr lang="en-US" sz="1400" dirty="0"/>
          </a:p>
        </p:txBody>
      </p:sp>
    </p:spTree>
    <p:extLst>
      <p:ext uri="{BB962C8B-B14F-4D97-AF65-F5344CB8AC3E}">
        <p14:creationId xmlns:p14="http://schemas.microsoft.com/office/powerpoint/2010/main" val="24337177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9B0B263-A0C1-6940-94E0-115468E0F5D1}"/>
              </a:ext>
            </a:extLst>
          </p:cNvPr>
          <p:cNvPicPr>
            <a:picLocks noChangeAspect="1"/>
          </p:cNvPicPr>
          <p:nvPr/>
        </p:nvPicPr>
        <p:blipFill>
          <a:blip r:embed="rId2"/>
          <a:stretch>
            <a:fillRect/>
          </a:stretch>
        </p:blipFill>
        <p:spPr>
          <a:xfrm>
            <a:off x="-20411" y="0"/>
            <a:ext cx="9184822" cy="5143500"/>
          </a:xfrm>
          <a:prstGeom prst="rect">
            <a:avLst/>
          </a:prstGeom>
        </p:spPr>
      </p:pic>
      <p:sp>
        <p:nvSpPr>
          <p:cNvPr id="4" name="TextBox 3"/>
          <p:cNvSpPr txBox="1"/>
          <p:nvPr/>
        </p:nvSpPr>
        <p:spPr>
          <a:xfrm>
            <a:off x="515036" y="421029"/>
            <a:ext cx="1625060" cy="369332"/>
          </a:xfrm>
          <a:prstGeom prst="rect">
            <a:avLst/>
          </a:prstGeom>
          <a:solidFill>
            <a:schemeClr val="bg1"/>
          </a:solidFill>
        </p:spPr>
        <p:txBody>
          <a:bodyPr wrap="none" rtlCol="0">
            <a:spAutoFit/>
          </a:bodyPr>
          <a:lstStyle/>
          <a:p>
            <a:r>
              <a:rPr lang="en-US" dirty="0"/>
              <a:t>Beckley Tracker</a:t>
            </a:r>
          </a:p>
        </p:txBody>
      </p:sp>
      <p:sp>
        <p:nvSpPr>
          <p:cNvPr id="5" name="TextBox 4"/>
          <p:cNvSpPr txBox="1"/>
          <p:nvPr/>
        </p:nvSpPr>
        <p:spPr>
          <a:xfrm>
            <a:off x="687497" y="4636307"/>
            <a:ext cx="1255829" cy="307777"/>
          </a:xfrm>
          <a:prstGeom prst="rect">
            <a:avLst/>
          </a:prstGeom>
          <a:noFill/>
        </p:spPr>
        <p:txBody>
          <a:bodyPr wrap="square" rtlCol="0">
            <a:spAutoFit/>
          </a:bodyPr>
          <a:lstStyle/>
          <a:p>
            <a:r>
              <a:rPr lang="en-US" sz="1400" dirty="0" err="1"/>
              <a:t>karen</a:t>
            </a:r>
            <a:endParaRPr lang="en-US" sz="1400" dirty="0"/>
          </a:p>
        </p:txBody>
      </p:sp>
      <p:pic>
        <p:nvPicPr>
          <p:cNvPr id="2" name="Picture 1">
            <a:extLst>
              <a:ext uri="{FF2B5EF4-FFF2-40B4-BE49-F238E27FC236}">
                <a16:creationId xmlns:a16="http://schemas.microsoft.com/office/drawing/2014/main" id="{CCA0459C-82D7-2E47-B814-76DE748D06DC}"/>
              </a:ext>
            </a:extLst>
          </p:cNvPr>
          <p:cNvPicPr>
            <a:picLocks noChangeAspect="1"/>
          </p:cNvPicPr>
          <p:nvPr/>
        </p:nvPicPr>
        <p:blipFill>
          <a:blip r:embed="rId3"/>
          <a:stretch>
            <a:fillRect/>
          </a:stretch>
        </p:blipFill>
        <p:spPr>
          <a:xfrm>
            <a:off x="252418" y="1153362"/>
            <a:ext cx="4442100" cy="3345084"/>
          </a:xfrm>
          <a:prstGeom prst="rect">
            <a:avLst/>
          </a:prstGeom>
        </p:spPr>
      </p:pic>
      <p:pic>
        <p:nvPicPr>
          <p:cNvPr id="9" name="Picture 8">
            <a:extLst>
              <a:ext uri="{FF2B5EF4-FFF2-40B4-BE49-F238E27FC236}">
                <a16:creationId xmlns:a16="http://schemas.microsoft.com/office/drawing/2014/main" id="{DB097616-789C-C541-BEF0-5EC3EA4C289D}"/>
              </a:ext>
            </a:extLst>
          </p:cNvPr>
          <p:cNvPicPr>
            <a:picLocks noChangeAspect="1"/>
          </p:cNvPicPr>
          <p:nvPr/>
        </p:nvPicPr>
        <p:blipFill>
          <a:blip r:embed="rId4"/>
          <a:stretch>
            <a:fillRect/>
          </a:stretch>
        </p:blipFill>
        <p:spPr>
          <a:xfrm>
            <a:off x="4967346" y="107477"/>
            <a:ext cx="3784944" cy="4898162"/>
          </a:xfrm>
          <a:prstGeom prst="rect">
            <a:avLst/>
          </a:prstGeom>
          <a:solidFill>
            <a:schemeClr val="bg1"/>
          </a:solidFill>
        </p:spPr>
      </p:pic>
    </p:spTree>
    <p:extLst>
      <p:ext uri="{BB962C8B-B14F-4D97-AF65-F5344CB8AC3E}">
        <p14:creationId xmlns:p14="http://schemas.microsoft.com/office/powerpoint/2010/main" val="39985776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CAF2E97-BC17-F84A-84CF-86EFCC0A0E7A}"/>
              </a:ext>
            </a:extLst>
          </p:cNvPr>
          <p:cNvPicPr>
            <a:picLocks noChangeAspect="1"/>
          </p:cNvPicPr>
          <p:nvPr/>
        </p:nvPicPr>
        <p:blipFill>
          <a:blip r:embed="rId2"/>
          <a:stretch>
            <a:fillRect/>
          </a:stretch>
        </p:blipFill>
        <p:spPr>
          <a:xfrm>
            <a:off x="0" y="0"/>
            <a:ext cx="9398000" cy="5143500"/>
          </a:xfrm>
          <a:prstGeom prst="rect">
            <a:avLst/>
          </a:prstGeom>
        </p:spPr>
      </p:pic>
      <p:sp>
        <p:nvSpPr>
          <p:cNvPr id="2" name="Title 1"/>
          <p:cNvSpPr>
            <a:spLocks noGrp="1"/>
          </p:cNvSpPr>
          <p:nvPr>
            <p:ph type="title"/>
          </p:nvPr>
        </p:nvSpPr>
        <p:spPr>
          <a:xfrm>
            <a:off x="228600" y="171450"/>
            <a:ext cx="7781081" cy="904826"/>
          </a:xfrm>
          <a:ln>
            <a:solidFill>
              <a:schemeClr val="tx2">
                <a:lumMod val="60000"/>
                <a:lumOff val="40000"/>
              </a:schemeClr>
            </a:solidFill>
          </a:ln>
        </p:spPr>
        <p:txBody>
          <a:bodyPr>
            <a:normAutofit fontScale="90000"/>
          </a:bodyPr>
          <a:lstStyle/>
          <a:p>
            <a:r>
              <a:rPr lang="en-US" sz="1800" dirty="0"/>
              <a:t>4</a:t>
            </a:r>
            <a:r>
              <a:rPr lang="en-US" sz="1800" baseline="30000" dirty="0"/>
              <a:t>th</a:t>
            </a:r>
            <a:r>
              <a:rPr lang="en-US" sz="1800" dirty="0"/>
              <a:t> Coaching Situation </a:t>
            </a:r>
            <a:r>
              <a:rPr lang="en-US" sz="2800" dirty="0"/>
              <a:t>--  Navigating Challenges  		   	Everything is Figure-</a:t>
            </a:r>
            <a:r>
              <a:rPr lang="en-US" sz="2800" dirty="0" err="1"/>
              <a:t>outable</a:t>
            </a:r>
            <a:endParaRPr lang="en-US" sz="2800" dirty="0"/>
          </a:p>
        </p:txBody>
      </p:sp>
      <p:sp>
        <p:nvSpPr>
          <p:cNvPr id="3" name="Content Placeholder 2"/>
          <p:cNvSpPr>
            <a:spLocks noGrp="1"/>
          </p:cNvSpPr>
          <p:nvPr>
            <p:ph idx="1"/>
          </p:nvPr>
        </p:nvSpPr>
        <p:spPr>
          <a:xfrm>
            <a:off x="432122" y="1215173"/>
            <a:ext cx="8077200" cy="740950"/>
          </a:xfrm>
        </p:spPr>
        <p:txBody>
          <a:bodyPr>
            <a:normAutofit/>
          </a:bodyPr>
          <a:lstStyle/>
          <a:p>
            <a:pPr marL="0" indent="0">
              <a:buNone/>
            </a:pPr>
            <a:r>
              <a:rPr lang="en-US" sz="2000" dirty="0"/>
              <a:t>Most situations our business partners will need our help getting through will fall in these 5 categories:	Situations that indicate that:	</a:t>
            </a:r>
          </a:p>
          <a:p>
            <a:pPr marL="0" indent="0">
              <a:buNone/>
            </a:pPr>
            <a:endParaRPr lang="en-US" sz="2000" dirty="0"/>
          </a:p>
        </p:txBody>
      </p:sp>
      <p:sp>
        <p:nvSpPr>
          <p:cNvPr id="4" name="Rectangle 3">
            <a:extLst>
              <a:ext uri="{FF2B5EF4-FFF2-40B4-BE49-F238E27FC236}">
                <a16:creationId xmlns:a16="http://schemas.microsoft.com/office/drawing/2014/main" id="{24BAC66F-9E75-EB45-BFD2-420CBE4C4A60}"/>
              </a:ext>
            </a:extLst>
          </p:cNvPr>
          <p:cNvSpPr/>
          <p:nvPr/>
        </p:nvSpPr>
        <p:spPr>
          <a:xfrm>
            <a:off x="339493" y="4470527"/>
            <a:ext cx="3543086" cy="369332"/>
          </a:xfrm>
          <a:prstGeom prst="rect">
            <a:avLst/>
          </a:prstGeom>
        </p:spPr>
        <p:txBody>
          <a:bodyPr wrap="none">
            <a:spAutoFit/>
          </a:bodyPr>
          <a:lstStyle/>
          <a:p>
            <a:r>
              <a:rPr lang="en-US" dirty="0"/>
              <a:t>5.  They need a shift in thinking.       </a:t>
            </a:r>
          </a:p>
        </p:txBody>
      </p:sp>
      <p:sp>
        <p:nvSpPr>
          <p:cNvPr id="5" name="Rectangle 4">
            <a:extLst>
              <a:ext uri="{FF2B5EF4-FFF2-40B4-BE49-F238E27FC236}">
                <a16:creationId xmlns:a16="http://schemas.microsoft.com/office/drawing/2014/main" id="{DEC4FD2C-737C-3048-9ACC-328501F6D8F6}"/>
              </a:ext>
            </a:extLst>
          </p:cNvPr>
          <p:cNvSpPr/>
          <p:nvPr/>
        </p:nvSpPr>
        <p:spPr>
          <a:xfrm>
            <a:off x="339493" y="3945535"/>
            <a:ext cx="3030253" cy="369332"/>
          </a:xfrm>
          <a:prstGeom prst="rect">
            <a:avLst/>
          </a:prstGeom>
        </p:spPr>
        <p:txBody>
          <a:bodyPr wrap="none">
            <a:spAutoFit/>
          </a:bodyPr>
          <a:lstStyle/>
          <a:p>
            <a:r>
              <a:rPr lang="en-US" dirty="0"/>
              <a:t>4. They need more confidence</a:t>
            </a:r>
          </a:p>
        </p:txBody>
      </p:sp>
      <p:sp>
        <p:nvSpPr>
          <p:cNvPr id="6" name="Rectangle 5">
            <a:extLst>
              <a:ext uri="{FF2B5EF4-FFF2-40B4-BE49-F238E27FC236}">
                <a16:creationId xmlns:a16="http://schemas.microsoft.com/office/drawing/2014/main" id="{99891CC2-AC05-DB4B-9A11-B69A3F8E341D}"/>
              </a:ext>
            </a:extLst>
          </p:cNvPr>
          <p:cNvSpPr/>
          <p:nvPr/>
        </p:nvSpPr>
        <p:spPr>
          <a:xfrm>
            <a:off x="339493" y="3489769"/>
            <a:ext cx="3540393" cy="369332"/>
          </a:xfrm>
          <a:prstGeom prst="rect">
            <a:avLst/>
          </a:prstGeom>
        </p:spPr>
        <p:txBody>
          <a:bodyPr wrap="none">
            <a:spAutoFit/>
          </a:bodyPr>
          <a:lstStyle/>
          <a:p>
            <a:r>
              <a:rPr lang="en-US" dirty="0"/>
              <a:t>3. They are discouraged/ frustrated.</a:t>
            </a:r>
          </a:p>
        </p:txBody>
      </p:sp>
      <p:sp>
        <p:nvSpPr>
          <p:cNvPr id="7" name="Rectangle 6">
            <a:extLst>
              <a:ext uri="{FF2B5EF4-FFF2-40B4-BE49-F238E27FC236}">
                <a16:creationId xmlns:a16="http://schemas.microsoft.com/office/drawing/2014/main" id="{F6305643-38A3-AC48-BF4D-65EB300714E9}"/>
              </a:ext>
            </a:extLst>
          </p:cNvPr>
          <p:cNvSpPr/>
          <p:nvPr/>
        </p:nvSpPr>
        <p:spPr>
          <a:xfrm>
            <a:off x="313635" y="2441557"/>
            <a:ext cx="8475562" cy="892552"/>
          </a:xfrm>
          <a:prstGeom prst="rect">
            <a:avLst/>
          </a:prstGeom>
        </p:spPr>
        <p:txBody>
          <a:bodyPr wrap="square">
            <a:spAutoFit/>
          </a:bodyPr>
          <a:lstStyle/>
          <a:p>
            <a:r>
              <a:rPr lang="en-US" dirty="0"/>
              <a:t>2. They need more skills…														</a:t>
            </a:r>
            <a:r>
              <a:rPr lang="en-US" sz="1600" dirty="0"/>
              <a:t>( in operation &amp; organization of their business, marketing, people skills, time management , 	social media, inviting people to events, creating their business development system, </a:t>
            </a:r>
            <a:r>
              <a:rPr lang="en-US" sz="1600" dirty="0" err="1"/>
              <a:t>etc</a:t>
            </a:r>
            <a:r>
              <a:rPr lang="en-US" sz="1600" dirty="0"/>
              <a:t>  )</a:t>
            </a:r>
          </a:p>
        </p:txBody>
      </p:sp>
      <p:sp>
        <p:nvSpPr>
          <p:cNvPr id="8" name="Rectangle 7">
            <a:extLst>
              <a:ext uri="{FF2B5EF4-FFF2-40B4-BE49-F238E27FC236}">
                <a16:creationId xmlns:a16="http://schemas.microsoft.com/office/drawing/2014/main" id="{BB6C966A-B479-E441-8AAD-45EDB0194443}"/>
              </a:ext>
            </a:extLst>
          </p:cNvPr>
          <p:cNvSpPr/>
          <p:nvPr/>
        </p:nvSpPr>
        <p:spPr>
          <a:xfrm>
            <a:off x="327950" y="1895623"/>
            <a:ext cx="6651584" cy="369332"/>
          </a:xfrm>
          <a:prstGeom prst="rect">
            <a:avLst/>
          </a:prstGeom>
        </p:spPr>
        <p:txBody>
          <a:bodyPr wrap="square">
            <a:spAutoFit/>
          </a:bodyPr>
          <a:lstStyle/>
          <a:p>
            <a:pPr marL="457200" indent="-457200">
              <a:buAutoNum type="arabicPeriod"/>
            </a:pPr>
            <a:r>
              <a:rPr lang="en-US" dirty="0"/>
              <a:t>They need direction. 	(They need a plan )</a:t>
            </a:r>
          </a:p>
        </p:txBody>
      </p:sp>
      <p:sp>
        <p:nvSpPr>
          <p:cNvPr id="11" name="TextBox 10">
            <a:extLst>
              <a:ext uri="{FF2B5EF4-FFF2-40B4-BE49-F238E27FC236}">
                <a16:creationId xmlns:a16="http://schemas.microsoft.com/office/drawing/2014/main" id="{A9DA1785-731E-2249-A074-6D71AA51FE85}"/>
              </a:ext>
            </a:extLst>
          </p:cNvPr>
          <p:cNvSpPr txBox="1"/>
          <p:nvPr/>
        </p:nvSpPr>
        <p:spPr>
          <a:xfrm>
            <a:off x="8138160" y="4663440"/>
            <a:ext cx="1005840" cy="307777"/>
          </a:xfrm>
          <a:prstGeom prst="rect">
            <a:avLst/>
          </a:prstGeom>
          <a:noFill/>
        </p:spPr>
        <p:txBody>
          <a:bodyPr wrap="square" rtlCol="0">
            <a:spAutoFit/>
          </a:bodyPr>
          <a:lstStyle/>
          <a:p>
            <a:r>
              <a:rPr lang="en-US" sz="1400" dirty="0" err="1"/>
              <a:t>francine</a:t>
            </a:r>
            <a:endParaRPr lang="en-US" sz="1400" dirty="0"/>
          </a:p>
        </p:txBody>
      </p:sp>
    </p:spTree>
    <p:extLst>
      <p:ext uri="{BB962C8B-B14F-4D97-AF65-F5344CB8AC3E}">
        <p14:creationId xmlns:p14="http://schemas.microsoft.com/office/powerpoint/2010/main" val="2356130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3167" b="3167"/>
          <a:stretch>
            <a:fillRect/>
          </a:stretch>
        </p:blipFill>
        <p:spPr>
          <a:xfrm>
            <a:off x="228601" y="685800"/>
            <a:ext cx="8728975" cy="3600450"/>
          </a:xfrm>
          <a:prstGeom prst="rect">
            <a:avLst/>
          </a:prstGeom>
        </p:spPr>
      </p:pic>
      <p:sp>
        <p:nvSpPr>
          <p:cNvPr id="2" name="TextBox 1">
            <a:extLst>
              <a:ext uri="{FF2B5EF4-FFF2-40B4-BE49-F238E27FC236}">
                <a16:creationId xmlns:a16="http://schemas.microsoft.com/office/drawing/2014/main" id="{B36D53C8-D774-7042-A504-698EEE122CE8}"/>
              </a:ext>
            </a:extLst>
          </p:cNvPr>
          <p:cNvSpPr txBox="1"/>
          <p:nvPr/>
        </p:nvSpPr>
        <p:spPr>
          <a:xfrm>
            <a:off x="7894320" y="4734560"/>
            <a:ext cx="1063256" cy="307777"/>
          </a:xfrm>
          <a:prstGeom prst="rect">
            <a:avLst/>
          </a:prstGeom>
          <a:noFill/>
        </p:spPr>
        <p:txBody>
          <a:bodyPr wrap="square" rtlCol="0">
            <a:spAutoFit/>
          </a:bodyPr>
          <a:lstStyle/>
          <a:p>
            <a:r>
              <a:rPr lang="en-US" sz="1400" dirty="0" err="1"/>
              <a:t>francine</a:t>
            </a:r>
            <a:endParaRPr lang="en-US" sz="1400" dirty="0"/>
          </a:p>
        </p:txBody>
      </p:sp>
    </p:spTree>
    <p:extLst>
      <p:ext uri="{BB962C8B-B14F-4D97-AF65-F5344CB8AC3E}">
        <p14:creationId xmlns:p14="http://schemas.microsoft.com/office/powerpoint/2010/main" val="21823074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73FDFEA-A810-D441-BEAA-15EEA4D1B9E8}"/>
              </a:ext>
            </a:extLst>
          </p:cNvPr>
          <p:cNvPicPr>
            <a:picLocks noChangeAspect="1"/>
          </p:cNvPicPr>
          <p:nvPr/>
        </p:nvPicPr>
        <p:blipFill>
          <a:blip r:embed="rId2"/>
          <a:stretch>
            <a:fillRect/>
          </a:stretch>
        </p:blipFill>
        <p:spPr>
          <a:xfrm>
            <a:off x="95534" y="3808"/>
            <a:ext cx="9048467" cy="5139691"/>
          </a:xfrm>
          <a:prstGeom prst="rect">
            <a:avLst/>
          </a:prstGeom>
        </p:spPr>
      </p:pic>
      <p:sp>
        <p:nvSpPr>
          <p:cNvPr id="2" name="Title 1"/>
          <p:cNvSpPr>
            <a:spLocks noGrp="1"/>
          </p:cNvSpPr>
          <p:nvPr>
            <p:ph type="title"/>
          </p:nvPr>
        </p:nvSpPr>
        <p:spPr>
          <a:xfrm>
            <a:off x="1201003" y="264333"/>
            <a:ext cx="6243851" cy="1199740"/>
          </a:xfrm>
          <a:ln>
            <a:solidFill>
              <a:schemeClr val="accent5">
                <a:lumMod val="50000"/>
              </a:schemeClr>
            </a:solidFill>
          </a:ln>
        </p:spPr>
        <p:txBody>
          <a:bodyPr>
            <a:normAutofit/>
          </a:bodyPr>
          <a:lstStyle/>
          <a:p>
            <a:r>
              <a:rPr lang="en-US" sz="3200" dirty="0"/>
              <a:t>2 Styles of Coaching </a:t>
            </a:r>
            <a:br>
              <a:rPr lang="en-US" sz="2400" dirty="0"/>
            </a:br>
            <a:endParaRPr lang="en-US" sz="2400" dirty="0"/>
          </a:p>
        </p:txBody>
      </p:sp>
      <p:sp>
        <p:nvSpPr>
          <p:cNvPr id="3" name="Content Placeholder 2"/>
          <p:cNvSpPr>
            <a:spLocks noGrp="1"/>
          </p:cNvSpPr>
          <p:nvPr>
            <p:ph idx="1"/>
          </p:nvPr>
        </p:nvSpPr>
        <p:spPr>
          <a:xfrm>
            <a:off x="457200" y="1615650"/>
            <a:ext cx="8229600" cy="1584403"/>
          </a:xfrm>
        </p:spPr>
        <p:txBody>
          <a:bodyPr>
            <a:normAutofit/>
          </a:bodyPr>
          <a:lstStyle/>
          <a:p>
            <a:pPr marL="0" indent="0">
              <a:buNone/>
            </a:pPr>
            <a:endParaRPr lang="en-US" sz="2400" dirty="0"/>
          </a:p>
          <a:p>
            <a:r>
              <a:rPr lang="en-US" sz="2400" dirty="0"/>
              <a:t>Outside in – </a:t>
            </a:r>
          </a:p>
          <a:p>
            <a:pPr marL="0" indent="0">
              <a:buNone/>
            </a:pPr>
            <a:r>
              <a:rPr lang="en-US" sz="2400" dirty="0"/>
              <a:t>	I know .. You don’t .. Shut up and listen.</a:t>
            </a:r>
          </a:p>
        </p:txBody>
      </p:sp>
      <p:sp>
        <p:nvSpPr>
          <p:cNvPr id="4" name="Rectangle 3">
            <a:extLst>
              <a:ext uri="{FF2B5EF4-FFF2-40B4-BE49-F238E27FC236}">
                <a16:creationId xmlns:a16="http://schemas.microsoft.com/office/drawing/2014/main" id="{D88374C1-F0B3-224E-9FF2-9545C68131E2}"/>
              </a:ext>
            </a:extLst>
          </p:cNvPr>
          <p:cNvSpPr/>
          <p:nvPr/>
        </p:nvSpPr>
        <p:spPr>
          <a:xfrm>
            <a:off x="457200" y="3265410"/>
            <a:ext cx="6987654" cy="830997"/>
          </a:xfrm>
          <a:prstGeom prst="rect">
            <a:avLst/>
          </a:prstGeom>
        </p:spPr>
        <p:txBody>
          <a:bodyPr wrap="square">
            <a:spAutoFit/>
          </a:bodyPr>
          <a:lstStyle/>
          <a:p>
            <a:pPr marL="342900" indent="-342900">
              <a:buFont typeface="Arial" panose="020B0604020202020204" pitchFamily="34" charset="0"/>
              <a:buChar char="•"/>
            </a:pPr>
            <a:r>
              <a:rPr lang="en-US" sz="2400" dirty="0"/>
              <a:t>Inside out --  together let’s noodle this ...</a:t>
            </a:r>
          </a:p>
          <a:p>
            <a:r>
              <a:rPr lang="en-US" sz="2400" dirty="0"/>
              <a:t> 				a we-will-figure-it-out mentality</a:t>
            </a:r>
          </a:p>
        </p:txBody>
      </p:sp>
      <p:sp>
        <p:nvSpPr>
          <p:cNvPr id="6" name="TextBox 5">
            <a:extLst>
              <a:ext uri="{FF2B5EF4-FFF2-40B4-BE49-F238E27FC236}">
                <a16:creationId xmlns:a16="http://schemas.microsoft.com/office/drawing/2014/main" id="{D4E63A2C-D5FE-2A41-98C0-FF58501238D5}"/>
              </a:ext>
            </a:extLst>
          </p:cNvPr>
          <p:cNvSpPr txBox="1"/>
          <p:nvPr/>
        </p:nvSpPr>
        <p:spPr>
          <a:xfrm>
            <a:off x="2245360" y="4435287"/>
            <a:ext cx="2806011" cy="369332"/>
          </a:xfrm>
          <a:prstGeom prst="rect">
            <a:avLst/>
          </a:prstGeom>
          <a:noFill/>
        </p:spPr>
        <p:txBody>
          <a:bodyPr wrap="square" rtlCol="0">
            <a:spAutoFit/>
          </a:bodyPr>
          <a:lstStyle/>
          <a:p>
            <a:r>
              <a:rPr lang="en-US" dirty="0"/>
              <a:t>From Dan Henderson</a:t>
            </a:r>
          </a:p>
        </p:txBody>
      </p:sp>
      <p:sp>
        <p:nvSpPr>
          <p:cNvPr id="7" name="TextBox 6">
            <a:extLst>
              <a:ext uri="{FF2B5EF4-FFF2-40B4-BE49-F238E27FC236}">
                <a16:creationId xmlns:a16="http://schemas.microsoft.com/office/drawing/2014/main" id="{AF3767FC-D695-2E49-B7EC-C57EAD6E7AA6}"/>
              </a:ext>
            </a:extLst>
          </p:cNvPr>
          <p:cNvSpPr txBox="1"/>
          <p:nvPr/>
        </p:nvSpPr>
        <p:spPr>
          <a:xfrm>
            <a:off x="7806521" y="3911740"/>
            <a:ext cx="880280" cy="307777"/>
          </a:xfrm>
          <a:prstGeom prst="rect">
            <a:avLst/>
          </a:prstGeom>
          <a:noFill/>
        </p:spPr>
        <p:txBody>
          <a:bodyPr wrap="square" rtlCol="0">
            <a:spAutoFit/>
          </a:bodyPr>
          <a:lstStyle/>
          <a:p>
            <a:r>
              <a:rPr lang="en-US" sz="1400" dirty="0" err="1"/>
              <a:t>lisa</a:t>
            </a:r>
            <a:endParaRPr lang="en-US" sz="1400" dirty="0"/>
          </a:p>
        </p:txBody>
      </p:sp>
    </p:spTree>
    <p:extLst>
      <p:ext uri="{BB962C8B-B14F-4D97-AF65-F5344CB8AC3E}">
        <p14:creationId xmlns:p14="http://schemas.microsoft.com/office/powerpoint/2010/main" val="574405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6324600" y="99874"/>
            <a:ext cx="2819400" cy="2068813"/>
          </a:xfrm>
          <a:prstGeom prst="rect">
            <a:avLst/>
          </a:prstGeom>
        </p:spPr>
      </p:pic>
      <p:sp>
        <p:nvSpPr>
          <p:cNvPr id="3" name="Content Placeholder 2"/>
          <p:cNvSpPr>
            <a:spLocks noGrp="1"/>
          </p:cNvSpPr>
          <p:nvPr>
            <p:ph idx="1"/>
          </p:nvPr>
        </p:nvSpPr>
        <p:spPr>
          <a:xfrm>
            <a:off x="152400" y="1159317"/>
            <a:ext cx="8458200" cy="655945"/>
          </a:xfrm>
        </p:spPr>
        <p:txBody>
          <a:bodyPr>
            <a:normAutofit/>
          </a:bodyPr>
          <a:lstStyle/>
          <a:p>
            <a:r>
              <a:rPr lang="en-US" sz="1800" dirty="0"/>
              <a:t>There are 7 years of archived training webinars  			(</a:t>
            </a:r>
            <a:r>
              <a:rPr lang="en-US" sz="1800" dirty="0" err="1"/>
              <a:t>BetterFutureStartsToday.com</a:t>
            </a:r>
            <a:r>
              <a:rPr lang="en-US" sz="1800" dirty="0"/>
              <a:t>/your name &amp; </a:t>
            </a:r>
            <a:r>
              <a:rPr lang="en-US" sz="1800" dirty="0" err="1"/>
              <a:t>BetterFuture.Training</a:t>
            </a:r>
            <a:r>
              <a:rPr lang="en-US" sz="1800" dirty="0"/>
              <a:t> )</a:t>
            </a:r>
          </a:p>
          <a:p>
            <a:pPr marL="0" indent="0">
              <a:buNone/>
            </a:pPr>
            <a:endParaRPr lang="en-US" sz="2000" dirty="0"/>
          </a:p>
        </p:txBody>
      </p:sp>
      <p:sp>
        <p:nvSpPr>
          <p:cNvPr id="2" name="Title 1"/>
          <p:cNvSpPr>
            <a:spLocks noGrp="1"/>
          </p:cNvSpPr>
          <p:nvPr>
            <p:ph type="title"/>
          </p:nvPr>
        </p:nvSpPr>
        <p:spPr>
          <a:xfrm>
            <a:off x="457200" y="205978"/>
            <a:ext cx="5867400" cy="892634"/>
          </a:xfrm>
          <a:ln>
            <a:solidFill>
              <a:srgbClr val="FF0000"/>
            </a:solidFill>
          </a:ln>
        </p:spPr>
        <p:txBody>
          <a:bodyPr>
            <a:normAutofit fontScale="90000"/>
          </a:bodyPr>
          <a:lstStyle/>
          <a:p>
            <a:r>
              <a:rPr lang="en-US" sz="2800" dirty="0"/>
              <a:t>Coaching When They Need More Skills—</a:t>
            </a:r>
            <a:br>
              <a:rPr lang="en-US" sz="2800" dirty="0"/>
            </a:br>
            <a:r>
              <a:rPr lang="en-US" sz="2200" dirty="0"/>
              <a:t>Most coaching will fall into this category</a:t>
            </a:r>
          </a:p>
        </p:txBody>
      </p:sp>
      <p:sp>
        <p:nvSpPr>
          <p:cNvPr id="4" name="TextBox 3"/>
          <p:cNvSpPr txBox="1"/>
          <p:nvPr/>
        </p:nvSpPr>
        <p:spPr>
          <a:xfrm>
            <a:off x="381000" y="3601989"/>
            <a:ext cx="8534400" cy="1323439"/>
          </a:xfrm>
          <a:prstGeom prst="rect">
            <a:avLst/>
          </a:prstGeom>
          <a:noFill/>
          <a:ln>
            <a:solidFill>
              <a:srgbClr val="FF0000"/>
            </a:solidFill>
          </a:ln>
        </p:spPr>
        <p:txBody>
          <a:bodyPr wrap="square" rtlCol="0">
            <a:spAutoFit/>
          </a:bodyPr>
          <a:lstStyle/>
          <a:p>
            <a:pPr algn="ctr"/>
            <a:r>
              <a:rPr lang="en-US" sz="2000" dirty="0"/>
              <a:t>Training is essential .  There are skills to learn.  Be aware of business partners 							who are not attending training or events. </a:t>
            </a:r>
          </a:p>
          <a:p>
            <a:pPr algn="ctr"/>
            <a:r>
              <a:rPr lang="en-US" sz="2000" dirty="0"/>
              <a:t>It will be very difficult for them to advance. We learn from one another.</a:t>
            </a:r>
          </a:p>
          <a:p>
            <a:pPr algn="ctr"/>
            <a:r>
              <a:rPr lang="en-US" sz="2000" dirty="0"/>
              <a:t>Help them make training a priority. </a:t>
            </a:r>
          </a:p>
        </p:txBody>
      </p:sp>
      <p:sp>
        <p:nvSpPr>
          <p:cNvPr id="6" name="Rectangle 5">
            <a:extLst>
              <a:ext uri="{FF2B5EF4-FFF2-40B4-BE49-F238E27FC236}">
                <a16:creationId xmlns:a16="http://schemas.microsoft.com/office/drawing/2014/main" id="{F53E7614-3B35-9343-A5D8-DAC523AE7851}"/>
              </a:ext>
            </a:extLst>
          </p:cNvPr>
          <p:cNvSpPr/>
          <p:nvPr/>
        </p:nvSpPr>
        <p:spPr>
          <a:xfrm>
            <a:off x="228600" y="2522111"/>
            <a:ext cx="8686800" cy="923330"/>
          </a:xfrm>
          <a:prstGeom prst="rect">
            <a:avLst/>
          </a:prstGeom>
        </p:spPr>
        <p:txBody>
          <a:bodyPr wrap="square">
            <a:spAutoFit/>
          </a:bodyPr>
          <a:lstStyle/>
          <a:p>
            <a:pPr marL="285750" indent="-285750">
              <a:buFont typeface="Arial" panose="020B0604020202020204" pitchFamily="34" charset="0"/>
              <a:buChar char="•"/>
            </a:pPr>
            <a:r>
              <a:rPr lang="en-US" dirty="0"/>
              <a:t>Most popular are: </a:t>
            </a:r>
          </a:p>
          <a:p>
            <a:r>
              <a:rPr lang="en-US" sz="2000" dirty="0"/>
              <a:t>	</a:t>
            </a:r>
            <a:r>
              <a:rPr lang="en-US" sz="1600" dirty="0"/>
              <a:t> Contacting and Inviting			Presenting  		     Following Up and Working Folder	Conversations that Connect			Identifying Business Partners				</a:t>
            </a:r>
          </a:p>
        </p:txBody>
      </p:sp>
      <p:sp>
        <p:nvSpPr>
          <p:cNvPr id="7" name="Rectangle 6">
            <a:extLst>
              <a:ext uri="{FF2B5EF4-FFF2-40B4-BE49-F238E27FC236}">
                <a16:creationId xmlns:a16="http://schemas.microsoft.com/office/drawing/2014/main" id="{FA2A431B-1114-8D48-A4D1-E5F588DD292A}"/>
              </a:ext>
            </a:extLst>
          </p:cNvPr>
          <p:cNvSpPr/>
          <p:nvPr/>
        </p:nvSpPr>
        <p:spPr>
          <a:xfrm>
            <a:off x="152400" y="1845521"/>
            <a:ext cx="8175577" cy="646331"/>
          </a:xfrm>
          <a:prstGeom prst="rect">
            <a:avLst/>
          </a:prstGeom>
        </p:spPr>
        <p:txBody>
          <a:bodyPr wrap="square">
            <a:spAutoFit/>
          </a:bodyPr>
          <a:lstStyle/>
          <a:p>
            <a:pPr marL="285750" indent="-285750">
              <a:buFont typeface="Arial" panose="020B0604020202020204" pitchFamily="34" charset="0"/>
              <a:buChar char="•"/>
            </a:pPr>
            <a:r>
              <a:rPr lang="en-US" dirty="0"/>
              <a:t>Our job is to figure out what skills they are ready to learn next .. 				and direct them to appropriate session or resources.</a:t>
            </a:r>
          </a:p>
        </p:txBody>
      </p:sp>
      <p:sp>
        <p:nvSpPr>
          <p:cNvPr id="8" name="TextBox 7">
            <a:extLst>
              <a:ext uri="{FF2B5EF4-FFF2-40B4-BE49-F238E27FC236}">
                <a16:creationId xmlns:a16="http://schemas.microsoft.com/office/drawing/2014/main" id="{06C47707-732D-F242-B9F5-BADDA2143ECE}"/>
              </a:ext>
            </a:extLst>
          </p:cNvPr>
          <p:cNvSpPr txBox="1"/>
          <p:nvPr/>
        </p:nvSpPr>
        <p:spPr>
          <a:xfrm>
            <a:off x="7975600" y="1991359"/>
            <a:ext cx="1016000" cy="307777"/>
          </a:xfrm>
          <a:prstGeom prst="rect">
            <a:avLst/>
          </a:prstGeom>
          <a:noFill/>
        </p:spPr>
        <p:txBody>
          <a:bodyPr wrap="square" rtlCol="0">
            <a:spAutoFit/>
          </a:bodyPr>
          <a:lstStyle/>
          <a:p>
            <a:r>
              <a:rPr lang="en-US" sz="1400" dirty="0" err="1"/>
              <a:t>francine</a:t>
            </a:r>
            <a:endParaRPr lang="en-US" sz="1400" dirty="0"/>
          </a:p>
        </p:txBody>
      </p:sp>
    </p:spTree>
    <p:extLst>
      <p:ext uri="{BB962C8B-B14F-4D97-AF65-F5344CB8AC3E}">
        <p14:creationId xmlns:p14="http://schemas.microsoft.com/office/powerpoint/2010/main" val="3549350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3456" y="231168"/>
            <a:ext cx="7588156" cy="857250"/>
          </a:xfrm>
          <a:ln w="31750">
            <a:solidFill>
              <a:schemeClr val="accent1">
                <a:lumMod val="75000"/>
              </a:schemeClr>
            </a:solidFill>
          </a:ln>
        </p:spPr>
        <p:txBody>
          <a:bodyPr>
            <a:noAutofit/>
          </a:bodyPr>
          <a:lstStyle/>
          <a:p>
            <a:r>
              <a:rPr lang="en-US" sz="2400" dirty="0"/>
              <a:t>Coaching When They are Discouraged/Frustrated …</a:t>
            </a:r>
            <a:br>
              <a:rPr lang="en-US" sz="2400" dirty="0"/>
            </a:br>
            <a:r>
              <a:rPr lang="en-US" sz="2400" dirty="0"/>
              <a:t>Your Role When </a:t>
            </a:r>
            <a:r>
              <a:rPr lang="en-US" sz="2400" dirty="0" err="1"/>
              <a:t>Downlines</a:t>
            </a:r>
            <a:r>
              <a:rPr lang="en-US" sz="2400" dirty="0"/>
              <a:t> Get Stuck</a:t>
            </a:r>
          </a:p>
        </p:txBody>
      </p:sp>
      <p:sp>
        <p:nvSpPr>
          <p:cNvPr id="3" name="Content Placeholder 2"/>
          <p:cNvSpPr>
            <a:spLocks noGrp="1"/>
          </p:cNvSpPr>
          <p:nvPr>
            <p:ph idx="1"/>
          </p:nvPr>
        </p:nvSpPr>
        <p:spPr>
          <a:xfrm>
            <a:off x="457198" y="1333501"/>
            <a:ext cx="7220479" cy="592225"/>
          </a:xfrm>
        </p:spPr>
        <p:txBody>
          <a:bodyPr>
            <a:normAutofit fontScale="70000" lnSpcReduction="20000"/>
          </a:bodyPr>
          <a:lstStyle/>
          <a:p>
            <a:pPr>
              <a:buNone/>
            </a:pPr>
            <a:r>
              <a:rPr lang="en-US" sz="2900" dirty="0"/>
              <a:t>Step #1	 Receive ( let them empty their bucket.. but not forever)</a:t>
            </a:r>
            <a:endParaRPr lang="en-US" sz="2400" dirty="0"/>
          </a:p>
          <a:p>
            <a:pPr>
              <a:buNone/>
            </a:pPr>
            <a:endParaRPr lang="en-US" sz="2400" dirty="0"/>
          </a:p>
        </p:txBody>
      </p:sp>
      <p:pic>
        <p:nvPicPr>
          <p:cNvPr id="12290" name="Picture 2" descr="http://fc08.deviantart.net/fs70/f/2013/114/c/1/quote___overcoming_obstacles_by_rabidbribri-d62uwci.jpg"/>
          <p:cNvPicPr>
            <a:picLocks noChangeAspect="1" noChangeArrowheads="1"/>
          </p:cNvPicPr>
          <p:nvPr/>
        </p:nvPicPr>
        <p:blipFill>
          <a:blip r:embed="rId2" cstate="print"/>
          <a:srcRect/>
          <a:stretch>
            <a:fillRect/>
          </a:stretch>
        </p:blipFill>
        <p:spPr bwMode="auto">
          <a:xfrm>
            <a:off x="6086523" y="2217480"/>
            <a:ext cx="2909655" cy="2733406"/>
          </a:xfrm>
          <a:prstGeom prst="rect">
            <a:avLst/>
          </a:prstGeom>
          <a:noFill/>
        </p:spPr>
      </p:pic>
      <p:sp>
        <p:nvSpPr>
          <p:cNvPr id="4" name="Rectangle 3"/>
          <p:cNvSpPr/>
          <p:nvPr/>
        </p:nvSpPr>
        <p:spPr>
          <a:xfrm>
            <a:off x="229938" y="4243000"/>
            <a:ext cx="5720975" cy="400110"/>
          </a:xfrm>
          <a:prstGeom prst="rect">
            <a:avLst/>
          </a:prstGeom>
        </p:spPr>
        <p:txBody>
          <a:bodyPr wrap="square">
            <a:spAutoFit/>
          </a:bodyPr>
          <a:lstStyle/>
          <a:p>
            <a:r>
              <a:rPr lang="en-US" sz="2000" dirty="0"/>
              <a:t>Step # 5 Brainstorm solutions   ( inside out coaching )	</a:t>
            </a:r>
          </a:p>
        </p:txBody>
      </p:sp>
      <p:sp>
        <p:nvSpPr>
          <p:cNvPr id="5" name="Rectangle 4"/>
          <p:cNvSpPr/>
          <p:nvPr/>
        </p:nvSpPr>
        <p:spPr>
          <a:xfrm>
            <a:off x="511140" y="3301029"/>
            <a:ext cx="4572000" cy="707886"/>
          </a:xfrm>
          <a:prstGeom prst="rect">
            <a:avLst/>
          </a:prstGeom>
        </p:spPr>
        <p:txBody>
          <a:bodyPr>
            <a:spAutoFit/>
          </a:bodyPr>
          <a:lstStyle/>
          <a:p>
            <a:pPr>
              <a:buNone/>
            </a:pPr>
            <a:r>
              <a:rPr lang="en-US" sz="2000" dirty="0"/>
              <a:t>Step #4	Preserve, protect and elevate the 		self-esteem at every opportunity</a:t>
            </a:r>
          </a:p>
        </p:txBody>
      </p:sp>
      <p:sp>
        <p:nvSpPr>
          <p:cNvPr id="6" name="Rectangle 5"/>
          <p:cNvSpPr/>
          <p:nvPr/>
        </p:nvSpPr>
        <p:spPr>
          <a:xfrm>
            <a:off x="511140" y="2572057"/>
            <a:ext cx="5575383" cy="400110"/>
          </a:xfrm>
          <a:prstGeom prst="rect">
            <a:avLst/>
          </a:prstGeom>
        </p:spPr>
        <p:txBody>
          <a:bodyPr wrap="square">
            <a:spAutoFit/>
          </a:bodyPr>
          <a:lstStyle/>
          <a:p>
            <a:pPr>
              <a:buNone/>
            </a:pPr>
            <a:r>
              <a:rPr lang="en-US" sz="2000" dirty="0"/>
              <a:t>Step #3  I believe in you	( list what they do well)</a:t>
            </a:r>
          </a:p>
        </p:txBody>
      </p:sp>
      <p:sp>
        <p:nvSpPr>
          <p:cNvPr id="7" name="Rectangle 6"/>
          <p:cNvSpPr/>
          <p:nvPr/>
        </p:nvSpPr>
        <p:spPr>
          <a:xfrm>
            <a:off x="457199" y="1925726"/>
            <a:ext cx="5736317" cy="646331"/>
          </a:xfrm>
          <a:prstGeom prst="rect">
            <a:avLst/>
          </a:prstGeom>
        </p:spPr>
        <p:txBody>
          <a:bodyPr wrap="square">
            <a:spAutoFit/>
          </a:bodyPr>
          <a:lstStyle/>
          <a:p>
            <a:pPr>
              <a:buNone/>
            </a:pPr>
            <a:r>
              <a:rPr lang="en-US" sz="2000" dirty="0"/>
              <a:t>Step #2 “This is normal &amp; together we can handle it”</a:t>
            </a:r>
          </a:p>
          <a:p>
            <a:pPr>
              <a:buNone/>
            </a:pPr>
            <a:endParaRPr lang="en-US" sz="800" dirty="0"/>
          </a:p>
          <a:p>
            <a:pPr>
              <a:buNone/>
            </a:pPr>
            <a:endParaRPr lang="en-US" sz="800" dirty="0"/>
          </a:p>
        </p:txBody>
      </p:sp>
      <p:sp>
        <p:nvSpPr>
          <p:cNvPr id="8" name="TextBox 7">
            <a:extLst>
              <a:ext uri="{FF2B5EF4-FFF2-40B4-BE49-F238E27FC236}">
                <a16:creationId xmlns:a16="http://schemas.microsoft.com/office/drawing/2014/main" id="{1793DA59-E73E-544D-A7DB-220083BFF70A}"/>
              </a:ext>
            </a:extLst>
          </p:cNvPr>
          <p:cNvSpPr txBox="1"/>
          <p:nvPr/>
        </p:nvSpPr>
        <p:spPr>
          <a:xfrm>
            <a:off x="4572000" y="4643110"/>
            <a:ext cx="1280160" cy="307777"/>
          </a:xfrm>
          <a:prstGeom prst="rect">
            <a:avLst/>
          </a:prstGeom>
          <a:noFill/>
        </p:spPr>
        <p:txBody>
          <a:bodyPr wrap="square" rtlCol="0">
            <a:spAutoFit/>
          </a:bodyPr>
          <a:lstStyle/>
          <a:p>
            <a:r>
              <a:rPr lang="en-US" sz="1400" dirty="0" err="1"/>
              <a:t>karen</a:t>
            </a:r>
            <a:endParaRPr lang="en-US" sz="1400" dirty="0"/>
          </a:p>
        </p:txBody>
      </p:sp>
    </p:spTree>
    <p:extLst>
      <p:ext uri="{BB962C8B-B14F-4D97-AF65-F5344CB8AC3E}">
        <p14:creationId xmlns:p14="http://schemas.microsoft.com/office/powerpoint/2010/main" val="2283933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B07FCF2-3E51-A34C-BDA9-4B93C60DEB49}"/>
              </a:ext>
            </a:extLst>
          </p:cNvPr>
          <p:cNvPicPr>
            <a:picLocks noChangeAspect="1"/>
          </p:cNvPicPr>
          <p:nvPr/>
        </p:nvPicPr>
        <p:blipFill>
          <a:blip r:embed="rId2"/>
          <a:stretch>
            <a:fillRect/>
          </a:stretch>
        </p:blipFill>
        <p:spPr>
          <a:xfrm>
            <a:off x="895950" y="3436502"/>
            <a:ext cx="6649392" cy="1446549"/>
          </a:xfrm>
          <a:prstGeom prst="rect">
            <a:avLst/>
          </a:prstGeom>
        </p:spPr>
      </p:pic>
      <p:sp>
        <p:nvSpPr>
          <p:cNvPr id="2" name="Title 1"/>
          <p:cNvSpPr>
            <a:spLocks noGrp="1"/>
          </p:cNvSpPr>
          <p:nvPr>
            <p:ph type="title"/>
          </p:nvPr>
        </p:nvSpPr>
        <p:spPr>
          <a:xfrm>
            <a:off x="964202" y="279333"/>
            <a:ext cx="6519333" cy="594122"/>
          </a:xfrm>
          <a:noFill/>
          <a:ln w="38100">
            <a:solidFill>
              <a:schemeClr val="tx2">
                <a:lumMod val="60000"/>
                <a:lumOff val="40000"/>
              </a:schemeClr>
            </a:solidFill>
          </a:ln>
        </p:spPr>
        <p:txBody>
          <a:bodyPr>
            <a:normAutofit/>
          </a:bodyPr>
          <a:lstStyle/>
          <a:p>
            <a:r>
              <a:rPr lang="en-US" sz="2800" dirty="0"/>
              <a:t>When a Builder is Discouraged-- </a:t>
            </a:r>
            <a:r>
              <a:rPr lang="en-US" sz="1800" dirty="0"/>
              <a:t>continued</a:t>
            </a:r>
          </a:p>
        </p:txBody>
      </p:sp>
      <p:sp>
        <p:nvSpPr>
          <p:cNvPr id="3" name="Content Placeholder 2"/>
          <p:cNvSpPr>
            <a:spLocks noGrp="1"/>
          </p:cNvSpPr>
          <p:nvPr>
            <p:ph idx="1"/>
          </p:nvPr>
        </p:nvSpPr>
        <p:spPr>
          <a:xfrm>
            <a:off x="228733" y="1033722"/>
            <a:ext cx="8788400" cy="383475"/>
          </a:xfrm>
        </p:spPr>
        <p:txBody>
          <a:bodyPr>
            <a:normAutofit lnSpcReduction="10000"/>
          </a:bodyPr>
          <a:lstStyle/>
          <a:p>
            <a:r>
              <a:rPr lang="en-US" sz="2000" dirty="0"/>
              <a:t>Revisit their reason for developing their business</a:t>
            </a:r>
          </a:p>
        </p:txBody>
      </p:sp>
      <p:sp>
        <p:nvSpPr>
          <p:cNvPr id="5" name="TextBox 4"/>
          <p:cNvSpPr txBox="1"/>
          <p:nvPr/>
        </p:nvSpPr>
        <p:spPr>
          <a:xfrm>
            <a:off x="902395" y="3436502"/>
            <a:ext cx="6642947" cy="1446550"/>
          </a:xfrm>
          <a:prstGeom prst="rect">
            <a:avLst/>
          </a:prstGeom>
          <a:noFill/>
          <a:ln w="38100">
            <a:solidFill>
              <a:schemeClr val="tx2">
                <a:lumMod val="60000"/>
                <a:lumOff val="40000"/>
              </a:schemeClr>
            </a:solidFill>
          </a:ln>
        </p:spPr>
        <p:txBody>
          <a:bodyPr wrap="square" rtlCol="0">
            <a:spAutoFit/>
          </a:bodyPr>
          <a:lstStyle/>
          <a:p>
            <a:pPr algn="ctr"/>
            <a:r>
              <a:rPr lang="en-US" sz="2400" dirty="0"/>
              <a:t>If there ever are people who tell you that you can’t,</a:t>
            </a:r>
            <a:endParaRPr lang="en-US" sz="1400" dirty="0"/>
          </a:p>
          <a:p>
            <a:pPr algn="ctr"/>
            <a:r>
              <a:rPr lang="en-US" sz="2400" dirty="0"/>
              <a:t>Turn to them and say .. </a:t>
            </a:r>
          </a:p>
          <a:p>
            <a:pPr algn="ctr"/>
            <a:endParaRPr lang="en-US" sz="1200" dirty="0"/>
          </a:p>
          <a:p>
            <a:pPr algn="ctr"/>
            <a:r>
              <a:rPr lang="en-US" sz="2800" b="1" dirty="0"/>
              <a:t>“ Just Watch me” !</a:t>
            </a:r>
          </a:p>
        </p:txBody>
      </p:sp>
      <p:sp>
        <p:nvSpPr>
          <p:cNvPr id="4" name="Rectangle 3">
            <a:extLst>
              <a:ext uri="{FF2B5EF4-FFF2-40B4-BE49-F238E27FC236}">
                <a16:creationId xmlns:a16="http://schemas.microsoft.com/office/drawing/2014/main" id="{8DC205DB-FBF8-DF4C-ADE1-2A2948ED0C09}"/>
              </a:ext>
            </a:extLst>
          </p:cNvPr>
          <p:cNvSpPr/>
          <p:nvPr/>
        </p:nvSpPr>
        <p:spPr>
          <a:xfrm>
            <a:off x="228733" y="2965458"/>
            <a:ext cx="8065826" cy="369332"/>
          </a:xfrm>
          <a:prstGeom prst="rect">
            <a:avLst/>
          </a:prstGeom>
        </p:spPr>
        <p:txBody>
          <a:bodyPr wrap="square">
            <a:spAutoFit/>
          </a:bodyPr>
          <a:lstStyle/>
          <a:p>
            <a:pPr marL="285750" indent="-285750">
              <a:buFont typeface="Arial" panose="020B0604020202020204" pitchFamily="34" charset="0"/>
              <a:buChar char="•"/>
            </a:pPr>
            <a:r>
              <a:rPr lang="en-US" dirty="0"/>
              <a:t>Training webinars, podcasts, books, -- keep learning about people skills</a:t>
            </a:r>
            <a:r>
              <a:rPr lang="en-US" sz="1600" dirty="0"/>
              <a:t>. </a:t>
            </a:r>
            <a:endParaRPr lang="en-US" dirty="0"/>
          </a:p>
        </p:txBody>
      </p:sp>
      <p:sp>
        <p:nvSpPr>
          <p:cNvPr id="6" name="Rectangle 5">
            <a:extLst>
              <a:ext uri="{FF2B5EF4-FFF2-40B4-BE49-F238E27FC236}">
                <a16:creationId xmlns:a16="http://schemas.microsoft.com/office/drawing/2014/main" id="{8F44292E-640B-9345-8028-2290AD975890}"/>
              </a:ext>
            </a:extLst>
          </p:cNvPr>
          <p:cNvSpPr/>
          <p:nvPr/>
        </p:nvSpPr>
        <p:spPr>
          <a:xfrm>
            <a:off x="228733" y="2258490"/>
            <a:ext cx="7219665" cy="646331"/>
          </a:xfrm>
          <a:prstGeom prst="rect">
            <a:avLst/>
          </a:prstGeom>
        </p:spPr>
        <p:txBody>
          <a:bodyPr wrap="square">
            <a:spAutoFit/>
          </a:bodyPr>
          <a:lstStyle/>
          <a:p>
            <a:pPr marL="285750" indent="-285750">
              <a:buFont typeface="Arial" panose="020B0604020202020204" pitchFamily="34" charset="0"/>
              <a:buChar char="•"/>
            </a:pPr>
            <a:r>
              <a:rPr lang="en-US" dirty="0"/>
              <a:t>Beware victim mentality. Our job is to help them see themselves as 						EMPOWERED leaders .</a:t>
            </a:r>
          </a:p>
        </p:txBody>
      </p:sp>
      <p:sp>
        <p:nvSpPr>
          <p:cNvPr id="7" name="Rectangle 6">
            <a:extLst>
              <a:ext uri="{FF2B5EF4-FFF2-40B4-BE49-F238E27FC236}">
                <a16:creationId xmlns:a16="http://schemas.microsoft.com/office/drawing/2014/main" id="{794375C6-14B5-0A46-99E2-8ABBAE706749}"/>
              </a:ext>
            </a:extLst>
          </p:cNvPr>
          <p:cNvSpPr/>
          <p:nvPr/>
        </p:nvSpPr>
        <p:spPr>
          <a:xfrm>
            <a:off x="228733" y="1858840"/>
            <a:ext cx="3995136" cy="369332"/>
          </a:xfrm>
          <a:prstGeom prst="rect">
            <a:avLst/>
          </a:prstGeom>
        </p:spPr>
        <p:txBody>
          <a:bodyPr wrap="square">
            <a:spAutoFit/>
          </a:bodyPr>
          <a:lstStyle/>
          <a:p>
            <a:pPr marL="285750" indent="-285750">
              <a:buFont typeface="Arial" panose="020B0604020202020204" pitchFamily="34" charset="0"/>
              <a:buChar char="•"/>
            </a:pPr>
            <a:r>
              <a:rPr lang="en-US" dirty="0"/>
              <a:t>Encourage, lift them up </a:t>
            </a:r>
            <a:r>
              <a:rPr lang="mr-IN" dirty="0"/>
              <a:t>…</a:t>
            </a:r>
            <a:r>
              <a:rPr lang="en-US" dirty="0"/>
              <a:t> </a:t>
            </a:r>
          </a:p>
        </p:txBody>
      </p:sp>
      <p:sp>
        <p:nvSpPr>
          <p:cNvPr id="8" name="Rectangle 7">
            <a:extLst>
              <a:ext uri="{FF2B5EF4-FFF2-40B4-BE49-F238E27FC236}">
                <a16:creationId xmlns:a16="http://schemas.microsoft.com/office/drawing/2014/main" id="{E2ADEEB0-8E8A-1B44-9F87-D26B81331647}"/>
              </a:ext>
            </a:extLst>
          </p:cNvPr>
          <p:cNvSpPr/>
          <p:nvPr/>
        </p:nvSpPr>
        <p:spPr>
          <a:xfrm>
            <a:off x="228733" y="1459190"/>
            <a:ext cx="7438029" cy="369332"/>
          </a:xfrm>
          <a:prstGeom prst="rect">
            <a:avLst/>
          </a:prstGeom>
        </p:spPr>
        <p:txBody>
          <a:bodyPr wrap="square">
            <a:spAutoFit/>
          </a:bodyPr>
          <a:lstStyle/>
          <a:p>
            <a:pPr marL="285750" indent="-285750">
              <a:buFont typeface="Arial" panose="020B0604020202020204" pitchFamily="34" charset="0"/>
              <a:buChar char="•"/>
            </a:pPr>
            <a:r>
              <a:rPr lang="en-US" dirty="0"/>
              <a:t>After discussing some ideas .. Ask .. “ How does that feel ?”	</a:t>
            </a:r>
          </a:p>
        </p:txBody>
      </p:sp>
      <p:sp>
        <p:nvSpPr>
          <p:cNvPr id="10" name="TextBox 9">
            <a:extLst>
              <a:ext uri="{FF2B5EF4-FFF2-40B4-BE49-F238E27FC236}">
                <a16:creationId xmlns:a16="http://schemas.microsoft.com/office/drawing/2014/main" id="{7B997244-6208-3841-936E-B39E6FFE067B}"/>
              </a:ext>
            </a:extLst>
          </p:cNvPr>
          <p:cNvSpPr txBox="1"/>
          <p:nvPr/>
        </p:nvSpPr>
        <p:spPr>
          <a:xfrm>
            <a:off x="7782560" y="4135120"/>
            <a:ext cx="1148080" cy="307777"/>
          </a:xfrm>
          <a:prstGeom prst="rect">
            <a:avLst/>
          </a:prstGeom>
          <a:noFill/>
        </p:spPr>
        <p:txBody>
          <a:bodyPr wrap="square" rtlCol="0">
            <a:spAutoFit/>
          </a:bodyPr>
          <a:lstStyle/>
          <a:p>
            <a:r>
              <a:rPr lang="en-US" sz="1400" dirty="0" err="1"/>
              <a:t>karen</a:t>
            </a:r>
            <a:endParaRPr lang="en-US" sz="1400" dirty="0"/>
          </a:p>
        </p:txBody>
      </p:sp>
    </p:spTree>
    <p:extLst>
      <p:ext uri="{BB962C8B-B14F-4D97-AF65-F5344CB8AC3E}">
        <p14:creationId xmlns:p14="http://schemas.microsoft.com/office/powerpoint/2010/main" val="4118763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4" grpId="0"/>
      <p:bldP spid="6" grpId="0"/>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955166" y="2465409"/>
            <a:ext cx="3195909" cy="2678092"/>
          </a:xfrm>
          <a:prstGeom prst="rect">
            <a:avLst/>
          </a:prstGeom>
        </p:spPr>
      </p:pic>
      <p:sp>
        <p:nvSpPr>
          <p:cNvPr id="2" name="Title 1"/>
          <p:cNvSpPr>
            <a:spLocks noGrp="1"/>
          </p:cNvSpPr>
          <p:nvPr>
            <p:ph type="title"/>
          </p:nvPr>
        </p:nvSpPr>
        <p:spPr>
          <a:xfrm>
            <a:off x="457200" y="205978"/>
            <a:ext cx="8229600" cy="651272"/>
          </a:xfrm>
          <a:ln w="34925">
            <a:solidFill>
              <a:schemeClr val="tx2">
                <a:lumMod val="60000"/>
                <a:lumOff val="40000"/>
              </a:schemeClr>
            </a:solidFill>
          </a:ln>
        </p:spPr>
        <p:txBody>
          <a:bodyPr>
            <a:normAutofit/>
          </a:bodyPr>
          <a:lstStyle/>
          <a:p>
            <a:r>
              <a:rPr lang="en-US" sz="2400" dirty="0">
                <a:solidFill>
                  <a:schemeClr val="tx2">
                    <a:lumMod val="75000"/>
                  </a:schemeClr>
                </a:solidFill>
              </a:rPr>
              <a:t>Coaching When They Need More Confidence -- MENTORING</a:t>
            </a:r>
          </a:p>
        </p:txBody>
      </p:sp>
      <p:sp>
        <p:nvSpPr>
          <p:cNvPr id="3" name="Content Placeholder 2"/>
          <p:cNvSpPr>
            <a:spLocks noGrp="1"/>
          </p:cNvSpPr>
          <p:nvPr>
            <p:ph idx="1"/>
          </p:nvPr>
        </p:nvSpPr>
        <p:spPr>
          <a:xfrm>
            <a:off x="203200" y="1016002"/>
            <a:ext cx="8483600" cy="1947117"/>
          </a:xfrm>
        </p:spPr>
        <p:txBody>
          <a:bodyPr>
            <a:normAutofit/>
          </a:bodyPr>
          <a:lstStyle/>
          <a:p>
            <a:r>
              <a:rPr lang="en-US" sz="1800" b="1" dirty="0"/>
              <a:t>A mentor sees ability and talents within them and reflects it back to them.</a:t>
            </a:r>
          </a:p>
          <a:p>
            <a:r>
              <a:rPr lang="en-US" sz="1800" dirty="0"/>
              <a:t>This is a time for stories of leaders who have encountered similar challenge .. (Which will likely be everyone !)</a:t>
            </a:r>
          </a:p>
          <a:p>
            <a:r>
              <a:rPr lang="en-US" sz="1800" dirty="0"/>
              <a:t>Seek ways to publicly acknowledge them .. Face Book Team Page, area meetings, leadership newsletter, speaking on conference calls, </a:t>
            </a:r>
            <a:r>
              <a:rPr lang="en-US" sz="1800" dirty="0" err="1"/>
              <a:t>etc</a:t>
            </a:r>
            <a:r>
              <a:rPr lang="en-US" sz="1800" dirty="0"/>
              <a:t>    </a:t>
            </a:r>
          </a:p>
          <a:p>
            <a:pPr marL="0" indent="0">
              <a:buNone/>
            </a:pPr>
            <a:endParaRPr lang="en-US" sz="2400" dirty="0"/>
          </a:p>
          <a:p>
            <a:endParaRPr lang="en-US" sz="2400" dirty="0"/>
          </a:p>
          <a:p>
            <a:pPr marL="0" indent="0">
              <a:buNone/>
            </a:pPr>
            <a:endParaRPr lang="en-US" sz="2400" dirty="0"/>
          </a:p>
        </p:txBody>
      </p:sp>
      <p:sp>
        <p:nvSpPr>
          <p:cNvPr id="5" name="Rectangle 4"/>
          <p:cNvSpPr/>
          <p:nvPr/>
        </p:nvSpPr>
        <p:spPr>
          <a:xfrm>
            <a:off x="381000" y="3327403"/>
            <a:ext cx="5562600" cy="1384995"/>
          </a:xfrm>
          <a:prstGeom prst="rect">
            <a:avLst/>
          </a:prstGeom>
          <a:ln w="15875">
            <a:solidFill>
              <a:schemeClr val="tx2">
                <a:lumMod val="60000"/>
                <a:lumOff val="40000"/>
              </a:schemeClr>
            </a:solidFill>
          </a:ln>
        </p:spPr>
        <p:txBody>
          <a:bodyPr wrap="square">
            <a:spAutoFit/>
          </a:bodyPr>
          <a:lstStyle/>
          <a:p>
            <a:pPr algn="ctr"/>
            <a:r>
              <a:rPr lang="en-US" sz="2800" dirty="0"/>
              <a:t>You will believe in them before they       will believe in themselves. </a:t>
            </a:r>
          </a:p>
          <a:p>
            <a:pPr algn="ctr"/>
            <a:r>
              <a:rPr lang="en-US" sz="2800" dirty="0"/>
              <a:t>Learn to honestly convey this. </a:t>
            </a:r>
          </a:p>
        </p:txBody>
      </p:sp>
      <p:sp>
        <p:nvSpPr>
          <p:cNvPr id="6" name="TextBox 5">
            <a:extLst>
              <a:ext uri="{FF2B5EF4-FFF2-40B4-BE49-F238E27FC236}">
                <a16:creationId xmlns:a16="http://schemas.microsoft.com/office/drawing/2014/main" id="{46A44F38-05E6-B445-8C5F-B3875A6038FC}"/>
              </a:ext>
            </a:extLst>
          </p:cNvPr>
          <p:cNvSpPr txBox="1"/>
          <p:nvPr/>
        </p:nvSpPr>
        <p:spPr>
          <a:xfrm>
            <a:off x="5943600" y="4527732"/>
            <a:ext cx="1312491" cy="307777"/>
          </a:xfrm>
          <a:prstGeom prst="rect">
            <a:avLst/>
          </a:prstGeom>
          <a:noFill/>
        </p:spPr>
        <p:txBody>
          <a:bodyPr wrap="square" rtlCol="0">
            <a:spAutoFit/>
          </a:bodyPr>
          <a:lstStyle/>
          <a:p>
            <a:r>
              <a:rPr lang="en-US" sz="1400" dirty="0" err="1"/>
              <a:t>lisa</a:t>
            </a:r>
            <a:endParaRPr lang="en-US" sz="1400" dirty="0"/>
          </a:p>
        </p:txBody>
      </p:sp>
    </p:spTree>
    <p:extLst>
      <p:ext uri="{BB962C8B-B14F-4D97-AF65-F5344CB8AC3E}">
        <p14:creationId xmlns:p14="http://schemas.microsoft.com/office/powerpoint/2010/main" val="353462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14074" y="205979"/>
            <a:ext cx="7477352" cy="670321"/>
          </a:xfrm>
          <a:ln w="25400">
            <a:solidFill>
              <a:schemeClr val="accent3">
                <a:lumMod val="75000"/>
              </a:schemeClr>
            </a:solidFill>
          </a:ln>
        </p:spPr>
        <p:txBody>
          <a:bodyPr>
            <a:normAutofit/>
          </a:bodyPr>
          <a:lstStyle/>
          <a:p>
            <a:r>
              <a:rPr lang="en-US" sz="2800" dirty="0"/>
              <a:t>Coaching When a Shift in Thinking is Needed</a:t>
            </a:r>
          </a:p>
        </p:txBody>
      </p:sp>
      <p:sp>
        <p:nvSpPr>
          <p:cNvPr id="8" name="Content Placeholder 7"/>
          <p:cNvSpPr>
            <a:spLocks noGrp="1"/>
          </p:cNvSpPr>
          <p:nvPr>
            <p:ph idx="1"/>
          </p:nvPr>
        </p:nvSpPr>
        <p:spPr>
          <a:xfrm>
            <a:off x="457200" y="876302"/>
            <a:ext cx="8229600" cy="704160"/>
          </a:xfrm>
        </p:spPr>
        <p:txBody>
          <a:bodyPr>
            <a:normAutofit/>
          </a:bodyPr>
          <a:lstStyle/>
          <a:p>
            <a:r>
              <a:rPr lang="en-US" sz="1800" dirty="0"/>
              <a:t>Recognize Abundance Thinking </a:t>
            </a:r>
            <a:r>
              <a:rPr lang="en-US" sz="1800" dirty="0" err="1"/>
              <a:t>vs</a:t>
            </a:r>
            <a:r>
              <a:rPr lang="en-US" sz="1800" dirty="0"/>
              <a:t>  Scarcity Thinking 				 ( Simple Abundance by Sarah </a:t>
            </a:r>
            <a:r>
              <a:rPr lang="en-US" sz="1800" dirty="0" err="1"/>
              <a:t>Breathnach</a:t>
            </a:r>
            <a:r>
              <a:rPr lang="en-US" sz="1800" dirty="0"/>
              <a:t>) </a:t>
            </a:r>
          </a:p>
          <a:p>
            <a:pPr marL="0" indent="0">
              <a:buNone/>
            </a:pPr>
            <a:endParaRPr lang="en-US" sz="2000" dirty="0"/>
          </a:p>
          <a:p>
            <a:endParaRPr lang="en-US" sz="2000" dirty="0"/>
          </a:p>
        </p:txBody>
      </p:sp>
      <p:sp>
        <p:nvSpPr>
          <p:cNvPr id="4" name="TextBox 3"/>
          <p:cNvSpPr txBox="1"/>
          <p:nvPr/>
        </p:nvSpPr>
        <p:spPr>
          <a:xfrm>
            <a:off x="231932" y="4020739"/>
            <a:ext cx="6036003" cy="830997"/>
          </a:xfrm>
          <a:prstGeom prst="rect">
            <a:avLst/>
          </a:prstGeom>
          <a:solidFill>
            <a:schemeClr val="accent3">
              <a:lumMod val="40000"/>
              <a:lumOff val="60000"/>
            </a:schemeClr>
          </a:solidFill>
          <a:ln w="31750">
            <a:solidFill>
              <a:schemeClr val="accent3">
                <a:lumMod val="75000"/>
              </a:schemeClr>
            </a:solidFill>
          </a:ln>
        </p:spPr>
        <p:txBody>
          <a:bodyPr wrap="square" rtlCol="0">
            <a:spAutoFit/>
          </a:bodyPr>
          <a:lstStyle/>
          <a:p>
            <a:pPr algn="ctr"/>
            <a:r>
              <a:rPr lang="en-US" sz="2400" dirty="0">
                <a:latin typeface="Avenir Black Oblique"/>
                <a:cs typeface="Avenir Black Oblique"/>
              </a:rPr>
              <a:t>We must learn a new way to THINK before we can master a new way to BE</a:t>
            </a:r>
            <a:r>
              <a:rPr lang="en-US" dirty="0"/>
              <a:t>.</a:t>
            </a:r>
          </a:p>
        </p:txBody>
      </p:sp>
      <p:sp>
        <p:nvSpPr>
          <p:cNvPr id="5" name="TextBox 4"/>
          <p:cNvSpPr txBox="1"/>
          <p:nvPr/>
        </p:nvSpPr>
        <p:spPr>
          <a:xfrm>
            <a:off x="6568092" y="3737192"/>
            <a:ext cx="2343976" cy="1200329"/>
          </a:xfrm>
          <a:prstGeom prst="rect">
            <a:avLst/>
          </a:prstGeom>
          <a:solidFill>
            <a:schemeClr val="accent3">
              <a:lumMod val="40000"/>
              <a:lumOff val="60000"/>
            </a:schemeClr>
          </a:solidFill>
          <a:ln w="38100">
            <a:solidFill>
              <a:schemeClr val="accent3">
                <a:lumMod val="50000"/>
              </a:schemeClr>
            </a:solidFill>
          </a:ln>
        </p:spPr>
        <p:txBody>
          <a:bodyPr wrap="square" rtlCol="0">
            <a:spAutoFit/>
          </a:bodyPr>
          <a:lstStyle/>
          <a:p>
            <a:pPr algn="ctr"/>
            <a:r>
              <a:rPr lang="en-US" dirty="0">
                <a:latin typeface="Ayuthaya"/>
                <a:cs typeface="Ayuthaya"/>
              </a:rPr>
              <a:t>Every thought we think </a:t>
            </a:r>
            <a:r>
              <a:rPr lang="mr-IN" dirty="0">
                <a:latin typeface="Ayuthaya"/>
                <a:cs typeface="Ayuthaya"/>
              </a:rPr>
              <a:t>…</a:t>
            </a:r>
            <a:endParaRPr lang="en-US" dirty="0">
              <a:latin typeface="Ayuthaya"/>
              <a:cs typeface="Ayuthaya"/>
            </a:endParaRPr>
          </a:p>
          <a:p>
            <a:pPr algn="ctr"/>
            <a:r>
              <a:rPr lang="en-US" dirty="0">
                <a:latin typeface="Ayuthaya"/>
                <a:cs typeface="Ayuthaya"/>
              </a:rPr>
              <a:t> is creating our future.</a:t>
            </a:r>
          </a:p>
        </p:txBody>
      </p:sp>
      <p:sp>
        <p:nvSpPr>
          <p:cNvPr id="2" name="Rectangle 1">
            <a:extLst>
              <a:ext uri="{FF2B5EF4-FFF2-40B4-BE49-F238E27FC236}">
                <a16:creationId xmlns:a16="http://schemas.microsoft.com/office/drawing/2014/main" id="{A3BD6932-15AF-D54C-A689-184F75DE6C96}"/>
              </a:ext>
            </a:extLst>
          </p:cNvPr>
          <p:cNvSpPr/>
          <p:nvPr/>
        </p:nvSpPr>
        <p:spPr>
          <a:xfrm>
            <a:off x="337950" y="3097409"/>
            <a:ext cx="8229600" cy="923330"/>
          </a:xfrm>
          <a:prstGeom prst="rect">
            <a:avLst/>
          </a:prstGeom>
        </p:spPr>
        <p:txBody>
          <a:bodyPr wrap="square">
            <a:spAutoFit/>
          </a:bodyPr>
          <a:lstStyle/>
          <a:p>
            <a:pPr marL="285750" indent="-285750">
              <a:buFont typeface="Arial" panose="020B0604020202020204" pitchFamily="34" charset="0"/>
              <a:buChar char="•"/>
            </a:pPr>
            <a:r>
              <a:rPr lang="en-US" dirty="0"/>
              <a:t>Know good resources – John Maxwell, Stephen Covey, Brendan Burchard, Mel Robbins,  TED Talks ( Simon Sinek, </a:t>
            </a:r>
            <a:r>
              <a:rPr lang="en-US" dirty="0" err="1"/>
              <a:t>etc</a:t>
            </a:r>
            <a:r>
              <a:rPr lang="en-US" dirty="0"/>
              <a:t> ), Patrick Lencioni, Brian </a:t>
            </a:r>
            <a:r>
              <a:rPr lang="en-US" dirty="0" err="1"/>
              <a:t>Buffini</a:t>
            </a:r>
            <a:r>
              <a:rPr lang="en-US" dirty="0"/>
              <a:t>, Sean </a:t>
            </a:r>
            <a:r>
              <a:rPr lang="en-US" dirty="0" err="1"/>
              <a:t>Achor</a:t>
            </a:r>
            <a:r>
              <a:rPr lang="en-US" dirty="0"/>
              <a:t> ( Happiness Advantage), Brian Biro ( board breaking) </a:t>
            </a:r>
          </a:p>
        </p:txBody>
      </p:sp>
      <p:sp>
        <p:nvSpPr>
          <p:cNvPr id="3" name="Rectangle 2">
            <a:extLst>
              <a:ext uri="{FF2B5EF4-FFF2-40B4-BE49-F238E27FC236}">
                <a16:creationId xmlns:a16="http://schemas.microsoft.com/office/drawing/2014/main" id="{00564DB5-FB35-CB4B-B911-29CCBC2A1C24}"/>
              </a:ext>
            </a:extLst>
          </p:cNvPr>
          <p:cNvSpPr/>
          <p:nvPr/>
        </p:nvSpPr>
        <p:spPr>
          <a:xfrm>
            <a:off x="397575" y="2306031"/>
            <a:ext cx="8229600" cy="646331"/>
          </a:xfrm>
          <a:prstGeom prst="rect">
            <a:avLst/>
          </a:prstGeom>
        </p:spPr>
        <p:txBody>
          <a:bodyPr wrap="square">
            <a:spAutoFit/>
          </a:bodyPr>
          <a:lstStyle/>
          <a:p>
            <a:pPr marL="285750" indent="-285750">
              <a:buFont typeface="Arial" panose="020B0604020202020204" pitchFamily="34" charset="0"/>
              <a:buChar char="•"/>
            </a:pPr>
            <a:r>
              <a:rPr lang="en-US" dirty="0"/>
              <a:t>Helpful to have information or ideas come from a third party .. A book, a person, training, an experience , </a:t>
            </a:r>
            <a:r>
              <a:rPr lang="en-US" dirty="0" err="1"/>
              <a:t>etc</a:t>
            </a:r>
            <a:r>
              <a:rPr lang="en-US" dirty="0"/>
              <a:t>,  so we don’t sound like know-it-alls or critics</a:t>
            </a:r>
          </a:p>
        </p:txBody>
      </p:sp>
      <p:sp>
        <p:nvSpPr>
          <p:cNvPr id="6" name="Rectangle 5">
            <a:extLst>
              <a:ext uri="{FF2B5EF4-FFF2-40B4-BE49-F238E27FC236}">
                <a16:creationId xmlns:a16="http://schemas.microsoft.com/office/drawing/2014/main" id="{E2BB345E-CE63-7641-AFDB-8D60B6DFEF91}"/>
              </a:ext>
            </a:extLst>
          </p:cNvPr>
          <p:cNvSpPr/>
          <p:nvPr/>
        </p:nvSpPr>
        <p:spPr>
          <a:xfrm>
            <a:off x="397575" y="1620081"/>
            <a:ext cx="8348850" cy="646331"/>
          </a:xfrm>
          <a:prstGeom prst="rect">
            <a:avLst/>
          </a:prstGeom>
        </p:spPr>
        <p:txBody>
          <a:bodyPr wrap="square">
            <a:spAutoFit/>
          </a:bodyPr>
          <a:lstStyle/>
          <a:p>
            <a:pPr marL="285750" indent="-285750">
              <a:buFont typeface="Arial" panose="020B0604020202020204" pitchFamily="34" charset="0"/>
              <a:buChar char="•"/>
            </a:pPr>
            <a:r>
              <a:rPr lang="en-US" dirty="0"/>
              <a:t>Recognize fears .. Of rejection, of success, of loss of control, of failure, 				of looking foolish, of not knowing enough</a:t>
            </a:r>
            <a:r>
              <a:rPr lang="mr-IN" dirty="0"/>
              <a:t>…</a:t>
            </a:r>
            <a:endParaRPr lang="en-US" dirty="0"/>
          </a:p>
        </p:txBody>
      </p:sp>
      <p:sp>
        <p:nvSpPr>
          <p:cNvPr id="9" name="TextBox 8">
            <a:extLst>
              <a:ext uri="{FF2B5EF4-FFF2-40B4-BE49-F238E27FC236}">
                <a16:creationId xmlns:a16="http://schemas.microsoft.com/office/drawing/2014/main" id="{D919A75A-7DA9-7943-849E-9557FB3DE7B2}"/>
              </a:ext>
            </a:extLst>
          </p:cNvPr>
          <p:cNvSpPr txBox="1"/>
          <p:nvPr/>
        </p:nvSpPr>
        <p:spPr>
          <a:xfrm>
            <a:off x="8087360" y="1107440"/>
            <a:ext cx="824708" cy="307777"/>
          </a:xfrm>
          <a:prstGeom prst="rect">
            <a:avLst/>
          </a:prstGeom>
          <a:noFill/>
        </p:spPr>
        <p:txBody>
          <a:bodyPr wrap="square" rtlCol="0">
            <a:spAutoFit/>
          </a:bodyPr>
          <a:lstStyle/>
          <a:p>
            <a:r>
              <a:rPr lang="en-US" sz="1400" dirty="0" err="1"/>
              <a:t>francine</a:t>
            </a:r>
            <a:endParaRPr lang="en-US" sz="1400" dirty="0"/>
          </a:p>
        </p:txBody>
      </p:sp>
    </p:spTree>
    <p:extLst>
      <p:ext uri="{BB962C8B-B14F-4D97-AF65-F5344CB8AC3E}">
        <p14:creationId xmlns:p14="http://schemas.microsoft.com/office/powerpoint/2010/main" val="83390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4" grpId="0" animBg="1"/>
      <p:bldP spid="5" grpId="0" animBg="1"/>
      <p:bldP spid="2" grpId="0"/>
      <p:bldP spid="3"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8EB9F55-AE1D-C745-9E7D-9AE03B885046}"/>
              </a:ext>
            </a:extLst>
          </p:cNvPr>
          <p:cNvPicPr>
            <a:picLocks noChangeAspect="1"/>
          </p:cNvPicPr>
          <p:nvPr/>
        </p:nvPicPr>
        <p:blipFill>
          <a:blip r:embed="rId2"/>
          <a:stretch>
            <a:fillRect/>
          </a:stretch>
        </p:blipFill>
        <p:spPr>
          <a:xfrm>
            <a:off x="0" y="0"/>
            <a:ext cx="9398000" cy="5143500"/>
          </a:xfrm>
          <a:prstGeom prst="rect">
            <a:avLst/>
          </a:prstGeom>
        </p:spPr>
      </p:pic>
      <p:sp>
        <p:nvSpPr>
          <p:cNvPr id="2" name="Title 1">
            <a:extLst>
              <a:ext uri="{FF2B5EF4-FFF2-40B4-BE49-F238E27FC236}">
                <a16:creationId xmlns:a16="http://schemas.microsoft.com/office/drawing/2014/main" id="{22DB36DF-CF82-3942-A160-55BCC78898D4}"/>
              </a:ext>
            </a:extLst>
          </p:cNvPr>
          <p:cNvSpPr>
            <a:spLocks noGrp="1"/>
          </p:cNvSpPr>
          <p:nvPr>
            <p:ph type="title"/>
          </p:nvPr>
        </p:nvSpPr>
        <p:spPr>
          <a:xfrm>
            <a:off x="457200" y="656355"/>
            <a:ext cx="8455306" cy="857250"/>
          </a:xfrm>
          <a:ln>
            <a:solidFill>
              <a:schemeClr val="tx1">
                <a:lumMod val="50000"/>
                <a:lumOff val="50000"/>
              </a:schemeClr>
            </a:solidFill>
          </a:ln>
        </p:spPr>
        <p:txBody>
          <a:bodyPr>
            <a:normAutofit/>
          </a:bodyPr>
          <a:lstStyle/>
          <a:p>
            <a:r>
              <a:rPr lang="en-US" sz="2400" dirty="0"/>
              <a:t>Becky Schafer – New Star Associate… teacher working from home</a:t>
            </a:r>
          </a:p>
        </p:txBody>
      </p:sp>
      <p:sp>
        <p:nvSpPr>
          <p:cNvPr id="3" name="Content Placeholder 2">
            <a:extLst>
              <a:ext uri="{FF2B5EF4-FFF2-40B4-BE49-F238E27FC236}">
                <a16:creationId xmlns:a16="http://schemas.microsoft.com/office/drawing/2014/main" id="{2D768777-129B-0A4A-AD33-20949A0BBB37}"/>
              </a:ext>
            </a:extLst>
          </p:cNvPr>
          <p:cNvSpPr>
            <a:spLocks noGrp="1"/>
          </p:cNvSpPr>
          <p:nvPr>
            <p:ph idx="1"/>
          </p:nvPr>
        </p:nvSpPr>
        <p:spPr>
          <a:xfrm>
            <a:off x="457200" y="1749028"/>
            <a:ext cx="8229600" cy="2877563"/>
          </a:xfrm>
        </p:spPr>
        <p:txBody>
          <a:bodyPr>
            <a:normAutofit/>
          </a:bodyPr>
          <a:lstStyle/>
          <a:p>
            <a:r>
              <a:rPr lang="en-US" sz="2000" dirty="0"/>
              <a:t>Wellness Challenge .. $20 to participate .. Earn points to win the “ pot”</a:t>
            </a:r>
          </a:p>
          <a:p>
            <a:pPr marL="0" indent="0">
              <a:buNone/>
            </a:pPr>
            <a:endParaRPr lang="en-US" sz="2000" dirty="0"/>
          </a:p>
          <a:p>
            <a:r>
              <a:rPr lang="en-US" sz="2000" dirty="0"/>
              <a:t>Shaklee Lingo Bingo on Friday nights</a:t>
            </a:r>
          </a:p>
          <a:p>
            <a:r>
              <a:rPr lang="en-US" sz="2000" dirty="0"/>
              <a:t>Women’s Events   with promo</a:t>
            </a:r>
          </a:p>
          <a:p>
            <a:r>
              <a:rPr lang="en-US" sz="2000" dirty="0"/>
              <a:t>Coffee and Chaos with young moms</a:t>
            </a:r>
          </a:p>
          <a:p>
            <a:endParaRPr lang="en-US" sz="2000" dirty="0"/>
          </a:p>
        </p:txBody>
      </p:sp>
      <p:sp>
        <p:nvSpPr>
          <p:cNvPr id="5" name="TextBox 4">
            <a:extLst>
              <a:ext uri="{FF2B5EF4-FFF2-40B4-BE49-F238E27FC236}">
                <a16:creationId xmlns:a16="http://schemas.microsoft.com/office/drawing/2014/main" id="{EB9B39A2-2BEE-F544-9332-63AFB172B43A}"/>
              </a:ext>
            </a:extLst>
          </p:cNvPr>
          <p:cNvSpPr txBox="1"/>
          <p:nvPr/>
        </p:nvSpPr>
        <p:spPr>
          <a:xfrm>
            <a:off x="280538" y="4596327"/>
            <a:ext cx="2259462" cy="369332"/>
          </a:xfrm>
          <a:prstGeom prst="rect">
            <a:avLst/>
          </a:prstGeom>
          <a:noFill/>
        </p:spPr>
        <p:txBody>
          <a:bodyPr wrap="square" rtlCol="0">
            <a:spAutoFit/>
          </a:bodyPr>
          <a:lstStyle/>
          <a:p>
            <a:r>
              <a:rPr lang="en-US" dirty="0" err="1"/>
              <a:t>francine</a:t>
            </a:r>
            <a:endParaRPr lang="en-US" dirty="0"/>
          </a:p>
        </p:txBody>
      </p:sp>
      <p:pic>
        <p:nvPicPr>
          <p:cNvPr id="6" name="Picture 5">
            <a:extLst>
              <a:ext uri="{FF2B5EF4-FFF2-40B4-BE49-F238E27FC236}">
                <a16:creationId xmlns:a16="http://schemas.microsoft.com/office/drawing/2014/main" id="{F2C51002-25ED-AF40-A22C-DA5B363A6BE4}"/>
              </a:ext>
            </a:extLst>
          </p:cNvPr>
          <p:cNvPicPr>
            <a:picLocks noChangeAspect="1"/>
          </p:cNvPicPr>
          <p:nvPr/>
        </p:nvPicPr>
        <p:blipFill>
          <a:blip r:embed="rId3"/>
          <a:stretch>
            <a:fillRect/>
          </a:stretch>
        </p:blipFill>
        <p:spPr>
          <a:xfrm>
            <a:off x="5622878" y="2268532"/>
            <a:ext cx="3630304" cy="2722728"/>
          </a:xfrm>
          <a:prstGeom prst="rect">
            <a:avLst/>
          </a:prstGeom>
        </p:spPr>
      </p:pic>
    </p:spTree>
    <p:extLst>
      <p:ext uri="{BB962C8B-B14F-4D97-AF65-F5344CB8AC3E}">
        <p14:creationId xmlns:p14="http://schemas.microsoft.com/office/powerpoint/2010/main" val="12619475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a:ln>
            <a:noFill/>
          </a:ln>
        </p:spPr>
      </p:pic>
      <p:sp>
        <p:nvSpPr>
          <p:cNvPr id="2" name="Title 1"/>
          <p:cNvSpPr>
            <a:spLocks noGrp="1"/>
          </p:cNvSpPr>
          <p:nvPr>
            <p:ph type="title"/>
          </p:nvPr>
        </p:nvSpPr>
        <p:spPr>
          <a:xfrm>
            <a:off x="1253941" y="283595"/>
            <a:ext cx="6168788" cy="994172"/>
          </a:xfrm>
          <a:ln>
            <a:solidFill>
              <a:schemeClr val="tx1">
                <a:lumMod val="75000"/>
                <a:lumOff val="25000"/>
              </a:schemeClr>
            </a:solidFill>
          </a:ln>
        </p:spPr>
        <p:txBody>
          <a:bodyPr>
            <a:normAutofit/>
          </a:bodyPr>
          <a:lstStyle/>
          <a:p>
            <a:r>
              <a:rPr lang="en-US" sz="2800" dirty="0"/>
              <a:t>The Power of Coaching Circles</a:t>
            </a:r>
          </a:p>
        </p:txBody>
      </p:sp>
      <p:sp>
        <p:nvSpPr>
          <p:cNvPr id="3" name="Content Placeholder 2"/>
          <p:cNvSpPr>
            <a:spLocks noGrp="1"/>
          </p:cNvSpPr>
          <p:nvPr>
            <p:ph idx="1"/>
          </p:nvPr>
        </p:nvSpPr>
        <p:spPr>
          <a:xfrm>
            <a:off x="443552" y="1239385"/>
            <a:ext cx="7477887" cy="885670"/>
          </a:xfrm>
          <a:ln>
            <a:noFill/>
          </a:ln>
        </p:spPr>
        <p:txBody>
          <a:bodyPr>
            <a:normAutofit fontScale="85000" lnSpcReduction="20000"/>
          </a:bodyPr>
          <a:lstStyle/>
          <a:p>
            <a:endParaRPr lang="en-US" sz="2000" dirty="0"/>
          </a:p>
          <a:p>
            <a:r>
              <a:rPr lang="en-US" sz="2400" dirty="0"/>
              <a:t>Coaching/Accountability circles are comprised of 4 to 5  leaders.</a:t>
            </a:r>
          </a:p>
          <a:p>
            <a:pPr marL="0" indent="0">
              <a:buNone/>
            </a:pPr>
            <a:r>
              <a:rPr lang="en-US" sz="2000" dirty="0"/>
              <a:t>		</a:t>
            </a:r>
          </a:p>
          <a:p>
            <a:endParaRPr lang="en-US" sz="2000" dirty="0"/>
          </a:p>
        </p:txBody>
      </p:sp>
      <p:sp>
        <p:nvSpPr>
          <p:cNvPr id="5" name="TextBox 4">
            <a:extLst>
              <a:ext uri="{FF2B5EF4-FFF2-40B4-BE49-F238E27FC236}">
                <a16:creationId xmlns:a16="http://schemas.microsoft.com/office/drawing/2014/main" id="{27F9F5E2-4D90-7546-A7A3-4D0E0A609C89}"/>
              </a:ext>
            </a:extLst>
          </p:cNvPr>
          <p:cNvSpPr txBox="1"/>
          <p:nvPr/>
        </p:nvSpPr>
        <p:spPr>
          <a:xfrm>
            <a:off x="7743463" y="4611790"/>
            <a:ext cx="1099595" cy="307777"/>
          </a:xfrm>
          <a:prstGeom prst="rect">
            <a:avLst/>
          </a:prstGeom>
          <a:noFill/>
        </p:spPr>
        <p:txBody>
          <a:bodyPr wrap="square" rtlCol="0">
            <a:spAutoFit/>
          </a:bodyPr>
          <a:lstStyle/>
          <a:p>
            <a:r>
              <a:rPr lang="en-US" sz="1400" dirty="0" err="1"/>
              <a:t>francine</a:t>
            </a:r>
            <a:endParaRPr lang="en-US" sz="1400" dirty="0"/>
          </a:p>
        </p:txBody>
      </p:sp>
      <p:sp>
        <p:nvSpPr>
          <p:cNvPr id="6" name="Rectangle 5">
            <a:extLst>
              <a:ext uri="{FF2B5EF4-FFF2-40B4-BE49-F238E27FC236}">
                <a16:creationId xmlns:a16="http://schemas.microsoft.com/office/drawing/2014/main" id="{A9DA41D6-CBA8-1D4C-A5B6-D1B4BA007C00}"/>
              </a:ext>
            </a:extLst>
          </p:cNvPr>
          <p:cNvSpPr/>
          <p:nvPr/>
        </p:nvSpPr>
        <p:spPr>
          <a:xfrm>
            <a:off x="462371" y="4113489"/>
            <a:ext cx="7751928" cy="400110"/>
          </a:xfrm>
          <a:prstGeom prst="rect">
            <a:avLst/>
          </a:prstGeom>
        </p:spPr>
        <p:txBody>
          <a:bodyPr wrap="square">
            <a:spAutoFit/>
          </a:bodyPr>
          <a:lstStyle/>
          <a:p>
            <a:pPr marL="285750" indent="-285750">
              <a:buFont typeface="Arial" panose="020B0604020202020204" pitchFamily="34" charset="0"/>
              <a:buChar char="•"/>
            </a:pPr>
            <a:r>
              <a:rPr lang="en-US" sz="2000" dirty="0"/>
              <a:t>Then meet by phone or zoom once a week to support one another.</a:t>
            </a:r>
          </a:p>
        </p:txBody>
      </p:sp>
      <p:sp>
        <p:nvSpPr>
          <p:cNvPr id="7" name="Rectangle 6">
            <a:extLst>
              <a:ext uri="{FF2B5EF4-FFF2-40B4-BE49-F238E27FC236}">
                <a16:creationId xmlns:a16="http://schemas.microsoft.com/office/drawing/2014/main" id="{A9165BDF-B959-244C-9CE7-3EA083E1FBCF}"/>
              </a:ext>
            </a:extLst>
          </p:cNvPr>
          <p:cNvSpPr/>
          <p:nvPr/>
        </p:nvSpPr>
        <p:spPr>
          <a:xfrm>
            <a:off x="400006" y="3313448"/>
            <a:ext cx="8443052" cy="707886"/>
          </a:xfrm>
          <a:prstGeom prst="rect">
            <a:avLst/>
          </a:prstGeom>
        </p:spPr>
        <p:txBody>
          <a:bodyPr wrap="square">
            <a:spAutoFit/>
          </a:bodyPr>
          <a:lstStyle/>
          <a:p>
            <a:pPr marL="285750" indent="-285750">
              <a:buFont typeface="Arial" panose="020B0604020202020204" pitchFamily="34" charset="0"/>
              <a:buChar char="•"/>
            </a:pPr>
            <a:r>
              <a:rPr lang="en-US" sz="2000" dirty="0"/>
              <a:t>Look for leaders who are excited and committed to growing to the next rank.</a:t>
            </a:r>
          </a:p>
          <a:p>
            <a:r>
              <a:rPr lang="en-US" sz="2000" dirty="0"/>
              <a:t>		</a:t>
            </a:r>
          </a:p>
        </p:txBody>
      </p:sp>
      <p:sp>
        <p:nvSpPr>
          <p:cNvPr id="8" name="Rectangle 7">
            <a:extLst>
              <a:ext uri="{FF2B5EF4-FFF2-40B4-BE49-F238E27FC236}">
                <a16:creationId xmlns:a16="http://schemas.microsoft.com/office/drawing/2014/main" id="{A160CB91-840A-5545-AFA3-10EDA5E2F004}"/>
              </a:ext>
            </a:extLst>
          </p:cNvPr>
          <p:cNvSpPr/>
          <p:nvPr/>
        </p:nvSpPr>
        <p:spPr>
          <a:xfrm>
            <a:off x="443552" y="2165994"/>
            <a:ext cx="7951388" cy="1015663"/>
          </a:xfrm>
          <a:prstGeom prst="rect">
            <a:avLst/>
          </a:prstGeom>
        </p:spPr>
        <p:txBody>
          <a:bodyPr wrap="square">
            <a:spAutoFit/>
          </a:bodyPr>
          <a:lstStyle/>
          <a:p>
            <a:pPr marL="285750" indent="-285750">
              <a:buFont typeface="Arial" panose="020B0604020202020204" pitchFamily="34" charset="0"/>
              <a:buChar char="•"/>
            </a:pPr>
            <a:r>
              <a:rPr lang="en-US" sz="2000" dirty="0"/>
              <a:t>Choose coaching partners for yourself or your downlines carefully </a:t>
            </a:r>
            <a:r>
              <a:rPr lang="mr-IN" sz="2000" dirty="0"/>
              <a:t>…</a:t>
            </a:r>
            <a:r>
              <a:rPr lang="en-US" sz="2000" dirty="0"/>
              <a:t> 	you will want people who are in a similar place in their Shaklee goals .. 	And even life situation and age.</a:t>
            </a:r>
          </a:p>
        </p:txBody>
      </p:sp>
    </p:spTree>
    <p:extLst>
      <p:ext uri="{BB962C8B-B14F-4D97-AF65-F5344CB8AC3E}">
        <p14:creationId xmlns:p14="http://schemas.microsoft.com/office/powerpoint/2010/main" val="30336729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4940300" y="500895"/>
            <a:ext cx="3708400" cy="4002011"/>
          </a:xfrm>
          <a:prstGeom prst="rect">
            <a:avLst/>
          </a:prstGeom>
          <a:solidFill>
            <a:schemeClr val="accent6">
              <a:lumMod val="75000"/>
            </a:schemeClr>
          </a:solidFill>
          <a:ln>
            <a:solidFill>
              <a:schemeClr val="accent6">
                <a:lumMod val="75000"/>
              </a:schemeClr>
            </a:solidFill>
          </a:ln>
        </p:spPr>
      </p:pic>
      <p:pic>
        <p:nvPicPr>
          <p:cNvPr id="4" name="Picture 3"/>
          <p:cNvPicPr>
            <a:picLocks noChangeAspect="1"/>
          </p:cNvPicPr>
          <p:nvPr/>
        </p:nvPicPr>
        <p:blipFill>
          <a:blip r:embed="rId3"/>
          <a:stretch>
            <a:fillRect/>
          </a:stretch>
        </p:blipFill>
        <p:spPr>
          <a:xfrm>
            <a:off x="387158" y="8483"/>
            <a:ext cx="3803841" cy="2493418"/>
          </a:xfrm>
          <a:prstGeom prst="rect">
            <a:avLst/>
          </a:prstGeom>
        </p:spPr>
      </p:pic>
      <p:sp>
        <p:nvSpPr>
          <p:cNvPr id="7" name="TextBox 6"/>
          <p:cNvSpPr txBox="1"/>
          <p:nvPr/>
        </p:nvSpPr>
        <p:spPr>
          <a:xfrm>
            <a:off x="228600" y="2228850"/>
            <a:ext cx="3657600" cy="2554545"/>
          </a:xfrm>
          <a:prstGeom prst="rect">
            <a:avLst/>
          </a:prstGeom>
          <a:solidFill>
            <a:schemeClr val="bg1"/>
          </a:solidFill>
          <a:ln>
            <a:solidFill>
              <a:srgbClr val="FF0000"/>
            </a:solidFill>
          </a:ln>
        </p:spPr>
        <p:txBody>
          <a:bodyPr wrap="square" rtlCol="0">
            <a:spAutoFit/>
          </a:bodyPr>
          <a:lstStyle/>
          <a:p>
            <a:r>
              <a:rPr lang="en-US" sz="2000" dirty="0"/>
              <a:t>  “ You can be discouraged by failure, or you can learn from it.</a:t>
            </a:r>
          </a:p>
          <a:p>
            <a:r>
              <a:rPr lang="en-US" sz="2000" dirty="0"/>
              <a:t>	So go ahead and make mistakes. Make all that you can... </a:t>
            </a:r>
          </a:p>
          <a:p>
            <a:r>
              <a:rPr lang="en-US" sz="2000" dirty="0"/>
              <a:t>	because, remember that’s where you will find success .. 	On the far side of failure.”   		Thomas Watson</a:t>
            </a:r>
          </a:p>
        </p:txBody>
      </p:sp>
      <p:sp>
        <p:nvSpPr>
          <p:cNvPr id="2" name="TextBox 1">
            <a:extLst>
              <a:ext uri="{FF2B5EF4-FFF2-40B4-BE49-F238E27FC236}">
                <a16:creationId xmlns:a16="http://schemas.microsoft.com/office/drawing/2014/main" id="{9E47D01F-31C2-D942-87A9-E368A05CB05E}"/>
              </a:ext>
            </a:extLst>
          </p:cNvPr>
          <p:cNvSpPr txBox="1"/>
          <p:nvPr/>
        </p:nvSpPr>
        <p:spPr>
          <a:xfrm>
            <a:off x="6794500" y="4598729"/>
            <a:ext cx="1016000" cy="307777"/>
          </a:xfrm>
          <a:prstGeom prst="rect">
            <a:avLst/>
          </a:prstGeom>
          <a:noFill/>
        </p:spPr>
        <p:txBody>
          <a:bodyPr wrap="square" rtlCol="0">
            <a:spAutoFit/>
          </a:bodyPr>
          <a:lstStyle/>
          <a:p>
            <a:r>
              <a:rPr lang="en-US" sz="1400" dirty="0" err="1"/>
              <a:t>lisa</a:t>
            </a:r>
            <a:endParaRPr lang="en-US" sz="1400" dirty="0"/>
          </a:p>
        </p:txBody>
      </p:sp>
    </p:spTree>
    <p:extLst>
      <p:ext uri="{BB962C8B-B14F-4D97-AF65-F5344CB8AC3E}">
        <p14:creationId xmlns:p14="http://schemas.microsoft.com/office/powerpoint/2010/main" val="4032459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4B73B0F-2F3F-7E45-89F5-2DB500805B4F}"/>
              </a:ext>
            </a:extLst>
          </p:cNvPr>
          <p:cNvPicPr>
            <a:picLocks noChangeAspect="1"/>
          </p:cNvPicPr>
          <p:nvPr/>
        </p:nvPicPr>
        <p:blipFill>
          <a:blip r:embed="rId2"/>
          <a:stretch>
            <a:fillRect/>
          </a:stretch>
        </p:blipFill>
        <p:spPr>
          <a:xfrm>
            <a:off x="0" y="0"/>
            <a:ext cx="9144000" cy="5143500"/>
          </a:xfrm>
          <a:prstGeom prst="rect">
            <a:avLst/>
          </a:prstGeom>
        </p:spPr>
      </p:pic>
      <p:pic>
        <p:nvPicPr>
          <p:cNvPr id="4" name="Content Placeholder 4"/>
          <p:cNvPicPr>
            <a:picLocks noChangeAspect="1"/>
          </p:cNvPicPr>
          <p:nvPr/>
        </p:nvPicPr>
        <p:blipFill>
          <a:blip r:embed="rId3"/>
          <a:srcRect t="20824" b="20824"/>
          <a:stretch>
            <a:fillRect/>
          </a:stretch>
        </p:blipFill>
        <p:spPr>
          <a:xfrm>
            <a:off x="1679851" y="454527"/>
            <a:ext cx="6104581" cy="4157578"/>
          </a:xfrm>
          <a:prstGeom prst="rect">
            <a:avLst/>
          </a:prstGeom>
        </p:spPr>
      </p:pic>
      <p:sp>
        <p:nvSpPr>
          <p:cNvPr id="3" name="TextBox 2">
            <a:extLst>
              <a:ext uri="{FF2B5EF4-FFF2-40B4-BE49-F238E27FC236}">
                <a16:creationId xmlns:a16="http://schemas.microsoft.com/office/drawing/2014/main" id="{9EABCE69-FB3E-2F4E-A5BE-77F8A7081450}"/>
              </a:ext>
            </a:extLst>
          </p:cNvPr>
          <p:cNvSpPr txBox="1"/>
          <p:nvPr/>
        </p:nvSpPr>
        <p:spPr>
          <a:xfrm>
            <a:off x="7254240" y="4714240"/>
            <a:ext cx="1300480" cy="369332"/>
          </a:xfrm>
          <a:prstGeom prst="rect">
            <a:avLst/>
          </a:prstGeom>
          <a:noFill/>
        </p:spPr>
        <p:txBody>
          <a:bodyPr wrap="square" rtlCol="0">
            <a:spAutoFit/>
          </a:bodyPr>
          <a:lstStyle/>
          <a:p>
            <a:r>
              <a:rPr lang="en-US" dirty="0" err="1"/>
              <a:t>lisa</a:t>
            </a:r>
            <a:endParaRPr lang="en-US" dirty="0"/>
          </a:p>
        </p:txBody>
      </p:sp>
    </p:spTree>
    <p:extLst>
      <p:ext uri="{BB962C8B-B14F-4D97-AF65-F5344CB8AC3E}">
        <p14:creationId xmlns:p14="http://schemas.microsoft.com/office/powerpoint/2010/main" val="669738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770622" y="205978"/>
            <a:ext cx="2739989" cy="535942"/>
          </a:xfrm>
          <a:solidFill>
            <a:schemeClr val="bg1"/>
          </a:solidFill>
          <a:ln>
            <a:solidFill>
              <a:schemeClr val="tx1">
                <a:lumMod val="75000"/>
                <a:lumOff val="25000"/>
              </a:schemeClr>
            </a:solidFill>
          </a:ln>
        </p:spPr>
        <p:txBody>
          <a:bodyPr>
            <a:normAutofit fontScale="90000"/>
          </a:bodyPr>
          <a:lstStyle/>
          <a:p>
            <a:r>
              <a:rPr lang="en-US" sz="3200" dirty="0"/>
              <a:t>Action Steps</a:t>
            </a:r>
          </a:p>
        </p:txBody>
      </p:sp>
      <p:sp>
        <p:nvSpPr>
          <p:cNvPr id="3" name="Content Placeholder 2"/>
          <p:cNvSpPr>
            <a:spLocks noGrp="1"/>
          </p:cNvSpPr>
          <p:nvPr>
            <p:ph idx="1"/>
          </p:nvPr>
        </p:nvSpPr>
        <p:spPr>
          <a:xfrm>
            <a:off x="357305" y="857250"/>
            <a:ext cx="8458200" cy="2695403"/>
          </a:xfrm>
          <a:solidFill>
            <a:schemeClr val="bg1"/>
          </a:solidFill>
        </p:spPr>
        <p:txBody>
          <a:bodyPr>
            <a:normAutofit lnSpcReduction="10000"/>
          </a:bodyPr>
          <a:lstStyle/>
          <a:p>
            <a:r>
              <a:rPr lang="en-US" sz="2000" dirty="0"/>
              <a:t>If you have someone to coach, set up appointments and practice what we have learned.</a:t>
            </a:r>
          </a:p>
          <a:p>
            <a:r>
              <a:rPr lang="en-US" sz="2000" dirty="0"/>
              <a:t>Once they have reviewed evaluation materials,				 help them create a 1000 PV Plan for their first month. 				( Launch Event, Women’s Health, Immunity, Stress &amp; Anxiety, etc..)</a:t>
            </a:r>
          </a:p>
          <a:p>
            <a:r>
              <a:rPr lang="en-US" sz="2000" dirty="0"/>
              <a:t>Consider forming a coaching circle with colleagues and support one another in reaching your goals. 	.. And help your distributors land in good circles.</a:t>
            </a:r>
          </a:p>
          <a:p>
            <a:r>
              <a:rPr lang="en-US" sz="2000" dirty="0"/>
              <a:t>Continually polish up our people skills .. books, podcasts, seminars, </a:t>
            </a:r>
            <a:r>
              <a:rPr lang="mr-IN" sz="2000" dirty="0"/>
              <a:t>…</a:t>
            </a:r>
            <a:endParaRPr lang="en-US" sz="2000" dirty="0"/>
          </a:p>
        </p:txBody>
      </p:sp>
      <p:sp>
        <p:nvSpPr>
          <p:cNvPr id="4" name="Rectangle 3"/>
          <p:cNvSpPr/>
          <p:nvPr/>
        </p:nvSpPr>
        <p:spPr>
          <a:xfrm>
            <a:off x="457200" y="3759201"/>
            <a:ext cx="8458200" cy="1200329"/>
          </a:xfrm>
          <a:prstGeom prst="rect">
            <a:avLst/>
          </a:prstGeom>
          <a:solidFill>
            <a:schemeClr val="bg1"/>
          </a:solidFill>
          <a:ln>
            <a:solidFill>
              <a:schemeClr val="tx2">
                <a:lumMod val="75000"/>
              </a:schemeClr>
            </a:solidFill>
          </a:ln>
        </p:spPr>
        <p:txBody>
          <a:bodyPr wrap="square">
            <a:spAutoFit/>
          </a:bodyPr>
          <a:lstStyle/>
          <a:p>
            <a:r>
              <a:rPr lang="en-US" dirty="0"/>
              <a:t>Final thought --It is possible that we have lost some business partners in the past 						because we didn’t know the skills around coaching.  </a:t>
            </a:r>
          </a:p>
          <a:p>
            <a:r>
              <a:rPr lang="en-US" dirty="0"/>
              <a:t>Consider re-contacting them.. Share with them what you have learned … apologize for what you didn’t know  and ask if they would consider starting fresh with you again.      </a:t>
            </a:r>
          </a:p>
        </p:txBody>
      </p:sp>
      <p:sp>
        <p:nvSpPr>
          <p:cNvPr id="6" name="TextBox 5">
            <a:extLst>
              <a:ext uri="{FF2B5EF4-FFF2-40B4-BE49-F238E27FC236}">
                <a16:creationId xmlns:a16="http://schemas.microsoft.com/office/drawing/2014/main" id="{CA5B232F-DBA5-9A48-89EC-B13FB991449F}"/>
              </a:ext>
            </a:extLst>
          </p:cNvPr>
          <p:cNvSpPr txBox="1"/>
          <p:nvPr/>
        </p:nvSpPr>
        <p:spPr>
          <a:xfrm>
            <a:off x="7889094" y="243959"/>
            <a:ext cx="926411" cy="369332"/>
          </a:xfrm>
          <a:prstGeom prst="rect">
            <a:avLst/>
          </a:prstGeom>
          <a:noFill/>
        </p:spPr>
        <p:txBody>
          <a:bodyPr wrap="square" rtlCol="0">
            <a:spAutoFit/>
          </a:bodyPr>
          <a:lstStyle/>
          <a:p>
            <a:r>
              <a:rPr lang="en-US" dirty="0" err="1"/>
              <a:t>lisa</a:t>
            </a:r>
            <a:endParaRPr lang="en-US" dirty="0"/>
          </a:p>
        </p:txBody>
      </p:sp>
    </p:spTree>
    <p:extLst>
      <p:ext uri="{BB962C8B-B14F-4D97-AF65-F5344CB8AC3E}">
        <p14:creationId xmlns:p14="http://schemas.microsoft.com/office/powerpoint/2010/main" val="31780223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D4D9912-4E57-7F4F-B4D6-925AFE3B3167}"/>
              </a:ext>
            </a:extLst>
          </p:cNvPr>
          <p:cNvPicPr>
            <a:picLocks noChangeAspect="1"/>
          </p:cNvPicPr>
          <p:nvPr/>
        </p:nvPicPr>
        <p:blipFill>
          <a:blip r:embed="rId2"/>
          <a:stretch>
            <a:fillRect/>
          </a:stretch>
        </p:blipFill>
        <p:spPr>
          <a:xfrm>
            <a:off x="0" y="0"/>
            <a:ext cx="9144000" cy="5143500"/>
          </a:xfrm>
          <a:prstGeom prst="rect">
            <a:avLst/>
          </a:prstGeom>
        </p:spPr>
      </p:pic>
      <p:sp>
        <p:nvSpPr>
          <p:cNvPr id="5" name="TextBox 4"/>
          <p:cNvSpPr txBox="1"/>
          <p:nvPr/>
        </p:nvSpPr>
        <p:spPr>
          <a:xfrm>
            <a:off x="829734" y="304801"/>
            <a:ext cx="7907866" cy="4524315"/>
          </a:xfrm>
          <a:prstGeom prst="rect">
            <a:avLst/>
          </a:prstGeom>
          <a:noFill/>
        </p:spPr>
        <p:txBody>
          <a:bodyPr wrap="square" rtlCol="0">
            <a:spAutoFit/>
          </a:bodyPr>
          <a:lstStyle/>
          <a:p>
            <a:pPr algn="ctr"/>
            <a:r>
              <a:rPr lang="en-US" sz="2400" dirty="0">
                <a:latin typeface="Avenir Black Oblique"/>
                <a:cs typeface="Avenir Black Oblique"/>
              </a:rPr>
              <a:t>Be around the light bringers,</a:t>
            </a:r>
          </a:p>
          <a:p>
            <a:pPr algn="ctr"/>
            <a:r>
              <a:rPr lang="en-US" sz="2400" dirty="0">
                <a:latin typeface="Avenir Black Oblique"/>
                <a:cs typeface="Avenir Black Oblique"/>
              </a:rPr>
              <a:t>The magic makers</a:t>
            </a:r>
          </a:p>
          <a:p>
            <a:pPr algn="ctr"/>
            <a:r>
              <a:rPr lang="en-US" sz="2400" dirty="0">
                <a:latin typeface="Avenir Black Oblique"/>
                <a:cs typeface="Avenir Black Oblique"/>
              </a:rPr>
              <a:t>The world shifters</a:t>
            </a:r>
          </a:p>
          <a:p>
            <a:pPr algn="ctr"/>
            <a:r>
              <a:rPr lang="en-US" sz="2400" dirty="0">
                <a:latin typeface="Avenir Black Oblique"/>
                <a:cs typeface="Avenir Black Oblique"/>
              </a:rPr>
              <a:t>The game shakers</a:t>
            </a:r>
          </a:p>
          <a:p>
            <a:pPr algn="ctr"/>
            <a:endParaRPr lang="en-US" sz="2400" dirty="0">
              <a:latin typeface="Avenir Black Oblique"/>
              <a:cs typeface="Avenir Black Oblique"/>
            </a:endParaRPr>
          </a:p>
          <a:p>
            <a:pPr algn="ctr"/>
            <a:r>
              <a:rPr lang="en-US" sz="2400" dirty="0">
                <a:latin typeface="Avenir Black Oblique"/>
                <a:cs typeface="Avenir Black Oblique"/>
              </a:rPr>
              <a:t>They challenge you.</a:t>
            </a:r>
          </a:p>
          <a:p>
            <a:pPr algn="ctr"/>
            <a:r>
              <a:rPr lang="en-US" sz="2400" dirty="0">
                <a:latin typeface="Avenir Black Oblique"/>
                <a:cs typeface="Avenir Black Oblique"/>
              </a:rPr>
              <a:t>Break you open.</a:t>
            </a:r>
          </a:p>
          <a:p>
            <a:pPr algn="ctr"/>
            <a:r>
              <a:rPr lang="en-US" sz="2400" dirty="0">
                <a:latin typeface="Avenir Black Oblique"/>
                <a:cs typeface="Avenir Black Oblique"/>
              </a:rPr>
              <a:t>Uplift and expand you.</a:t>
            </a:r>
          </a:p>
          <a:p>
            <a:pPr algn="ctr"/>
            <a:endParaRPr lang="en-US" sz="2400" dirty="0">
              <a:latin typeface="Avenir Black Oblique"/>
              <a:cs typeface="Avenir Black Oblique"/>
            </a:endParaRPr>
          </a:p>
          <a:p>
            <a:pPr algn="ctr"/>
            <a:r>
              <a:rPr lang="en-US" sz="2400" dirty="0">
                <a:latin typeface="Avenir Black Oblique"/>
                <a:cs typeface="Avenir Black Oblique"/>
              </a:rPr>
              <a:t>They don’t let you play small with your life.</a:t>
            </a:r>
          </a:p>
          <a:p>
            <a:pPr algn="ctr"/>
            <a:r>
              <a:rPr lang="en-US" sz="2400" dirty="0">
                <a:latin typeface="Avenir Black Oblique"/>
                <a:cs typeface="Avenir Black Oblique"/>
              </a:rPr>
              <a:t>The heartbeats are your people.</a:t>
            </a:r>
          </a:p>
          <a:p>
            <a:pPr algn="ctr"/>
            <a:r>
              <a:rPr lang="en-US" sz="2400" dirty="0">
                <a:latin typeface="Avenir Black Oblique"/>
                <a:cs typeface="Avenir Black Oblique"/>
              </a:rPr>
              <a:t>These people are your tribe.</a:t>
            </a:r>
          </a:p>
        </p:txBody>
      </p:sp>
    </p:spTree>
    <p:extLst>
      <p:ext uri="{BB962C8B-B14F-4D97-AF65-F5344CB8AC3E}">
        <p14:creationId xmlns:p14="http://schemas.microsoft.com/office/powerpoint/2010/main" val="6104963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8133" y="4504267"/>
            <a:ext cx="795868" cy="415976"/>
          </a:xfrm>
        </p:spPr>
        <p:txBody>
          <a:bodyPr>
            <a:normAutofit/>
          </a:bodyPr>
          <a:lstStyle/>
          <a:p>
            <a:pPr marL="0" indent="0">
              <a:buNone/>
            </a:pPr>
            <a:endParaRPr lang="en-US" sz="2000" dirty="0"/>
          </a:p>
          <a:p>
            <a:endParaRPr lang="en-US" sz="2000" dirty="0"/>
          </a:p>
          <a:p>
            <a:endParaRPr lang="en-US" sz="2000" dirty="0"/>
          </a:p>
        </p:txBody>
      </p:sp>
      <p:pic>
        <p:nvPicPr>
          <p:cNvPr id="4" name="Picture 3"/>
          <p:cNvPicPr>
            <a:picLocks noChangeAspect="1"/>
          </p:cNvPicPr>
          <p:nvPr/>
        </p:nvPicPr>
        <p:blipFill>
          <a:blip r:embed="rId2"/>
          <a:stretch>
            <a:fillRect/>
          </a:stretch>
        </p:blipFill>
        <p:spPr>
          <a:xfrm>
            <a:off x="2278380" y="3323919"/>
            <a:ext cx="4274820" cy="1667180"/>
          </a:xfrm>
          <a:prstGeom prst="rect">
            <a:avLst/>
          </a:prstGeom>
        </p:spPr>
      </p:pic>
      <p:sp>
        <p:nvSpPr>
          <p:cNvPr id="5" name="Rectangle 4">
            <a:extLst>
              <a:ext uri="{FF2B5EF4-FFF2-40B4-BE49-F238E27FC236}">
                <a16:creationId xmlns:a16="http://schemas.microsoft.com/office/drawing/2014/main" id="{B4501CC0-1AC6-784C-9D08-C9917667E618}"/>
              </a:ext>
            </a:extLst>
          </p:cNvPr>
          <p:cNvSpPr/>
          <p:nvPr/>
        </p:nvSpPr>
        <p:spPr>
          <a:xfrm>
            <a:off x="284479" y="223257"/>
            <a:ext cx="7985760" cy="2893100"/>
          </a:xfrm>
          <a:prstGeom prst="rect">
            <a:avLst/>
          </a:prstGeom>
        </p:spPr>
        <p:txBody>
          <a:bodyPr wrap="square">
            <a:spAutoFit/>
          </a:bodyPr>
          <a:lstStyle/>
          <a:p>
            <a:r>
              <a:rPr lang="en-US" u="sng" dirty="0">
                <a:solidFill>
                  <a:srgbClr val="1C1E21"/>
                </a:solidFill>
                <a:latin typeface="inherit"/>
              </a:rPr>
              <a:t>Moms of young children </a:t>
            </a:r>
            <a:r>
              <a:rPr lang="en-US" dirty="0">
                <a:solidFill>
                  <a:srgbClr val="1C1E21"/>
                </a:solidFill>
                <a:latin typeface="inherit"/>
              </a:rPr>
              <a:t>–</a:t>
            </a:r>
            <a:br>
              <a:rPr lang="en-US" dirty="0">
                <a:solidFill>
                  <a:srgbClr val="1C1E21"/>
                </a:solidFill>
                <a:latin typeface="inherit"/>
              </a:rPr>
            </a:br>
            <a:r>
              <a:rPr lang="en-US" sz="1600" dirty="0">
                <a:solidFill>
                  <a:srgbClr val="1C1E21"/>
                </a:solidFill>
                <a:latin typeface="inherit"/>
              </a:rPr>
              <a:t>Moms need pampering –their space has been invaded by working from home dads and home schooling e-learning kids</a:t>
            </a:r>
          </a:p>
          <a:p>
            <a:br>
              <a:rPr lang="en-US" sz="1600" dirty="0">
                <a:solidFill>
                  <a:srgbClr val="1C1E21"/>
                </a:solidFill>
                <a:latin typeface="inherit"/>
              </a:rPr>
            </a:br>
            <a:r>
              <a:rPr lang="en-US" u="sng" dirty="0">
                <a:solidFill>
                  <a:srgbClr val="1C1E21"/>
                </a:solidFill>
                <a:latin typeface="inherit"/>
              </a:rPr>
              <a:t>Every Woman </a:t>
            </a:r>
            <a:r>
              <a:rPr lang="en-US" dirty="0">
                <a:solidFill>
                  <a:srgbClr val="1C1E21"/>
                </a:solidFill>
                <a:latin typeface="inherit"/>
              </a:rPr>
              <a:t>–</a:t>
            </a:r>
          </a:p>
          <a:p>
            <a:br>
              <a:rPr lang="en-US" dirty="0">
                <a:solidFill>
                  <a:srgbClr val="1C1E21"/>
                </a:solidFill>
                <a:latin typeface="inherit"/>
              </a:rPr>
            </a:br>
            <a:r>
              <a:rPr lang="en-US" sz="1600" dirty="0">
                <a:solidFill>
                  <a:srgbClr val="1C1E21"/>
                </a:solidFill>
                <a:latin typeface="inherit"/>
              </a:rPr>
              <a:t>May is Women’s Health Month ..and this year we are focusing on their MENTAL HEALTH –with spouses working from home .. Or not working at all .. Teenagers getting snarky from missing their friends …</a:t>
            </a:r>
            <a:br>
              <a:rPr lang="en-US" sz="1600" dirty="0">
                <a:solidFill>
                  <a:srgbClr val="1C1E21"/>
                </a:solidFill>
                <a:latin typeface="inherit"/>
              </a:rPr>
            </a:br>
            <a:r>
              <a:rPr lang="en-US" sz="1600" dirty="0">
                <a:solidFill>
                  <a:srgbClr val="1C1E21"/>
                </a:solidFill>
                <a:latin typeface="inherit"/>
              </a:rPr>
              <a:t>Or job insecurity .. When will the sheltering end …</a:t>
            </a:r>
            <a:br>
              <a:rPr lang="en-US" sz="1600" dirty="0">
                <a:solidFill>
                  <a:srgbClr val="1C1E21"/>
                </a:solidFill>
                <a:latin typeface="inherit"/>
              </a:rPr>
            </a:br>
            <a:r>
              <a:rPr lang="en-US" sz="1600" dirty="0">
                <a:solidFill>
                  <a:srgbClr val="1C1E21"/>
                </a:solidFill>
                <a:latin typeface="inherit"/>
              </a:rPr>
              <a:t>And those who live alone .. Feeling pretty lonely.</a:t>
            </a:r>
          </a:p>
        </p:txBody>
      </p:sp>
    </p:spTree>
    <p:extLst>
      <p:ext uri="{BB962C8B-B14F-4D97-AF65-F5344CB8AC3E}">
        <p14:creationId xmlns:p14="http://schemas.microsoft.com/office/powerpoint/2010/main" val="16669925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4838699"/>
          </a:xfrm>
        </p:spPr>
        <p:txBody>
          <a:bodyPr>
            <a:normAutofit/>
          </a:bodyPr>
          <a:lstStyle/>
          <a:p>
            <a:pPr marL="0" indent="0">
              <a:buNone/>
            </a:pPr>
            <a:r>
              <a:rPr lang="en-US" sz="1800" dirty="0"/>
              <a:t>“Our deepest fear is not that we are inadequate.</a:t>
            </a:r>
          </a:p>
          <a:p>
            <a:pPr marL="0" indent="0">
              <a:buNone/>
            </a:pPr>
            <a:r>
              <a:rPr lang="en-US" sz="1800" dirty="0"/>
              <a:t> Our deepest fear is that we are powerful beyond measure. It is our light, not our darkness that most frightens us. </a:t>
            </a:r>
          </a:p>
          <a:p>
            <a:pPr marL="0" indent="0">
              <a:buNone/>
            </a:pPr>
            <a:r>
              <a:rPr lang="en-US" sz="1800" dirty="0"/>
              <a:t>We ask ourselves, Who am I to be brilliant, gorgeous, talented, fabulous? Actually, who are you </a:t>
            </a:r>
            <a:r>
              <a:rPr lang="en-US" sz="1800" i="1" dirty="0"/>
              <a:t>not</a:t>
            </a:r>
            <a:r>
              <a:rPr lang="en-US" sz="1800" dirty="0"/>
              <a:t> to be? </a:t>
            </a:r>
          </a:p>
          <a:p>
            <a:pPr marL="0" indent="0">
              <a:buNone/>
            </a:pPr>
            <a:r>
              <a:rPr lang="en-US" sz="1800" dirty="0"/>
              <a:t>You are a child of God. Your playing small does not serve the world. There is nothing enlightened about shrinking so that other people won't feel insecure around you. </a:t>
            </a:r>
          </a:p>
          <a:p>
            <a:pPr marL="0" indent="0">
              <a:buNone/>
            </a:pPr>
            <a:r>
              <a:rPr lang="en-US" sz="1800" dirty="0"/>
              <a:t>We are all meant to shine, as children do. </a:t>
            </a:r>
          </a:p>
          <a:p>
            <a:pPr marL="0" indent="0">
              <a:buNone/>
            </a:pPr>
            <a:r>
              <a:rPr lang="en-US" sz="1800" dirty="0"/>
              <a:t>We were born to make manifest the glory of God that is within us. It's not just in some of us; it's in everyone. </a:t>
            </a:r>
          </a:p>
          <a:p>
            <a:pPr marL="0" indent="0">
              <a:buNone/>
            </a:pPr>
            <a:r>
              <a:rPr lang="en-US" sz="1800" dirty="0"/>
              <a:t>And as we let our own light shine, we unconsciously give other people permission to do the same. As we are liberated from our own fear, our presence automatically liberates others.”    </a:t>
            </a:r>
          </a:p>
          <a:p>
            <a:pPr marL="0" indent="0">
              <a:buNone/>
            </a:pPr>
            <a:r>
              <a:rPr lang="en-US" sz="1800" dirty="0"/>
              <a:t>		 Marianne Williamson   ( Nelson Mandela Inauguration Speech)</a:t>
            </a:r>
          </a:p>
          <a:p>
            <a:pPr marL="0" indent="0">
              <a:buNone/>
            </a:pPr>
            <a:endParaRPr lang="en-US" sz="1800" dirty="0"/>
          </a:p>
        </p:txBody>
      </p:sp>
    </p:spTree>
    <p:extLst>
      <p:ext uri="{BB962C8B-B14F-4D97-AF65-F5344CB8AC3E}">
        <p14:creationId xmlns:p14="http://schemas.microsoft.com/office/powerpoint/2010/main" val="10942150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16DF49F-6955-0B46-A594-B00D4102FA4B}"/>
              </a:ext>
            </a:extLst>
          </p:cNvPr>
          <p:cNvSpPr/>
          <p:nvPr/>
        </p:nvSpPr>
        <p:spPr>
          <a:xfrm>
            <a:off x="0" y="17284"/>
            <a:ext cx="7376159" cy="4832092"/>
          </a:xfrm>
          <a:prstGeom prst="rect">
            <a:avLst/>
          </a:prstGeom>
        </p:spPr>
        <p:txBody>
          <a:bodyPr wrap="square">
            <a:spAutoFit/>
          </a:bodyPr>
          <a:lstStyle/>
          <a:p>
            <a:r>
              <a:rPr lang="en-US" sz="1400" dirty="0">
                <a:latin typeface="Times New Roman" panose="02020603050405020304" pitchFamily="18" charset="0"/>
              </a:rPr>
              <a:t> BASE:</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My Family Order:                                       200                                                                         </a:t>
            </a:r>
          </a:p>
          <a:p>
            <a:r>
              <a:rPr lang="en-US" sz="1400" dirty="0">
                <a:solidFill>
                  <a:srgbClr val="000000"/>
                </a:solidFill>
                <a:latin typeface="Arial" panose="020B0604020202020204" pitchFamily="34" charset="0"/>
              </a:rPr>
              <a:t>Customer  </a:t>
            </a:r>
            <a:r>
              <a:rPr lang="en-US" sz="1400" dirty="0" err="1">
                <a:solidFill>
                  <a:srgbClr val="000000"/>
                </a:solidFill>
                <a:latin typeface="Arial" panose="020B0604020202020204" pitchFamily="34" charset="0"/>
              </a:rPr>
              <a:t>Autoships</a:t>
            </a:r>
            <a:r>
              <a:rPr lang="en-US" sz="1400" dirty="0">
                <a:solidFill>
                  <a:srgbClr val="000000"/>
                </a:solidFill>
                <a:latin typeface="Arial" panose="020B0604020202020204" pitchFamily="34" charset="0"/>
              </a:rPr>
              <a:t>:                                 200                                                                                                   </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Customer Non-</a:t>
            </a:r>
            <a:r>
              <a:rPr lang="en-US" sz="1400" dirty="0" err="1">
                <a:solidFill>
                  <a:srgbClr val="000000"/>
                </a:solidFill>
                <a:latin typeface="Arial" panose="020B0604020202020204" pitchFamily="34" charset="0"/>
              </a:rPr>
              <a:t>Autoship</a:t>
            </a:r>
            <a:r>
              <a:rPr lang="en-US" sz="1400" dirty="0">
                <a:solidFill>
                  <a:srgbClr val="000000"/>
                </a:solidFill>
                <a:latin typeface="Arial" panose="020B0604020202020204" pitchFamily="34" charset="0"/>
              </a:rPr>
              <a:t> Regular Orders:  </a:t>
            </a:r>
            <a:r>
              <a:rPr lang="en-US" sz="1400" u="sng" dirty="0">
                <a:solidFill>
                  <a:srgbClr val="000000"/>
                </a:solidFill>
                <a:latin typeface="Arial" panose="020B0604020202020204" pitchFamily="34" charset="0"/>
              </a:rPr>
              <a:t>200</a:t>
            </a:r>
            <a:endParaRPr lang="en-US" sz="1400" u="sng" dirty="0">
              <a:latin typeface="Calibri" panose="020F0502020204030204" pitchFamily="34" charset="0"/>
            </a:endParaRPr>
          </a:p>
          <a:p>
            <a:r>
              <a:rPr lang="en-US" sz="1400" dirty="0">
                <a:solidFill>
                  <a:srgbClr val="000000"/>
                </a:solidFill>
                <a:latin typeface="Arial" panose="020B0604020202020204" pitchFamily="34" charset="0"/>
              </a:rPr>
              <a:t>                                                                   600</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DOWNLINE:</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CS working to become Associate:           1000</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Cindy launch event:  				</a:t>
            </a:r>
            <a:r>
              <a:rPr lang="en-US" sz="1400" u="sng" dirty="0">
                <a:solidFill>
                  <a:srgbClr val="000000"/>
                </a:solidFill>
                <a:latin typeface="Arial" panose="020B0604020202020204" pitchFamily="34" charset="0"/>
              </a:rPr>
              <a:t>  250</a:t>
            </a:r>
            <a:endParaRPr lang="en-US" sz="1400" u="sng" dirty="0">
              <a:latin typeface="Calibri" panose="020F0502020204030204" pitchFamily="34" charset="0"/>
            </a:endParaRPr>
          </a:p>
          <a:p>
            <a:r>
              <a:rPr lang="en-US" sz="1400" dirty="0">
                <a:solidFill>
                  <a:srgbClr val="000000"/>
                </a:solidFill>
                <a:latin typeface="Arial" panose="020B0604020202020204" pitchFamily="34" charset="0"/>
              </a:rPr>
              <a:t>                                                                 1250</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EVENTS:</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New member appointments:  3@100:       300</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April PIC customers reorder:  100/each = 300</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                                                                                              </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Bingo</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Women’s Health</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Women’s Spa Event</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Special for participants in Wellness Challenge</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Customer (Paula) event</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Total from Events:                                 	500-1000</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 </a:t>
            </a:r>
            <a:endParaRPr lang="en-US" sz="1400" dirty="0">
              <a:latin typeface="Calibri" panose="020F0502020204030204" pitchFamily="34" charset="0"/>
            </a:endParaRPr>
          </a:p>
          <a:p>
            <a:r>
              <a:rPr lang="en-US" sz="1400" dirty="0">
                <a:solidFill>
                  <a:srgbClr val="000000"/>
                </a:solidFill>
                <a:latin typeface="Arial" panose="020B0604020202020204" pitchFamily="34" charset="0"/>
              </a:rPr>
              <a:t>PROJECTED PGV:  				2350-2850                                </a:t>
            </a:r>
            <a:endParaRPr lang="en-US" sz="1400" dirty="0"/>
          </a:p>
        </p:txBody>
      </p:sp>
      <p:sp>
        <p:nvSpPr>
          <p:cNvPr id="5" name="Rectangle 4">
            <a:extLst>
              <a:ext uri="{FF2B5EF4-FFF2-40B4-BE49-F238E27FC236}">
                <a16:creationId xmlns:a16="http://schemas.microsoft.com/office/drawing/2014/main" id="{E002FFB8-F26B-D64A-B2C0-97B129321C8E}"/>
              </a:ext>
            </a:extLst>
          </p:cNvPr>
          <p:cNvSpPr/>
          <p:nvPr/>
        </p:nvSpPr>
        <p:spPr>
          <a:xfrm>
            <a:off x="5171343" y="639564"/>
            <a:ext cx="3318152" cy="646331"/>
          </a:xfrm>
          <a:prstGeom prst="rect">
            <a:avLst/>
          </a:prstGeom>
          <a:ln>
            <a:solidFill>
              <a:srgbClr val="FF0000"/>
            </a:solidFill>
          </a:ln>
        </p:spPr>
        <p:txBody>
          <a:bodyPr wrap="none">
            <a:spAutoFit/>
          </a:bodyPr>
          <a:lstStyle/>
          <a:p>
            <a:r>
              <a:rPr lang="en-US" dirty="0">
                <a:solidFill>
                  <a:srgbClr val="000000"/>
                </a:solidFill>
                <a:latin typeface="Arial" panose="020B0604020202020204" pitchFamily="34" charset="0"/>
              </a:rPr>
              <a:t>Becky Shafer’s 2000 PV Plan</a:t>
            </a:r>
          </a:p>
          <a:p>
            <a:r>
              <a:rPr lang="en-US" dirty="0">
                <a:solidFill>
                  <a:srgbClr val="000000"/>
                </a:solidFill>
                <a:latin typeface="Arial" panose="020B0604020202020204" pitchFamily="34" charset="0"/>
              </a:rPr>
              <a:t>            for May 2020</a:t>
            </a:r>
            <a:endParaRPr lang="en-US" dirty="0">
              <a:latin typeface="Calibri" panose="020F0502020204030204" pitchFamily="34" charset="0"/>
            </a:endParaRPr>
          </a:p>
        </p:txBody>
      </p:sp>
    </p:spTree>
    <p:extLst>
      <p:ext uri="{BB962C8B-B14F-4D97-AF65-F5344CB8AC3E}">
        <p14:creationId xmlns:p14="http://schemas.microsoft.com/office/powerpoint/2010/main" val="9146666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79C1449-FDD4-7F49-9F5D-D3248B9AA1ED}"/>
              </a:ext>
            </a:extLst>
          </p:cNvPr>
          <p:cNvPicPr>
            <a:picLocks noChangeAspect="1"/>
          </p:cNvPicPr>
          <p:nvPr/>
        </p:nvPicPr>
        <p:blipFill>
          <a:blip r:embed="rId2"/>
          <a:stretch>
            <a:fillRect/>
          </a:stretch>
        </p:blipFill>
        <p:spPr>
          <a:xfrm>
            <a:off x="0" y="0"/>
            <a:ext cx="9398000" cy="5143500"/>
          </a:xfrm>
          <a:prstGeom prst="rect">
            <a:avLst/>
          </a:prstGeom>
        </p:spPr>
      </p:pic>
      <p:sp>
        <p:nvSpPr>
          <p:cNvPr id="2" name="Title 1"/>
          <p:cNvSpPr>
            <a:spLocks noGrp="1"/>
          </p:cNvSpPr>
          <p:nvPr>
            <p:ph type="title"/>
          </p:nvPr>
        </p:nvSpPr>
        <p:spPr>
          <a:xfrm>
            <a:off x="457200" y="492582"/>
            <a:ext cx="4906370" cy="857250"/>
          </a:xfrm>
          <a:ln>
            <a:solidFill>
              <a:schemeClr val="tx1">
                <a:lumMod val="50000"/>
                <a:lumOff val="50000"/>
              </a:schemeClr>
            </a:solidFill>
          </a:ln>
        </p:spPr>
        <p:txBody>
          <a:bodyPr>
            <a:normAutofit/>
          </a:bodyPr>
          <a:lstStyle/>
          <a:p>
            <a:r>
              <a:rPr lang="en-US" sz="2400" dirty="0"/>
              <a:t>Ideas and Events</a:t>
            </a:r>
          </a:p>
        </p:txBody>
      </p:sp>
      <p:sp>
        <p:nvSpPr>
          <p:cNvPr id="3" name="Content Placeholder 2"/>
          <p:cNvSpPr>
            <a:spLocks noGrp="1"/>
          </p:cNvSpPr>
          <p:nvPr>
            <p:ph idx="1"/>
          </p:nvPr>
        </p:nvSpPr>
        <p:spPr>
          <a:xfrm>
            <a:off x="262644" y="1978074"/>
            <a:ext cx="8229600" cy="2389210"/>
          </a:xfrm>
        </p:spPr>
        <p:txBody>
          <a:bodyPr>
            <a:normAutofit/>
          </a:bodyPr>
          <a:lstStyle/>
          <a:p>
            <a:r>
              <a:rPr lang="en-US" sz="2000" dirty="0"/>
              <a:t>Lisa Anderson Report – 2 new Directors in past 8 weeks</a:t>
            </a:r>
          </a:p>
          <a:p>
            <a:pPr marL="0" indent="0">
              <a:buNone/>
            </a:pPr>
            <a:r>
              <a:rPr lang="en-US" sz="1800" dirty="0"/>
              <a:t>	( </a:t>
            </a:r>
            <a:r>
              <a:rPr lang="en-US" sz="1800" dirty="0" err="1"/>
              <a:t>Darah</a:t>
            </a:r>
            <a:r>
              <a:rPr lang="en-US" sz="1800" dirty="0"/>
              <a:t>-- sponsoring distributors .. Do you need work, our company is 	looking for people.. Sends Roger Barnett video )</a:t>
            </a:r>
          </a:p>
          <a:p>
            <a:r>
              <a:rPr lang="en-US" sz="2000" dirty="0"/>
              <a:t>Virtual Spa </a:t>
            </a:r>
            <a:r>
              <a:rPr lang="mr-IN" sz="2000" dirty="0"/>
              <a:t>–</a:t>
            </a:r>
            <a:r>
              <a:rPr lang="en-US" sz="2000" dirty="0"/>
              <a:t> Katie Davis</a:t>
            </a:r>
          </a:p>
          <a:p>
            <a:r>
              <a:rPr lang="en-US" sz="2000" dirty="0"/>
              <a:t>Virtual Trivia Night</a:t>
            </a:r>
          </a:p>
          <a:p>
            <a:r>
              <a:rPr lang="en-US" sz="2000" dirty="0"/>
              <a:t>FTC warnings </a:t>
            </a:r>
            <a:r>
              <a:rPr lang="mr-IN" sz="2000" dirty="0"/>
              <a:t>–</a:t>
            </a:r>
            <a:r>
              <a:rPr lang="en-US" sz="2000" dirty="0"/>
              <a:t> business claims and health claims restricted 		 be careful what we post on social media .. </a:t>
            </a:r>
          </a:p>
          <a:p>
            <a:pPr marL="0" indent="0">
              <a:buNone/>
            </a:pPr>
            <a:endParaRPr lang="en-US" sz="2000" dirty="0"/>
          </a:p>
        </p:txBody>
      </p:sp>
    </p:spTree>
    <p:extLst>
      <p:ext uri="{BB962C8B-B14F-4D97-AF65-F5344CB8AC3E}">
        <p14:creationId xmlns:p14="http://schemas.microsoft.com/office/powerpoint/2010/main" val="187972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9398000" cy="5143500"/>
          </a:xfrm>
          <a:prstGeom prst="rect">
            <a:avLst/>
          </a:prstGeom>
        </p:spPr>
      </p:pic>
      <p:sp>
        <p:nvSpPr>
          <p:cNvPr id="5" name="TextBox 4"/>
          <p:cNvSpPr txBox="1"/>
          <p:nvPr/>
        </p:nvSpPr>
        <p:spPr>
          <a:xfrm>
            <a:off x="1147233" y="449817"/>
            <a:ext cx="7179734" cy="461665"/>
          </a:xfrm>
          <a:prstGeom prst="rect">
            <a:avLst/>
          </a:prstGeom>
          <a:solidFill>
            <a:schemeClr val="bg1"/>
          </a:solidFill>
          <a:ln>
            <a:solidFill>
              <a:schemeClr val="accent3">
                <a:lumMod val="50000"/>
              </a:schemeClr>
            </a:solidFill>
          </a:ln>
        </p:spPr>
        <p:txBody>
          <a:bodyPr wrap="square" rtlCol="0">
            <a:spAutoFit/>
          </a:bodyPr>
          <a:lstStyle/>
          <a:p>
            <a:pPr algn="ctr"/>
            <a:r>
              <a:rPr lang="en-US" sz="2400" dirty="0">
                <a:solidFill>
                  <a:schemeClr val="tx1">
                    <a:lumMod val="75000"/>
                    <a:lumOff val="25000"/>
                  </a:schemeClr>
                </a:solidFill>
              </a:rPr>
              <a:t>8 Weeks to Director 2020</a:t>
            </a:r>
          </a:p>
        </p:txBody>
      </p:sp>
      <p:sp>
        <p:nvSpPr>
          <p:cNvPr id="9" name="TextBox 8"/>
          <p:cNvSpPr txBox="1"/>
          <p:nvPr/>
        </p:nvSpPr>
        <p:spPr>
          <a:xfrm>
            <a:off x="423333" y="1572538"/>
            <a:ext cx="3894668" cy="1384995"/>
          </a:xfrm>
          <a:prstGeom prst="rect">
            <a:avLst/>
          </a:prstGeom>
          <a:solidFill>
            <a:schemeClr val="bg1"/>
          </a:solidFill>
          <a:ln>
            <a:solidFill>
              <a:schemeClr val="accent3">
                <a:lumMod val="50000"/>
              </a:schemeClr>
            </a:solidFill>
          </a:ln>
        </p:spPr>
        <p:txBody>
          <a:bodyPr wrap="square" rtlCol="0">
            <a:spAutoFit/>
          </a:bodyPr>
          <a:lstStyle/>
          <a:p>
            <a:r>
              <a:rPr lang="en-US" sz="2400" dirty="0">
                <a:solidFill>
                  <a:schemeClr val="tx1">
                    <a:lumMod val="75000"/>
                    <a:lumOff val="25000"/>
                  </a:schemeClr>
                </a:solidFill>
              </a:rPr>
              <a:t>Session 8a  April 30, 2020	 --</a:t>
            </a:r>
          </a:p>
          <a:p>
            <a:r>
              <a:rPr lang="en-US" sz="2400" dirty="0">
                <a:solidFill>
                  <a:schemeClr val="tx1">
                    <a:lumMod val="75000"/>
                    <a:lumOff val="25000"/>
                  </a:schemeClr>
                </a:solidFill>
              </a:rPr>
              <a:t> </a:t>
            </a:r>
            <a:endParaRPr lang="en-US" sz="2000" dirty="0">
              <a:solidFill>
                <a:schemeClr val="tx1">
                  <a:lumMod val="75000"/>
                  <a:lumOff val="25000"/>
                </a:schemeClr>
              </a:solidFill>
            </a:endParaRPr>
          </a:p>
          <a:p>
            <a:pPr algn="ctr"/>
            <a:r>
              <a:rPr lang="en-US" sz="3600" dirty="0">
                <a:solidFill>
                  <a:schemeClr val="tx1">
                    <a:lumMod val="75000"/>
                    <a:lumOff val="25000"/>
                  </a:schemeClr>
                </a:solidFill>
              </a:rPr>
              <a:t>The Art of Coaching</a:t>
            </a:r>
          </a:p>
        </p:txBody>
      </p:sp>
      <p:pic>
        <p:nvPicPr>
          <p:cNvPr id="6" name="Picture 5"/>
          <p:cNvPicPr>
            <a:picLocks noChangeAspect="1"/>
          </p:cNvPicPr>
          <p:nvPr/>
        </p:nvPicPr>
        <p:blipFill>
          <a:blip r:embed="rId4"/>
          <a:stretch>
            <a:fillRect/>
          </a:stretch>
        </p:blipFill>
        <p:spPr>
          <a:xfrm>
            <a:off x="4528579" y="1572537"/>
            <a:ext cx="4615421" cy="3219596"/>
          </a:xfrm>
          <a:prstGeom prst="rect">
            <a:avLst/>
          </a:prstGeom>
          <a:ln>
            <a:solidFill>
              <a:schemeClr val="accent3">
                <a:lumMod val="50000"/>
              </a:schemeClr>
            </a:solidFill>
          </a:ln>
        </p:spPr>
      </p:pic>
    </p:spTree>
    <p:extLst>
      <p:ext uri="{BB962C8B-B14F-4D97-AF65-F5344CB8AC3E}">
        <p14:creationId xmlns:p14="http://schemas.microsoft.com/office/powerpoint/2010/main" val="36494498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4696942" cy="857250"/>
          </a:xfrm>
        </p:spPr>
        <p:txBody>
          <a:bodyPr>
            <a:normAutofit/>
          </a:bodyPr>
          <a:lstStyle/>
          <a:p>
            <a:r>
              <a:rPr lang="en-US" sz="2400" dirty="0"/>
              <a:t>Training Team This Week  </a:t>
            </a:r>
            <a:r>
              <a:rPr lang="mr-IN" sz="2400" dirty="0"/>
              <a:t>–</a:t>
            </a:r>
            <a:r>
              <a:rPr lang="en-US" sz="2400" dirty="0"/>
              <a:t> </a:t>
            </a:r>
            <a:br>
              <a:rPr lang="en-US" sz="2400" dirty="0"/>
            </a:br>
            <a:r>
              <a:rPr lang="en-US" sz="2400" dirty="0"/>
              <a:t>The Gentle Art of Coaching </a:t>
            </a:r>
          </a:p>
        </p:txBody>
      </p:sp>
      <p:sp>
        <p:nvSpPr>
          <p:cNvPr id="3" name="Content Placeholder 2"/>
          <p:cNvSpPr>
            <a:spLocks noGrp="1"/>
          </p:cNvSpPr>
          <p:nvPr>
            <p:ph idx="1"/>
          </p:nvPr>
        </p:nvSpPr>
        <p:spPr>
          <a:xfrm>
            <a:off x="175161" y="2978419"/>
            <a:ext cx="1890568" cy="638546"/>
          </a:xfrm>
        </p:spPr>
        <p:txBody>
          <a:bodyPr>
            <a:noAutofit/>
          </a:bodyPr>
          <a:lstStyle/>
          <a:p>
            <a:pPr marL="0" indent="0" algn="ctr">
              <a:lnSpc>
                <a:spcPct val="90000"/>
              </a:lnSpc>
              <a:buNone/>
            </a:pPr>
            <a:r>
              <a:rPr lang="en-US" sz="1600" dirty="0"/>
              <a:t>Francine </a:t>
            </a:r>
            <a:r>
              <a:rPr lang="en-US" sz="1600" dirty="0" err="1"/>
              <a:t>Roling</a:t>
            </a:r>
            <a:endParaRPr lang="en-US" sz="1600" dirty="0"/>
          </a:p>
          <a:p>
            <a:pPr marL="0" indent="0" algn="ctr">
              <a:lnSpc>
                <a:spcPct val="90000"/>
              </a:lnSpc>
              <a:buNone/>
            </a:pPr>
            <a:r>
              <a:rPr lang="en-US" sz="1600" dirty="0"/>
              <a:t>Senior Coordinator</a:t>
            </a:r>
          </a:p>
        </p:txBody>
      </p:sp>
      <p:sp>
        <p:nvSpPr>
          <p:cNvPr id="5" name="TextBox 4"/>
          <p:cNvSpPr txBox="1"/>
          <p:nvPr/>
        </p:nvSpPr>
        <p:spPr>
          <a:xfrm>
            <a:off x="2065729" y="2978419"/>
            <a:ext cx="2118272" cy="584775"/>
          </a:xfrm>
          <a:prstGeom prst="rect">
            <a:avLst/>
          </a:prstGeom>
          <a:noFill/>
        </p:spPr>
        <p:txBody>
          <a:bodyPr wrap="square" rtlCol="0">
            <a:spAutoFit/>
          </a:bodyPr>
          <a:lstStyle/>
          <a:p>
            <a:r>
              <a:rPr lang="en-US" sz="1600" dirty="0">
                <a:latin typeface="Calibri"/>
                <a:cs typeface="Calibri"/>
              </a:rPr>
              <a:t>Karen Beckley</a:t>
            </a:r>
          </a:p>
          <a:p>
            <a:r>
              <a:rPr lang="en-US" sz="1600" dirty="0">
                <a:latin typeface="Calibri"/>
                <a:cs typeface="Calibri"/>
              </a:rPr>
              <a:t>Executive Coordinator</a:t>
            </a:r>
          </a:p>
        </p:txBody>
      </p:sp>
      <p:pic>
        <p:nvPicPr>
          <p:cNvPr id="6" name="Picture 5"/>
          <p:cNvPicPr>
            <a:picLocks noChangeAspect="1"/>
          </p:cNvPicPr>
          <p:nvPr/>
        </p:nvPicPr>
        <p:blipFill rotWithShape="1">
          <a:blip r:embed="rId2"/>
          <a:srcRect l="49301" t="38879" r="36809" b="38879"/>
          <a:stretch/>
        </p:blipFill>
        <p:spPr>
          <a:xfrm>
            <a:off x="6252468" y="1965460"/>
            <a:ext cx="1211064" cy="1489609"/>
          </a:xfrm>
          <a:prstGeom prst="rect">
            <a:avLst/>
          </a:prstGeom>
        </p:spPr>
      </p:pic>
      <p:pic>
        <p:nvPicPr>
          <p:cNvPr id="7" name="Picture 6"/>
          <p:cNvPicPr>
            <a:picLocks noChangeAspect="1"/>
          </p:cNvPicPr>
          <p:nvPr/>
        </p:nvPicPr>
        <p:blipFill>
          <a:blip r:embed="rId3"/>
          <a:stretch>
            <a:fillRect/>
          </a:stretch>
        </p:blipFill>
        <p:spPr>
          <a:xfrm>
            <a:off x="7671851" y="1994101"/>
            <a:ext cx="1158401" cy="1460968"/>
          </a:xfrm>
          <a:prstGeom prst="rect">
            <a:avLst/>
          </a:prstGeom>
        </p:spPr>
      </p:pic>
      <p:sp>
        <p:nvSpPr>
          <p:cNvPr id="8" name="Rectangle 7"/>
          <p:cNvSpPr/>
          <p:nvPr/>
        </p:nvSpPr>
        <p:spPr>
          <a:xfrm>
            <a:off x="7581900" y="3652273"/>
            <a:ext cx="1545332" cy="830997"/>
          </a:xfrm>
          <a:prstGeom prst="rect">
            <a:avLst/>
          </a:prstGeom>
        </p:spPr>
        <p:txBody>
          <a:bodyPr wrap="square">
            <a:spAutoFit/>
          </a:bodyPr>
          <a:lstStyle/>
          <a:p>
            <a:pPr algn="ctr"/>
            <a:r>
              <a:rPr lang="en-US" sz="1600" dirty="0"/>
              <a:t>Senior Master Coordinator Barbara Lagoni </a:t>
            </a:r>
          </a:p>
        </p:txBody>
      </p:sp>
      <p:sp>
        <p:nvSpPr>
          <p:cNvPr id="9" name="Rectangle 8"/>
          <p:cNvSpPr/>
          <p:nvPr/>
        </p:nvSpPr>
        <p:spPr>
          <a:xfrm>
            <a:off x="5989919" y="3652273"/>
            <a:ext cx="1681932" cy="830997"/>
          </a:xfrm>
          <a:prstGeom prst="rect">
            <a:avLst/>
          </a:prstGeom>
        </p:spPr>
        <p:txBody>
          <a:bodyPr wrap="square">
            <a:spAutoFit/>
          </a:bodyPr>
          <a:lstStyle/>
          <a:p>
            <a:pPr algn="ctr"/>
            <a:r>
              <a:rPr lang="en-US" sz="1600" dirty="0"/>
              <a:t>Senior Master Coordinator</a:t>
            </a:r>
          </a:p>
          <a:p>
            <a:pPr algn="ctr"/>
            <a:r>
              <a:rPr lang="en-US" sz="1600" dirty="0"/>
              <a:t>Jeanne </a:t>
            </a:r>
            <a:r>
              <a:rPr lang="en-US" sz="1600" dirty="0" err="1"/>
              <a:t>Toovell</a:t>
            </a:r>
            <a:endParaRPr lang="en-US" sz="1600" dirty="0"/>
          </a:p>
        </p:txBody>
      </p:sp>
      <p:sp>
        <p:nvSpPr>
          <p:cNvPr id="12" name="TextBox 11"/>
          <p:cNvSpPr txBox="1"/>
          <p:nvPr/>
        </p:nvSpPr>
        <p:spPr>
          <a:xfrm>
            <a:off x="5517469" y="205979"/>
            <a:ext cx="3312783" cy="1323439"/>
          </a:xfrm>
          <a:prstGeom prst="rect">
            <a:avLst/>
          </a:prstGeom>
          <a:noFill/>
          <a:ln>
            <a:solidFill>
              <a:schemeClr val="tx2">
                <a:lumMod val="60000"/>
                <a:lumOff val="40000"/>
              </a:schemeClr>
            </a:solidFill>
          </a:ln>
        </p:spPr>
        <p:txBody>
          <a:bodyPr wrap="square" rtlCol="0">
            <a:spAutoFit/>
          </a:bodyPr>
          <a:lstStyle/>
          <a:p>
            <a:pPr algn="ctr"/>
            <a:r>
              <a:rPr lang="en-US" sz="2000" dirty="0"/>
              <a:t>Objective of these 8 weeks </a:t>
            </a:r>
            <a:r>
              <a:rPr lang="mr-IN" sz="2000" dirty="0"/>
              <a:t>…</a:t>
            </a:r>
            <a:r>
              <a:rPr lang="en-US" sz="2000" dirty="0"/>
              <a:t> to help EVERY business partner attending advance in rank, starting with Director .</a:t>
            </a:r>
          </a:p>
        </p:txBody>
      </p:sp>
      <p:sp>
        <p:nvSpPr>
          <p:cNvPr id="14" name="TextBox 13"/>
          <p:cNvSpPr txBox="1"/>
          <p:nvPr/>
        </p:nvSpPr>
        <p:spPr>
          <a:xfrm>
            <a:off x="7392412" y="4609266"/>
            <a:ext cx="1082821" cy="307777"/>
          </a:xfrm>
          <a:prstGeom prst="rect">
            <a:avLst/>
          </a:prstGeom>
          <a:noFill/>
        </p:spPr>
        <p:txBody>
          <a:bodyPr wrap="square" rtlCol="0">
            <a:spAutoFit/>
          </a:bodyPr>
          <a:lstStyle/>
          <a:p>
            <a:r>
              <a:rPr lang="en-US" sz="1400" dirty="0"/>
              <a:t>barb</a:t>
            </a:r>
          </a:p>
        </p:txBody>
      </p:sp>
      <p:sp>
        <p:nvSpPr>
          <p:cNvPr id="10" name="Rectangle 9"/>
          <p:cNvSpPr/>
          <p:nvPr/>
        </p:nvSpPr>
        <p:spPr>
          <a:xfrm>
            <a:off x="341064" y="3793251"/>
            <a:ext cx="4981935" cy="1094146"/>
          </a:xfrm>
          <a:prstGeom prst="rect">
            <a:avLst/>
          </a:prstGeom>
          <a:ln>
            <a:solidFill>
              <a:schemeClr val="tx2">
                <a:lumMod val="60000"/>
                <a:lumOff val="40000"/>
              </a:schemeClr>
            </a:solidFill>
          </a:ln>
        </p:spPr>
        <p:txBody>
          <a:bodyPr wrap="square">
            <a:spAutoFit/>
          </a:bodyPr>
          <a:lstStyle/>
          <a:p>
            <a:pPr marL="342900" lvl="0" indent="-342900">
              <a:lnSpc>
                <a:spcPct val="90000"/>
              </a:lnSpc>
              <a:buClr>
                <a:schemeClr val="dk1"/>
              </a:buClr>
              <a:buSzPct val="25000"/>
            </a:pPr>
            <a:r>
              <a:rPr lang="en-US" dirty="0"/>
              <a:t>A $25 Million Stimulus Plan has been set before us </a:t>
            </a:r>
            <a:r>
              <a:rPr lang="mr-IN" dirty="0"/>
              <a:t>…</a:t>
            </a:r>
            <a:r>
              <a:rPr lang="en-US" dirty="0"/>
              <a:t>  with a 90 Day Window </a:t>
            </a:r>
            <a:r>
              <a:rPr lang="mr-IN" dirty="0"/>
              <a:t>…</a:t>
            </a:r>
            <a:endParaRPr lang="en-US" dirty="0"/>
          </a:p>
          <a:p>
            <a:pPr marL="342900" lvl="0" indent="-342900">
              <a:lnSpc>
                <a:spcPct val="90000"/>
              </a:lnSpc>
              <a:buClr>
                <a:schemeClr val="dk1"/>
              </a:buClr>
              <a:buSzPct val="25000"/>
            </a:pPr>
            <a:r>
              <a:rPr lang="en-US" dirty="0"/>
              <a:t>This week we focus on identifying our next business partners.</a:t>
            </a:r>
          </a:p>
        </p:txBody>
      </p:sp>
      <p:pic>
        <p:nvPicPr>
          <p:cNvPr id="13" name="Picture 12">
            <a:extLst>
              <a:ext uri="{FF2B5EF4-FFF2-40B4-BE49-F238E27FC236}">
                <a16:creationId xmlns:a16="http://schemas.microsoft.com/office/drawing/2014/main" id="{BD40009E-3BAE-0148-8D58-75E498FBBC9E}"/>
              </a:ext>
            </a:extLst>
          </p:cNvPr>
          <p:cNvPicPr>
            <a:picLocks noChangeAspect="1"/>
          </p:cNvPicPr>
          <p:nvPr/>
        </p:nvPicPr>
        <p:blipFill rotWithShape="1">
          <a:blip r:embed="rId4"/>
          <a:srcRect l="36860" t="3553" r="29443" b="51509"/>
          <a:stretch/>
        </p:blipFill>
        <p:spPr>
          <a:xfrm>
            <a:off x="448082" y="1270132"/>
            <a:ext cx="1344726" cy="1640304"/>
          </a:xfrm>
          <a:prstGeom prst="rect">
            <a:avLst/>
          </a:prstGeom>
        </p:spPr>
      </p:pic>
      <p:pic>
        <p:nvPicPr>
          <p:cNvPr id="4" name="Picture 3">
            <a:extLst>
              <a:ext uri="{FF2B5EF4-FFF2-40B4-BE49-F238E27FC236}">
                <a16:creationId xmlns:a16="http://schemas.microsoft.com/office/drawing/2014/main" id="{21874B81-3000-6044-810E-B288C672C5C4}"/>
              </a:ext>
            </a:extLst>
          </p:cNvPr>
          <p:cNvPicPr>
            <a:picLocks noChangeAspect="1"/>
          </p:cNvPicPr>
          <p:nvPr/>
        </p:nvPicPr>
        <p:blipFill rotWithShape="1">
          <a:blip r:embed="rId5"/>
          <a:srcRect r="16861"/>
          <a:stretch/>
        </p:blipFill>
        <p:spPr>
          <a:xfrm>
            <a:off x="2312696" y="1324602"/>
            <a:ext cx="1313836" cy="1577001"/>
          </a:xfrm>
          <a:prstGeom prst="rect">
            <a:avLst/>
          </a:prstGeom>
        </p:spPr>
      </p:pic>
      <p:pic>
        <p:nvPicPr>
          <p:cNvPr id="11" name="Picture 10">
            <a:extLst>
              <a:ext uri="{FF2B5EF4-FFF2-40B4-BE49-F238E27FC236}">
                <a16:creationId xmlns:a16="http://schemas.microsoft.com/office/drawing/2014/main" id="{B81369A3-DCFA-9D4F-86B0-DE6A52A6020D}"/>
              </a:ext>
            </a:extLst>
          </p:cNvPr>
          <p:cNvPicPr>
            <a:picLocks noChangeAspect="1"/>
          </p:cNvPicPr>
          <p:nvPr/>
        </p:nvPicPr>
        <p:blipFill>
          <a:blip r:embed="rId6"/>
          <a:stretch>
            <a:fillRect/>
          </a:stretch>
        </p:blipFill>
        <p:spPr>
          <a:xfrm>
            <a:off x="3989858" y="1340919"/>
            <a:ext cx="1391200" cy="1560229"/>
          </a:xfrm>
          <a:prstGeom prst="rect">
            <a:avLst/>
          </a:prstGeom>
        </p:spPr>
      </p:pic>
      <p:sp>
        <p:nvSpPr>
          <p:cNvPr id="15" name="TextBox 14">
            <a:extLst>
              <a:ext uri="{FF2B5EF4-FFF2-40B4-BE49-F238E27FC236}">
                <a16:creationId xmlns:a16="http://schemas.microsoft.com/office/drawing/2014/main" id="{12052FA5-1DD8-D04D-A215-172C978AAF52}"/>
              </a:ext>
            </a:extLst>
          </p:cNvPr>
          <p:cNvSpPr txBox="1"/>
          <p:nvPr/>
        </p:nvSpPr>
        <p:spPr>
          <a:xfrm>
            <a:off x="4067166" y="3016177"/>
            <a:ext cx="1664046" cy="584775"/>
          </a:xfrm>
          <a:prstGeom prst="rect">
            <a:avLst/>
          </a:prstGeom>
          <a:noFill/>
        </p:spPr>
        <p:txBody>
          <a:bodyPr wrap="square" rtlCol="0">
            <a:spAutoFit/>
          </a:bodyPr>
          <a:lstStyle/>
          <a:p>
            <a:r>
              <a:rPr lang="en-US" sz="1600" dirty="0"/>
              <a:t>Lisa Anderson</a:t>
            </a:r>
          </a:p>
          <a:p>
            <a:r>
              <a:rPr lang="en-US" sz="1600" dirty="0"/>
              <a:t>Key Coordinator</a:t>
            </a:r>
          </a:p>
        </p:txBody>
      </p:sp>
    </p:spTree>
    <p:extLst>
      <p:ext uri="{BB962C8B-B14F-4D97-AF65-F5344CB8AC3E}">
        <p14:creationId xmlns:p14="http://schemas.microsoft.com/office/powerpoint/2010/main" val="20735162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327BCDC-4201-9D4E-BBA9-0D52AD817276}"/>
              </a:ext>
            </a:extLst>
          </p:cNvPr>
          <p:cNvPicPr>
            <a:picLocks noChangeAspect="1"/>
          </p:cNvPicPr>
          <p:nvPr/>
        </p:nvPicPr>
        <p:blipFill>
          <a:blip r:embed="rId2"/>
          <a:stretch>
            <a:fillRect/>
          </a:stretch>
        </p:blipFill>
        <p:spPr>
          <a:xfrm>
            <a:off x="0" y="0"/>
            <a:ext cx="9144000" cy="5143500"/>
          </a:xfrm>
          <a:prstGeom prst="rect">
            <a:avLst/>
          </a:prstGeom>
          <a:ln>
            <a:solidFill>
              <a:schemeClr val="tx1">
                <a:lumMod val="50000"/>
                <a:lumOff val="50000"/>
              </a:schemeClr>
            </a:solidFill>
          </a:ln>
        </p:spPr>
      </p:pic>
      <p:sp>
        <p:nvSpPr>
          <p:cNvPr id="2" name="Title 1"/>
          <p:cNvSpPr>
            <a:spLocks noGrp="1"/>
          </p:cNvSpPr>
          <p:nvPr>
            <p:ph type="title"/>
          </p:nvPr>
        </p:nvSpPr>
        <p:spPr>
          <a:xfrm>
            <a:off x="457200" y="205979"/>
            <a:ext cx="8229600" cy="650082"/>
          </a:xfrm>
          <a:ln>
            <a:solidFill>
              <a:schemeClr val="accent3">
                <a:lumMod val="75000"/>
              </a:schemeClr>
            </a:solidFill>
          </a:ln>
        </p:spPr>
        <p:txBody>
          <a:bodyPr>
            <a:normAutofit/>
          </a:bodyPr>
          <a:lstStyle/>
          <a:p>
            <a:r>
              <a:rPr lang="en-US" sz="2400" dirty="0"/>
              <a:t>Objectives </a:t>
            </a:r>
            <a:r>
              <a:rPr lang="mr-IN" sz="2400" dirty="0"/>
              <a:t>–</a:t>
            </a:r>
            <a:r>
              <a:rPr lang="en-US" sz="2400" dirty="0"/>
              <a:t>The Gentle Art of Coaching </a:t>
            </a:r>
          </a:p>
        </p:txBody>
      </p:sp>
      <p:sp>
        <p:nvSpPr>
          <p:cNvPr id="3" name="Content Placeholder 2"/>
          <p:cNvSpPr>
            <a:spLocks noGrp="1"/>
          </p:cNvSpPr>
          <p:nvPr>
            <p:ph idx="1"/>
          </p:nvPr>
        </p:nvSpPr>
        <p:spPr>
          <a:xfrm>
            <a:off x="481103" y="1016337"/>
            <a:ext cx="8229600" cy="527983"/>
          </a:xfrm>
          <a:ln>
            <a:noFill/>
          </a:ln>
        </p:spPr>
        <p:txBody>
          <a:bodyPr>
            <a:normAutofit/>
          </a:bodyPr>
          <a:lstStyle/>
          <a:p>
            <a:pPr marL="0" indent="0">
              <a:buNone/>
            </a:pPr>
            <a:r>
              <a:rPr lang="en-US" sz="1800" dirty="0"/>
              <a:t>We have been discussing all the basic skills for developing a Shaklee business .. </a:t>
            </a:r>
          </a:p>
          <a:p>
            <a:pPr marL="0" indent="0">
              <a:buNone/>
            </a:pPr>
            <a:endParaRPr lang="en-US" sz="1800" dirty="0"/>
          </a:p>
          <a:p>
            <a:pPr marL="0" indent="0">
              <a:buNone/>
            </a:pPr>
            <a:endParaRPr lang="en-US" sz="1800" dirty="0"/>
          </a:p>
          <a:p>
            <a:pPr marL="0" indent="0">
              <a:buNone/>
            </a:pPr>
            <a:endParaRPr lang="en-US" sz="2000" dirty="0"/>
          </a:p>
          <a:p>
            <a:pPr marL="0" indent="0">
              <a:buNone/>
            </a:pPr>
            <a:r>
              <a:rPr lang="en-US" sz="2400" dirty="0"/>
              <a:t>	</a:t>
            </a:r>
          </a:p>
        </p:txBody>
      </p:sp>
      <p:sp>
        <p:nvSpPr>
          <p:cNvPr id="5" name="Rectangle 4"/>
          <p:cNvSpPr/>
          <p:nvPr/>
        </p:nvSpPr>
        <p:spPr>
          <a:xfrm>
            <a:off x="325120" y="3293198"/>
            <a:ext cx="8205697" cy="923330"/>
          </a:xfrm>
          <a:prstGeom prst="rect">
            <a:avLst/>
          </a:prstGeom>
          <a:ln>
            <a:solidFill>
              <a:schemeClr val="tx1">
                <a:lumMod val="50000"/>
                <a:lumOff val="50000"/>
              </a:schemeClr>
            </a:solidFill>
          </a:ln>
        </p:spPr>
        <p:txBody>
          <a:bodyPr wrap="square">
            <a:spAutoFit/>
          </a:bodyPr>
          <a:lstStyle/>
          <a:p>
            <a:r>
              <a:rPr lang="en-US" dirty="0"/>
              <a:t>     </a:t>
            </a:r>
            <a:r>
              <a:rPr lang="en-US" sz="2400" b="1" dirty="0"/>
              <a:t>Coaching, guiding, and mentoring </a:t>
            </a:r>
            <a:r>
              <a:rPr lang="en-US" sz="2000" dirty="0"/>
              <a:t>our teams to help them grow </a:t>
            </a:r>
            <a:r>
              <a:rPr lang="mr-IN" sz="2000" dirty="0"/>
              <a:t>…</a:t>
            </a:r>
            <a:endParaRPr lang="en-US" sz="2000" dirty="0"/>
          </a:p>
          <a:p>
            <a:endParaRPr lang="en-US" sz="1000" dirty="0"/>
          </a:p>
          <a:p>
            <a:r>
              <a:rPr lang="en-US" sz="2000" dirty="0"/>
              <a:t>			Grow as people </a:t>
            </a:r>
            <a:r>
              <a:rPr lang="mr-IN" sz="2000" dirty="0"/>
              <a:t>…</a:t>
            </a:r>
            <a:r>
              <a:rPr lang="en-US" sz="2000" dirty="0"/>
              <a:t>  And grow their businesses. </a:t>
            </a:r>
          </a:p>
        </p:txBody>
      </p:sp>
      <p:sp>
        <p:nvSpPr>
          <p:cNvPr id="6" name="Rectangle 5">
            <a:extLst>
              <a:ext uri="{FF2B5EF4-FFF2-40B4-BE49-F238E27FC236}">
                <a16:creationId xmlns:a16="http://schemas.microsoft.com/office/drawing/2014/main" id="{BC4C1E19-0DC4-EF46-BACE-A352157CF981}"/>
              </a:ext>
            </a:extLst>
          </p:cNvPr>
          <p:cNvSpPr/>
          <p:nvPr/>
        </p:nvSpPr>
        <p:spPr>
          <a:xfrm>
            <a:off x="213360" y="2604939"/>
            <a:ext cx="8636000" cy="646331"/>
          </a:xfrm>
          <a:prstGeom prst="rect">
            <a:avLst/>
          </a:prstGeom>
        </p:spPr>
        <p:txBody>
          <a:bodyPr wrap="square">
            <a:spAutoFit/>
          </a:bodyPr>
          <a:lstStyle/>
          <a:p>
            <a:r>
              <a:rPr lang="en-US" dirty="0"/>
              <a:t>From here on in .. to develop an organization of delightful, dynamic, dedicated partners</a:t>
            </a:r>
            <a:r>
              <a:rPr lang="mr-IN" dirty="0"/>
              <a:t>…</a:t>
            </a:r>
            <a:r>
              <a:rPr lang="en-US" dirty="0"/>
              <a:t> 					it’s all about …</a:t>
            </a:r>
          </a:p>
        </p:txBody>
      </p:sp>
      <p:sp>
        <p:nvSpPr>
          <p:cNvPr id="8" name="Rectangle 7">
            <a:extLst>
              <a:ext uri="{FF2B5EF4-FFF2-40B4-BE49-F238E27FC236}">
                <a16:creationId xmlns:a16="http://schemas.microsoft.com/office/drawing/2014/main" id="{8B4736FD-3A4D-B747-B115-538E22945553}"/>
              </a:ext>
            </a:extLst>
          </p:cNvPr>
          <p:cNvSpPr/>
          <p:nvPr/>
        </p:nvSpPr>
        <p:spPr>
          <a:xfrm>
            <a:off x="1351280" y="1569065"/>
            <a:ext cx="5953760" cy="646331"/>
          </a:xfrm>
          <a:prstGeom prst="rect">
            <a:avLst/>
          </a:prstGeom>
        </p:spPr>
        <p:txBody>
          <a:bodyPr wrap="square">
            <a:spAutoFit/>
          </a:bodyPr>
          <a:lstStyle/>
          <a:p>
            <a:r>
              <a:rPr lang="en-US" dirty="0"/>
              <a:t>Inviting, presenting, following up and servicing customers</a:t>
            </a:r>
          </a:p>
          <a:p>
            <a:r>
              <a:rPr lang="en-US" dirty="0"/>
              <a:t>and identifying our business partners</a:t>
            </a:r>
          </a:p>
        </p:txBody>
      </p:sp>
      <p:sp>
        <p:nvSpPr>
          <p:cNvPr id="9" name="TextBox 8">
            <a:extLst>
              <a:ext uri="{FF2B5EF4-FFF2-40B4-BE49-F238E27FC236}">
                <a16:creationId xmlns:a16="http://schemas.microsoft.com/office/drawing/2014/main" id="{4A5940C6-AF45-3547-B996-D72ECFE3ACED}"/>
              </a:ext>
            </a:extLst>
          </p:cNvPr>
          <p:cNvSpPr txBox="1"/>
          <p:nvPr/>
        </p:nvSpPr>
        <p:spPr>
          <a:xfrm>
            <a:off x="8148320" y="4602480"/>
            <a:ext cx="701040" cy="307777"/>
          </a:xfrm>
          <a:prstGeom prst="rect">
            <a:avLst/>
          </a:prstGeom>
          <a:noFill/>
        </p:spPr>
        <p:txBody>
          <a:bodyPr wrap="square" rtlCol="0">
            <a:spAutoFit/>
          </a:bodyPr>
          <a:lstStyle/>
          <a:p>
            <a:r>
              <a:rPr lang="en-US" sz="1400" dirty="0"/>
              <a:t>barb</a:t>
            </a:r>
          </a:p>
        </p:txBody>
      </p:sp>
    </p:spTree>
    <p:extLst>
      <p:ext uri="{BB962C8B-B14F-4D97-AF65-F5344CB8AC3E}">
        <p14:creationId xmlns:p14="http://schemas.microsoft.com/office/powerpoint/2010/main" val="3028715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9C73654-ADFA-7F4A-9BB8-9E1F489D4543}"/>
              </a:ext>
            </a:extLst>
          </p:cNvPr>
          <p:cNvPicPr>
            <a:picLocks noChangeAspect="1"/>
          </p:cNvPicPr>
          <p:nvPr/>
        </p:nvPicPr>
        <p:blipFill>
          <a:blip r:embed="rId2"/>
          <a:stretch>
            <a:fillRect/>
          </a:stretch>
        </p:blipFill>
        <p:spPr>
          <a:xfrm>
            <a:off x="0" y="0"/>
            <a:ext cx="9144000" cy="5143500"/>
          </a:xfrm>
          <a:prstGeom prst="rect">
            <a:avLst/>
          </a:prstGeom>
        </p:spPr>
      </p:pic>
      <p:sp>
        <p:nvSpPr>
          <p:cNvPr id="2" name="Rectangle 1">
            <a:extLst>
              <a:ext uri="{FF2B5EF4-FFF2-40B4-BE49-F238E27FC236}">
                <a16:creationId xmlns:a16="http://schemas.microsoft.com/office/drawing/2014/main" id="{A2283282-4162-B545-8B9C-C29C0C348991}"/>
              </a:ext>
            </a:extLst>
          </p:cNvPr>
          <p:cNvSpPr/>
          <p:nvPr/>
        </p:nvSpPr>
        <p:spPr>
          <a:xfrm>
            <a:off x="390861" y="1105086"/>
            <a:ext cx="8188960" cy="1046440"/>
          </a:xfrm>
          <a:prstGeom prst="rect">
            <a:avLst/>
          </a:prstGeom>
        </p:spPr>
        <p:txBody>
          <a:bodyPr wrap="square">
            <a:spAutoFit/>
          </a:bodyPr>
          <a:lstStyle/>
          <a:p>
            <a:pPr marL="285750" indent="-285750">
              <a:buFont typeface="Arial"/>
              <a:buChar char="•"/>
            </a:pPr>
            <a:r>
              <a:rPr lang="en-US" sz="2000" dirty="0"/>
              <a:t> </a:t>
            </a:r>
            <a:r>
              <a:rPr lang="en-US" dirty="0"/>
              <a:t>Today we discuss concepts to help us coach our growing business leaders through the inevitable challenges they will face in developing their Shaklee businesses.</a:t>
            </a:r>
          </a:p>
          <a:p>
            <a:endParaRPr lang="en-US" sz="800" dirty="0"/>
          </a:p>
          <a:p>
            <a:endParaRPr lang="en-US" sz="800" dirty="0"/>
          </a:p>
          <a:p>
            <a:endParaRPr lang="en-US" sz="800" dirty="0"/>
          </a:p>
        </p:txBody>
      </p:sp>
      <p:sp>
        <p:nvSpPr>
          <p:cNvPr id="3" name="Rectangle 2">
            <a:extLst>
              <a:ext uri="{FF2B5EF4-FFF2-40B4-BE49-F238E27FC236}">
                <a16:creationId xmlns:a16="http://schemas.microsoft.com/office/drawing/2014/main" id="{24D37F03-327B-484F-827D-798F63903694}"/>
              </a:ext>
            </a:extLst>
          </p:cNvPr>
          <p:cNvSpPr/>
          <p:nvPr/>
        </p:nvSpPr>
        <p:spPr>
          <a:xfrm>
            <a:off x="822960" y="551865"/>
            <a:ext cx="7294880" cy="461665"/>
          </a:xfrm>
          <a:prstGeom prst="rect">
            <a:avLst/>
          </a:prstGeom>
          <a:ln>
            <a:solidFill>
              <a:schemeClr val="tx1">
                <a:lumMod val="50000"/>
                <a:lumOff val="50000"/>
              </a:schemeClr>
            </a:solidFill>
          </a:ln>
        </p:spPr>
        <p:txBody>
          <a:bodyPr wrap="square">
            <a:spAutoFit/>
          </a:bodyPr>
          <a:lstStyle/>
          <a:p>
            <a:r>
              <a:rPr lang="en-US" sz="2400" dirty="0"/>
              <a:t>Objectives for Session #8a –  the Gentle Art of Coaching </a:t>
            </a:r>
          </a:p>
        </p:txBody>
      </p:sp>
      <p:sp>
        <p:nvSpPr>
          <p:cNvPr id="4" name="Rectangle 3">
            <a:extLst>
              <a:ext uri="{FF2B5EF4-FFF2-40B4-BE49-F238E27FC236}">
                <a16:creationId xmlns:a16="http://schemas.microsoft.com/office/drawing/2014/main" id="{9AF4C41C-A8D3-5C47-916F-B072E9F1C2C9}"/>
              </a:ext>
            </a:extLst>
          </p:cNvPr>
          <p:cNvSpPr/>
          <p:nvPr/>
        </p:nvSpPr>
        <p:spPr>
          <a:xfrm>
            <a:off x="390860" y="4182075"/>
            <a:ext cx="7726979" cy="646331"/>
          </a:xfrm>
          <a:prstGeom prst="rect">
            <a:avLst/>
          </a:prstGeom>
        </p:spPr>
        <p:txBody>
          <a:bodyPr wrap="square">
            <a:spAutoFit/>
          </a:bodyPr>
          <a:lstStyle/>
          <a:p>
            <a:pPr marL="285750" indent="-285750">
              <a:buFont typeface="Arial"/>
              <a:buChar char="•"/>
            </a:pPr>
            <a:r>
              <a:rPr lang="en-US" dirty="0"/>
              <a:t>And know when to steer our builders to resources to help them be more effective in their communication and people skills.   </a:t>
            </a:r>
          </a:p>
        </p:txBody>
      </p:sp>
      <p:sp>
        <p:nvSpPr>
          <p:cNvPr id="5" name="Rectangle 4">
            <a:extLst>
              <a:ext uri="{FF2B5EF4-FFF2-40B4-BE49-F238E27FC236}">
                <a16:creationId xmlns:a16="http://schemas.microsoft.com/office/drawing/2014/main" id="{44C89588-CB20-2F47-985C-D508154CB415}"/>
              </a:ext>
            </a:extLst>
          </p:cNvPr>
          <p:cNvSpPr/>
          <p:nvPr/>
        </p:nvSpPr>
        <p:spPr>
          <a:xfrm>
            <a:off x="390861" y="2704747"/>
            <a:ext cx="8362278" cy="1477328"/>
          </a:xfrm>
          <a:prstGeom prst="rect">
            <a:avLst/>
          </a:prstGeom>
        </p:spPr>
        <p:txBody>
          <a:bodyPr wrap="square">
            <a:spAutoFit/>
          </a:bodyPr>
          <a:lstStyle/>
          <a:p>
            <a:pPr marL="285750" indent="-285750">
              <a:buFont typeface="Arial"/>
              <a:buChar char="•"/>
            </a:pPr>
            <a:r>
              <a:rPr lang="en-US" dirty="0"/>
              <a:t> It’s our job to help them determine: 										-- where  to put their time, 				</a:t>
            </a:r>
          </a:p>
          <a:p>
            <a:r>
              <a:rPr lang="en-US" dirty="0"/>
              <a:t>      	-- how to discern who to work with,  								    	 	-- to brain-storm with them ways to reach new people, 					</a:t>
            </a:r>
          </a:p>
          <a:p>
            <a:r>
              <a:rPr lang="en-US" dirty="0"/>
              <a:t>	-- to motivate and inspire others to action, etc. </a:t>
            </a:r>
          </a:p>
        </p:txBody>
      </p:sp>
      <p:sp>
        <p:nvSpPr>
          <p:cNvPr id="6" name="Rectangle 5">
            <a:extLst>
              <a:ext uri="{FF2B5EF4-FFF2-40B4-BE49-F238E27FC236}">
                <a16:creationId xmlns:a16="http://schemas.microsoft.com/office/drawing/2014/main" id="{1DCBF384-CC9B-4943-8932-53744C77FFA8}"/>
              </a:ext>
            </a:extLst>
          </p:cNvPr>
          <p:cNvSpPr/>
          <p:nvPr/>
        </p:nvSpPr>
        <p:spPr>
          <a:xfrm>
            <a:off x="390860" y="1971586"/>
            <a:ext cx="8188960" cy="646331"/>
          </a:xfrm>
          <a:prstGeom prst="rect">
            <a:avLst/>
          </a:prstGeom>
        </p:spPr>
        <p:txBody>
          <a:bodyPr wrap="square">
            <a:spAutoFit/>
          </a:bodyPr>
          <a:lstStyle/>
          <a:p>
            <a:pPr marL="285750" indent="-285750">
              <a:buFont typeface="Arial"/>
              <a:buChar char="•"/>
            </a:pPr>
            <a:r>
              <a:rPr lang="en-US" dirty="0"/>
              <a:t>We will review general principles of coaching, clarify our role in  4 different coaching situations.</a:t>
            </a:r>
          </a:p>
        </p:txBody>
      </p:sp>
      <p:sp>
        <p:nvSpPr>
          <p:cNvPr id="8" name="TextBox 7">
            <a:extLst>
              <a:ext uri="{FF2B5EF4-FFF2-40B4-BE49-F238E27FC236}">
                <a16:creationId xmlns:a16="http://schemas.microsoft.com/office/drawing/2014/main" id="{DC1A3216-ED9D-DB45-B6F3-AB8CA8FA2C8A}"/>
              </a:ext>
            </a:extLst>
          </p:cNvPr>
          <p:cNvSpPr txBox="1"/>
          <p:nvPr/>
        </p:nvSpPr>
        <p:spPr>
          <a:xfrm>
            <a:off x="8341360" y="143661"/>
            <a:ext cx="701040" cy="369332"/>
          </a:xfrm>
          <a:prstGeom prst="rect">
            <a:avLst/>
          </a:prstGeom>
          <a:noFill/>
        </p:spPr>
        <p:txBody>
          <a:bodyPr wrap="square" rtlCol="0">
            <a:spAutoFit/>
          </a:bodyPr>
          <a:lstStyle/>
          <a:p>
            <a:r>
              <a:rPr lang="en-US" dirty="0" err="1"/>
              <a:t>lisa</a:t>
            </a:r>
            <a:endParaRPr lang="en-US" dirty="0"/>
          </a:p>
        </p:txBody>
      </p:sp>
      <p:sp>
        <p:nvSpPr>
          <p:cNvPr id="9" name="TextBox 8">
            <a:extLst>
              <a:ext uri="{FF2B5EF4-FFF2-40B4-BE49-F238E27FC236}">
                <a16:creationId xmlns:a16="http://schemas.microsoft.com/office/drawing/2014/main" id="{FB3DD1F4-DDA0-8346-8D80-60804A8579C8}"/>
              </a:ext>
            </a:extLst>
          </p:cNvPr>
          <p:cNvSpPr txBox="1"/>
          <p:nvPr/>
        </p:nvSpPr>
        <p:spPr>
          <a:xfrm>
            <a:off x="7863840" y="4480560"/>
            <a:ext cx="1178560" cy="338554"/>
          </a:xfrm>
          <a:prstGeom prst="rect">
            <a:avLst/>
          </a:prstGeom>
          <a:noFill/>
        </p:spPr>
        <p:txBody>
          <a:bodyPr wrap="square" rtlCol="0">
            <a:spAutoFit/>
          </a:bodyPr>
          <a:lstStyle/>
          <a:p>
            <a:r>
              <a:rPr lang="en-US" sz="1600" dirty="0" err="1"/>
              <a:t>lisa</a:t>
            </a:r>
            <a:endParaRPr lang="en-US" sz="1600" dirty="0"/>
          </a:p>
        </p:txBody>
      </p:sp>
    </p:spTree>
    <p:extLst>
      <p:ext uri="{BB962C8B-B14F-4D97-AF65-F5344CB8AC3E}">
        <p14:creationId xmlns:p14="http://schemas.microsoft.com/office/powerpoint/2010/main" val="2243034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81554</TotalTime>
  <Words>3714</Words>
  <Application>Microsoft Macintosh PowerPoint</Application>
  <PresentationFormat>On-screen Show (16:9)</PresentationFormat>
  <Paragraphs>354</Paragraphs>
  <Slides>36</Slides>
  <Notes>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36</vt:i4>
      </vt:variant>
    </vt:vector>
  </HeadingPairs>
  <TitlesOfParts>
    <vt:vector size="45" baseType="lpstr">
      <vt:lpstr>Arial</vt:lpstr>
      <vt:lpstr>Avenir Black Oblique</vt:lpstr>
      <vt:lpstr>Ayuthaya</vt:lpstr>
      <vt:lpstr>Calibri</vt:lpstr>
      <vt:lpstr>Century Gothic</vt:lpstr>
      <vt:lpstr>inherit</vt:lpstr>
      <vt:lpstr>Times New Roman</vt:lpstr>
      <vt:lpstr>1_Office Theme</vt:lpstr>
      <vt:lpstr>2_Office Theme</vt:lpstr>
      <vt:lpstr>1000 PV Plan for May– Women’s Health Focus</vt:lpstr>
      <vt:lpstr>   Stress, Anxiety, Depression Collection</vt:lpstr>
      <vt:lpstr>Becky Schafer – New Star Associate… teacher working from home</vt:lpstr>
      <vt:lpstr>PowerPoint Presentation</vt:lpstr>
      <vt:lpstr>Ideas and Events</vt:lpstr>
      <vt:lpstr>PowerPoint Presentation</vt:lpstr>
      <vt:lpstr>Training Team This Week  –  The Gentle Art of Coaching </vt:lpstr>
      <vt:lpstr>Objectives –The Gentle Art of Coaching </vt:lpstr>
      <vt:lpstr>PowerPoint Presentation</vt:lpstr>
      <vt:lpstr>4 Roles of the Leader ( &amp; Coach )   Joel Barker</vt:lpstr>
      <vt:lpstr>PowerPoint Presentation</vt:lpstr>
      <vt:lpstr>General Principles of Coaching - continued</vt:lpstr>
      <vt:lpstr>The Role of A  Mentor </vt:lpstr>
      <vt:lpstr>When To Text.. When to Talk</vt:lpstr>
      <vt:lpstr>4 Different Types of Coaching Situations</vt:lpstr>
      <vt:lpstr>#1 Coaching Situation --Determining Who is Ready To Grow</vt:lpstr>
      <vt:lpstr>#2 Coaching Situation     Getting Them Started ( or Re-started)-- Creating the Game Plan</vt:lpstr>
      <vt:lpstr>PowerPoint Presentation</vt:lpstr>
      <vt:lpstr>#3 Coaching Situations    On-going Coaching  After Learning the Skills –Time to Put Into a SYSTEM</vt:lpstr>
      <vt:lpstr>Beckley 4 Monthly Activities</vt:lpstr>
      <vt:lpstr>PowerPoint Presentation</vt:lpstr>
      <vt:lpstr>4th Coaching Situation --  Navigating Challenges        Everything is Figure-outable</vt:lpstr>
      <vt:lpstr>PowerPoint Presentation</vt:lpstr>
      <vt:lpstr>2 Styles of Coaching  </vt:lpstr>
      <vt:lpstr>Coaching When They Need More Skills— Most coaching will fall into this category</vt:lpstr>
      <vt:lpstr>Coaching When They are Discouraged/Frustrated … Your Role When Downlines Get Stuck</vt:lpstr>
      <vt:lpstr>When a Builder is Discouraged-- continued</vt:lpstr>
      <vt:lpstr>Coaching When They Need More Confidence -- MENTORING</vt:lpstr>
      <vt:lpstr>Coaching When a Shift in Thinking is Needed</vt:lpstr>
      <vt:lpstr>The Power of Coaching Circles</vt:lpstr>
      <vt:lpstr>PowerPoint Presentation</vt:lpstr>
      <vt:lpstr>PowerPoint Presentation</vt:lpstr>
      <vt:lpstr>Action Steps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Congratulations on becoming a Director! A Business Leader!</dc:title>
  <dc:creator>Harper</dc:creator>
  <cp:lastModifiedBy>Barbara Lagoni</cp:lastModifiedBy>
  <cp:revision>709</cp:revision>
  <cp:lastPrinted>2020-04-30T01:27:54Z</cp:lastPrinted>
  <dcterms:created xsi:type="dcterms:W3CDTF">2016-11-09T11:55:00Z</dcterms:created>
  <dcterms:modified xsi:type="dcterms:W3CDTF">2020-04-30T17:53:56Z</dcterms:modified>
</cp:coreProperties>
</file>