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88" r:id="rId2"/>
    <p:sldId id="1479" r:id="rId3"/>
    <p:sldId id="289" r:id="rId4"/>
    <p:sldId id="256" r:id="rId5"/>
    <p:sldId id="503" r:id="rId6"/>
    <p:sldId id="259" r:id="rId7"/>
    <p:sldId id="258" r:id="rId8"/>
    <p:sldId id="285" r:id="rId9"/>
    <p:sldId id="264" r:id="rId10"/>
    <p:sldId id="1473" r:id="rId11"/>
    <p:sldId id="1474" r:id="rId12"/>
    <p:sldId id="267" r:id="rId13"/>
    <p:sldId id="275" r:id="rId14"/>
    <p:sldId id="280" r:id="rId15"/>
    <p:sldId id="277" r:id="rId16"/>
    <p:sldId id="1477" r:id="rId17"/>
    <p:sldId id="1478" r:id="rId18"/>
    <p:sldId id="270" r:id="rId19"/>
    <p:sldId id="1476" r:id="rId20"/>
    <p:sldId id="260" r:id="rId21"/>
    <p:sldId id="509" r:id="rId22"/>
    <p:sldId id="271" r:id="rId23"/>
    <p:sldId id="1480" r:id="rId24"/>
    <p:sldId id="1481" r:id="rId25"/>
    <p:sldId id="272" r:id="rId26"/>
    <p:sldId id="283" r:id="rId27"/>
    <p:sldId id="261" r:id="rId28"/>
    <p:sldId id="268" r:id="rId29"/>
    <p:sldId id="279" r:id="rId30"/>
  </p:sldIdLst>
  <p:sldSz cx="9144000" cy="5143500" type="screen16x9"/>
  <p:notesSz cx="6858000" cy="93138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31"/>
    <p:restoredTop sz="94683"/>
  </p:normalViewPr>
  <p:slideViewPr>
    <p:cSldViewPr snapToGrid="0" snapToObjects="1">
      <p:cViewPr varScale="1">
        <p:scale>
          <a:sx n="126" d="100"/>
          <a:sy n="126" d="100"/>
        </p:scale>
        <p:origin x="408" y="1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7D201E-2C8A-4497-B85F-7F99631554AB}" type="datetimeFigureOut">
              <a:rPr lang="en-US" smtClean="0"/>
              <a:t>5/7/20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7138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47138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16FE3A-5997-469C-84E0-560795D0D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0245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FAFE95-C370-4C4A-BFA8-B550DB831D85}" type="datetimeFigureOut">
              <a:rPr lang="en-US" smtClean="0"/>
              <a:t>5/7/20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35000" y="1163638"/>
            <a:ext cx="5588000" cy="31432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81513"/>
            <a:ext cx="5486400" cy="36687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7138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47138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0D9426-4582-D840-A33D-64C0001473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453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0D9426-4582-D840-A33D-64C0001473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2216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0D9426-4582-D840-A33D-64C00014733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1716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0D9426-4582-D840-A33D-64C00014733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1022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0D9426-4582-D840-A33D-64C00014733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291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0D9426-4582-D840-A33D-64C00014733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7123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0D9426-4582-D840-A33D-64C00014733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1649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0D9426-4582-D840-A33D-64C00014733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0700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0D9426-4582-D840-A33D-64C00014733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9849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0D9426-4582-D840-A33D-64C000147330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2996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0D9426-4582-D840-A33D-64C000147330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7261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0D9426-4582-D840-A33D-64C000147330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5015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0D9426-4582-D840-A33D-64C00014733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8823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0D9426-4582-D840-A33D-64C000147330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4524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0D9426-4582-D840-A33D-64C000147330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971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0D9426-4582-D840-A33D-64C000147330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8526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0D9426-4582-D840-A33D-64C00014733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4392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0D9426-4582-D840-A33D-64C00014733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4374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0D9426-4582-D840-A33D-64C00014733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2609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0D9426-4582-D840-A33D-64C00014733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3502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0D9426-4582-D840-A33D-64C00014733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0661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0D9426-4582-D840-A33D-64C00014733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7774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0D9426-4582-D840-A33D-64C00014733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803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69700-1DE2-6C45-9CCE-F67BE86DECD3}" type="datetimeFigureOut">
              <a:rPr lang="en-US" smtClean="0"/>
              <a:t>5/7/20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4EA5A-29FC-524E-BECD-0F9E3D9E5E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045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69700-1DE2-6C45-9CCE-F67BE86DECD3}" type="datetimeFigureOut">
              <a:rPr lang="en-US" smtClean="0"/>
              <a:t>5/7/20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4EA5A-29FC-524E-BECD-0F9E3D9E5E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325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69700-1DE2-6C45-9CCE-F67BE86DECD3}" type="datetimeFigureOut">
              <a:rPr lang="en-US" smtClean="0"/>
              <a:t>5/7/20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4EA5A-29FC-524E-BECD-0F9E3D9E5E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2226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8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/>
            </a:lvl1pPr>
            <a:lvl2pPr indent="342900">
              <a:defRPr/>
            </a:lvl2pPr>
            <a:lvl3pPr indent="685800">
              <a:defRPr/>
            </a:lvl3pPr>
            <a:lvl4pPr indent="1028700"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5028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69700-1DE2-6C45-9CCE-F67BE86DECD3}" type="datetimeFigureOut">
              <a:rPr lang="en-US" smtClean="0"/>
              <a:t>5/7/20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4EA5A-29FC-524E-BECD-0F9E3D9E5E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698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69700-1DE2-6C45-9CCE-F67BE86DECD3}" type="datetimeFigureOut">
              <a:rPr lang="en-US" smtClean="0"/>
              <a:t>5/7/20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4EA5A-29FC-524E-BECD-0F9E3D9E5E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124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69700-1DE2-6C45-9CCE-F67BE86DECD3}" type="datetimeFigureOut">
              <a:rPr lang="en-US" smtClean="0"/>
              <a:t>5/7/20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4EA5A-29FC-524E-BECD-0F9E3D9E5E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35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69700-1DE2-6C45-9CCE-F67BE86DECD3}" type="datetimeFigureOut">
              <a:rPr lang="en-US" smtClean="0"/>
              <a:t>5/7/20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4EA5A-29FC-524E-BECD-0F9E3D9E5E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747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69700-1DE2-6C45-9CCE-F67BE86DECD3}" type="datetimeFigureOut">
              <a:rPr lang="en-US" smtClean="0"/>
              <a:t>5/7/20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4EA5A-29FC-524E-BECD-0F9E3D9E5E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7077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69700-1DE2-6C45-9CCE-F67BE86DECD3}" type="datetimeFigureOut">
              <a:rPr lang="en-US" smtClean="0"/>
              <a:t>5/7/20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4EA5A-29FC-524E-BECD-0F9E3D9E5E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363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69700-1DE2-6C45-9CCE-F67BE86DECD3}" type="datetimeFigureOut">
              <a:rPr lang="en-US" smtClean="0"/>
              <a:t>5/7/20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4EA5A-29FC-524E-BECD-0F9E3D9E5E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267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69700-1DE2-6C45-9CCE-F67BE86DECD3}" type="datetimeFigureOut">
              <a:rPr lang="en-US" smtClean="0"/>
              <a:t>5/7/20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4EA5A-29FC-524E-BECD-0F9E3D9E5E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605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69700-1DE2-6C45-9CCE-F67BE86DECD3}" type="datetimeFigureOut">
              <a:rPr lang="en-US" smtClean="0"/>
              <a:t>5/7/20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64EA5A-29FC-524E-BECD-0F9E3D9E5E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73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tiff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3CF31-0221-2847-B9E7-58D530C38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321" y="234854"/>
            <a:ext cx="8118911" cy="564043"/>
          </a:xfrm>
        </p:spPr>
        <p:txBody>
          <a:bodyPr>
            <a:normAutofit/>
          </a:bodyPr>
          <a:lstStyle/>
          <a:p>
            <a:r>
              <a:rPr lang="en-US" sz="2800" dirty="0"/>
              <a:t>Shaklee Businesses Offer Significant Financial Support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231727-BC21-E646-896A-C1E68A1CC2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6975"/>
            <a:ext cx="8229600" cy="3845418"/>
          </a:xfrm>
        </p:spPr>
        <p:txBody>
          <a:bodyPr>
            <a:normAutofit/>
          </a:bodyPr>
          <a:lstStyle/>
          <a:p>
            <a:r>
              <a:rPr lang="en-US" sz="1800" dirty="0"/>
              <a:t>Credit card – 40% of Americans carry credit card debt ( with 3 cards)</a:t>
            </a:r>
          </a:p>
          <a:p>
            <a:pPr marL="0" indent="0">
              <a:buNone/>
            </a:pPr>
            <a:r>
              <a:rPr lang="en-US" sz="1600" dirty="0"/>
              <a:t>				$9300 – average balance due </a:t>
            </a:r>
          </a:p>
          <a:p>
            <a:pPr marL="0" indent="0">
              <a:buNone/>
            </a:pPr>
            <a:r>
              <a:rPr lang="en-US" sz="1600" dirty="0"/>
              <a:t>				40% can’t pay more than the minimum </a:t>
            </a:r>
          </a:p>
          <a:p>
            <a:pPr marL="0" indent="0">
              <a:buNone/>
            </a:pPr>
            <a:r>
              <a:rPr lang="en-US" sz="1600" dirty="0"/>
              <a:t>				12 to 18% interest depending on your FICO credit score</a:t>
            </a:r>
          </a:p>
          <a:p>
            <a:r>
              <a:rPr lang="en-US" sz="1800" dirty="0"/>
              <a:t>Lessons learned from the Recessions .. 									2001 </a:t>
            </a:r>
            <a:r>
              <a:rPr lang="en-US" sz="1600" dirty="0"/>
              <a:t>( after 9/11 attack)    </a:t>
            </a:r>
            <a:r>
              <a:rPr lang="en-US" sz="1800" dirty="0"/>
              <a:t>and 2008 </a:t>
            </a:r>
            <a:r>
              <a:rPr lang="en-US" sz="1600" dirty="0"/>
              <a:t>(  predatory private unregulated 												mortgage lending  scandals )</a:t>
            </a:r>
          </a:p>
          <a:p>
            <a:r>
              <a:rPr lang="en-US" sz="1800" dirty="0"/>
              <a:t>Safety net ..  Second source of income</a:t>
            </a:r>
          </a:p>
          <a:p>
            <a:r>
              <a:rPr lang="en-US" sz="1800" dirty="0"/>
              <a:t>Tax deductions</a:t>
            </a:r>
          </a:p>
          <a:p>
            <a:r>
              <a:rPr lang="en-US" sz="1800" dirty="0"/>
              <a:t>Product usage covered </a:t>
            </a:r>
          </a:p>
          <a:p>
            <a:r>
              <a:rPr lang="en-US" sz="1800" dirty="0"/>
              <a:t>Pay off other debt – student loans</a:t>
            </a:r>
          </a:p>
          <a:p>
            <a:r>
              <a:rPr lang="en-US" sz="1800" dirty="0"/>
              <a:t>Invest  in college funds, retirement funds, </a:t>
            </a:r>
            <a:r>
              <a:rPr lang="en-US" sz="1800" dirty="0" err="1"/>
              <a:t>etc</a:t>
            </a:r>
            <a:endParaRPr lang="en-US" sz="1800" dirty="0"/>
          </a:p>
          <a:p>
            <a:endParaRPr lang="en-US" sz="2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0C4B219-C816-4E47-9AF0-ED18A0C1A310}"/>
              </a:ext>
            </a:extLst>
          </p:cNvPr>
          <p:cNvSpPr txBox="1"/>
          <p:nvPr/>
        </p:nvSpPr>
        <p:spPr>
          <a:xfrm>
            <a:off x="7469204" y="4273617"/>
            <a:ext cx="14052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pam</a:t>
            </a:r>
          </a:p>
        </p:txBody>
      </p:sp>
    </p:spTree>
    <p:extLst>
      <p:ext uri="{BB962C8B-B14F-4D97-AF65-F5344CB8AC3E}">
        <p14:creationId xmlns:p14="http://schemas.microsoft.com/office/powerpoint/2010/main" val="38432825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CC57DAA-B752-8D4B-AD7B-99E59E8053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0394860"/>
              </p:ext>
            </p:extLst>
          </p:nvPr>
        </p:nvGraphicFramePr>
        <p:xfrm>
          <a:off x="3257852" y="290264"/>
          <a:ext cx="5727633" cy="4353547"/>
        </p:xfrm>
        <a:graphic>
          <a:graphicData uri="http://schemas.openxmlformats.org/drawingml/2006/table">
            <a:tbl>
              <a:tblPr firstRow="1" bandRow="1"/>
              <a:tblGrid>
                <a:gridCol w="30336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93952">
                  <a:extLst>
                    <a:ext uri="{9D8B030D-6E8A-4147-A177-3AD203B41FA5}">
                      <a16:colId xmlns:a16="http://schemas.microsoft.com/office/drawing/2014/main" val="2717911286"/>
                    </a:ext>
                  </a:extLst>
                </a:gridCol>
              </a:tblGrid>
              <a:tr h="46724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500" b="1" i="0" dirty="0">
                          <a:latin typeface="Verlag" pitchFamily="2" charset="0"/>
                          <a:ea typeface="Verlag Book" charset="0"/>
                          <a:cs typeface="Verlag Book" charset="0"/>
                        </a:rPr>
                        <a:t>New First-Time Rank</a:t>
                      </a:r>
                    </a:p>
                  </a:txBody>
                  <a:tcPr marL="68575" marR="68575" marT="34295" marB="3429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99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i="0" dirty="0">
                          <a:solidFill>
                            <a:schemeClr val="bg1"/>
                          </a:solidFill>
                          <a:latin typeface="Verlag" pitchFamily="2" charset="0"/>
                          <a:ea typeface="Verlag Book" charset="0"/>
                          <a:cs typeface="Verlag Book" charset="0"/>
                        </a:rPr>
                        <a:t>Award Earned</a:t>
                      </a:r>
                    </a:p>
                  </a:txBody>
                  <a:tcPr marL="68575" marR="68575" marT="34295" marB="3429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99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91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500" dirty="0">
                          <a:latin typeface="Verlag Book" charset="0"/>
                          <a:ea typeface="Verlag Book" charset="0"/>
                          <a:cs typeface="Verlag Book" charset="0"/>
                        </a:rPr>
                        <a:t>  Senior Director</a:t>
                      </a:r>
                    </a:p>
                  </a:txBody>
                  <a:tcPr marL="68575" marR="68575" marT="34295" marB="3429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100" b="1" i="0" dirty="0">
                          <a:latin typeface="Verlag" pitchFamily="2" charset="0"/>
                          <a:ea typeface="Verlag Book" charset="0"/>
                          <a:cs typeface="Verlag Book" charset="0"/>
                        </a:rPr>
                        <a:t>  $1,000</a:t>
                      </a:r>
                    </a:p>
                  </a:txBody>
                  <a:tcPr marL="68575" marR="68575" marT="34295" marB="3429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915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>
                          <a:latin typeface="Verlag Book" charset="0"/>
                          <a:ea typeface="Verlag Book" charset="0"/>
                          <a:cs typeface="Verlag Book" charset="0"/>
                        </a:rPr>
                        <a:t>  Coordinator</a:t>
                      </a:r>
                      <a:endParaRPr lang="en-US" sz="1500" dirty="0">
                        <a:latin typeface="Verlag Book" charset="0"/>
                        <a:ea typeface="Verlag Book" charset="0"/>
                        <a:cs typeface="Verlag Book" charset="0"/>
                      </a:endParaRPr>
                    </a:p>
                  </a:txBody>
                  <a:tcPr marL="68575" marR="68575" marT="34295" marB="3429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100" b="1" i="0" dirty="0">
                          <a:latin typeface="Verlag" pitchFamily="2" charset="0"/>
                          <a:ea typeface="Verlag Book" charset="0"/>
                          <a:cs typeface="Verlag Book" charset="0"/>
                        </a:rPr>
                        <a:t>  $3,000</a:t>
                      </a:r>
                    </a:p>
                  </a:txBody>
                  <a:tcPr marL="68575" marR="68575" marT="34295" marB="3429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0720327"/>
                  </a:ext>
                </a:extLst>
              </a:tr>
              <a:tr h="37915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>
                          <a:latin typeface="Verlag Book" charset="0"/>
                          <a:ea typeface="Verlag Book" charset="0"/>
                          <a:cs typeface="Verlag Book" charset="0"/>
                        </a:rPr>
                        <a:t>  Senior </a:t>
                      </a:r>
                      <a:r>
                        <a:rPr lang="en-US" sz="1500" baseline="0" dirty="0">
                          <a:latin typeface="Verlag Book" charset="0"/>
                          <a:ea typeface="Verlag Book" charset="0"/>
                          <a:cs typeface="Verlag Book" charset="0"/>
                        </a:rPr>
                        <a:t>Coordinator</a:t>
                      </a:r>
                      <a:endParaRPr lang="en-US" sz="1500" dirty="0">
                        <a:latin typeface="Verlag Book" charset="0"/>
                        <a:ea typeface="Verlag Book" charset="0"/>
                        <a:cs typeface="Verlag Book" charset="0"/>
                      </a:endParaRPr>
                    </a:p>
                  </a:txBody>
                  <a:tcPr marL="68575" marR="68575" marT="34295" marB="3429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100" b="1" i="0" dirty="0">
                          <a:latin typeface="Verlag" pitchFamily="2" charset="0"/>
                          <a:ea typeface="Verlag Book" charset="0"/>
                          <a:cs typeface="Verlag Book" charset="0"/>
                        </a:rPr>
                        <a:t>  $6,000</a:t>
                      </a:r>
                    </a:p>
                  </a:txBody>
                  <a:tcPr marL="68575" marR="68575" marT="34295" marB="3429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5084115"/>
                  </a:ext>
                </a:extLst>
              </a:tr>
              <a:tr h="37915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>
                          <a:latin typeface="Verlag Book" charset="0"/>
                          <a:ea typeface="Verlag Book" charset="0"/>
                          <a:cs typeface="Verlag Book" charset="0"/>
                        </a:rPr>
                        <a:t>  Executive </a:t>
                      </a:r>
                      <a:r>
                        <a:rPr lang="en-US" sz="1500" baseline="0" dirty="0">
                          <a:latin typeface="Verlag Book" charset="0"/>
                          <a:ea typeface="Verlag Book" charset="0"/>
                          <a:cs typeface="Verlag Book" charset="0"/>
                        </a:rPr>
                        <a:t>Coordinator</a:t>
                      </a:r>
                      <a:endParaRPr lang="en-US" sz="1500" dirty="0">
                        <a:latin typeface="Verlag Book" charset="0"/>
                        <a:ea typeface="Verlag Book" charset="0"/>
                        <a:cs typeface="Verlag Book" charset="0"/>
                      </a:endParaRPr>
                    </a:p>
                  </a:txBody>
                  <a:tcPr marL="68575" marR="68575" marT="34295" marB="3429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100" b="1" i="0" dirty="0">
                          <a:latin typeface="Verlag" pitchFamily="2" charset="0"/>
                          <a:ea typeface="Verlag Book" charset="0"/>
                          <a:cs typeface="Verlag Book" charset="0"/>
                        </a:rPr>
                        <a:t>  $10,000</a:t>
                      </a:r>
                    </a:p>
                  </a:txBody>
                  <a:tcPr marL="68575" marR="68575" marT="34295" marB="3429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8497492"/>
                  </a:ext>
                </a:extLst>
              </a:tr>
              <a:tr h="37915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>
                          <a:latin typeface="Verlag Book" charset="0"/>
                          <a:ea typeface="Verlag Book" charset="0"/>
                          <a:cs typeface="Verlag Book" charset="0"/>
                        </a:rPr>
                        <a:t>  Senior Executive </a:t>
                      </a:r>
                      <a:r>
                        <a:rPr lang="en-US" sz="1500" baseline="0" dirty="0">
                          <a:latin typeface="Verlag Book" charset="0"/>
                          <a:ea typeface="Verlag Book" charset="0"/>
                          <a:cs typeface="Verlag Book" charset="0"/>
                        </a:rPr>
                        <a:t>Coordinator</a:t>
                      </a:r>
                      <a:endParaRPr lang="en-US" sz="1500" dirty="0">
                        <a:latin typeface="Verlag Book" charset="0"/>
                        <a:ea typeface="Verlag Book" charset="0"/>
                        <a:cs typeface="Verlag Book" charset="0"/>
                      </a:endParaRPr>
                    </a:p>
                  </a:txBody>
                  <a:tcPr marL="68575" marR="68575" marT="34295" marB="3429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100" b="1" i="0" dirty="0">
                          <a:latin typeface="Verlag" pitchFamily="2" charset="0"/>
                          <a:ea typeface="Verlag Book" charset="0"/>
                          <a:cs typeface="Verlag Book" charset="0"/>
                        </a:rPr>
                        <a:t>  $12,000</a:t>
                      </a:r>
                    </a:p>
                  </a:txBody>
                  <a:tcPr marL="68575" marR="68575" marT="34295" marB="3429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4783784"/>
                  </a:ext>
                </a:extLst>
              </a:tr>
              <a:tr h="37915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>
                          <a:latin typeface="Verlag Book" charset="0"/>
                          <a:ea typeface="Verlag Book" charset="0"/>
                          <a:cs typeface="Verlag Book" charset="0"/>
                        </a:rPr>
                        <a:t>  Key</a:t>
                      </a:r>
                      <a:r>
                        <a:rPr lang="en-US" sz="1500" baseline="0" dirty="0">
                          <a:latin typeface="Verlag Book" charset="0"/>
                          <a:ea typeface="Verlag Book" charset="0"/>
                          <a:cs typeface="Verlag Book" charset="0"/>
                        </a:rPr>
                        <a:t> Coordinator</a:t>
                      </a:r>
                      <a:endParaRPr lang="en-US" sz="1500" dirty="0">
                        <a:latin typeface="Verlag Book" charset="0"/>
                        <a:ea typeface="Verlag Book" charset="0"/>
                        <a:cs typeface="Verlag Book" charset="0"/>
                      </a:endParaRPr>
                    </a:p>
                  </a:txBody>
                  <a:tcPr marL="68575" marR="68575" marT="34295" marB="3429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100" b="1" i="0" dirty="0">
                          <a:latin typeface="Verlag" pitchFamily="2" charset="0"/>
                          <a:ea typeface="Verlag Book" charset="0"/>
                          <a:cs typeface="Verlag Book" charset="0"/>
                        </a:rPr>
                        <a:t>  $20,000</a:t>
                      </a:r>
                    </a:p>
                  </a:txBody>
                  <a:tcPr marL="68575" marR="68575" marT="34295" marB="3429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6695921"/>
                  </a:ext>
                </a:extLst>
              </a:tr>
              <a:tr h="37915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>
                          <a:latin typeface="Verlag Book" charset="0"/>
                          <a:ea typeface="Verlag Book" charset="0"/>
                          <a:cs typeface="Verlag Book" charset="0"/>
                        </a:rPr>
                        <a:t>  Senior Key</a:t>
                      </a:r>
                      <a:r>
                        <a:rPr lang="en-US" sz="1500" baseline="0" dirty="0">
                          <a:latin typeface="Verlag Book" charset="0"/>
                          <a:ea typeface="Verlag Book" charset="0"/>
                          <a:cs typeface="Verlag Book" charset="0"/>
                        </a:rPr>
                        <a:t> Coordinator</a:t>
                      </a:r>
                      <a:endParaRPr lang="en-US" sz="1500" dirty="0">
                        <a:latin typeface="Verlag Book" charset="0"/>
                        <a:ea typeface="Verlag Book" charset="0"/>
                        <a:cs typeface="Verlag Book" charset="0"/>
                      </a:endParaRPr>
                    </a:p>
                  </a:txBody>
                  <a:tcPr marL="68575" marR="68575" marT="34295" marB="3429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100" b="1" i="0" dirty="0">
                          <a:latin typeface="Verlag" pitchFamily="2" charset="0"/>
                          <a:ea typeface="Verlag Book" charset="0"/>
                          <a:cs typeface="Verlag Book" charset="0"/>
                        </a:rPr>
                        <a:t>  $20,000</a:t>
                      </a:r>
                    </a:p>
                  </a:txBody>
                  <a:tcPr marL="68575" marR="68575" marT="34295" marB="3429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994461"/>
                  </a:ext>
                </a:extLst>
              </a:tr>
              <a:tr h="37915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>
                          <a:latin typeface="Verlag Book" charset="0"/>
                          <a:ea typeface="Verlag Book" charset="0"/>
                          <a:cs typeface="Verlag Book" charset="0"/>
                        </a:rPr>
                        <a:t>  Master Coordinator</a:t>
                      </a:r>
                      <a:endParaRPr lang="en-US" sz="1500" dirty="0">
                        <a:latin typeface="Verlag Book" charset="0"/>
                        <a:ea typeface="Verlag Book" charset="0"/>
                        <a:cs typeface="Verlag Book" charset="0"/>
                      </a:endParaRPr>
                    </a:p>
                  </a:txBody>
                  <a:tcPr marL="68575" marR="68575" marT="34295" marB="3429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100" b="1" i="0" dirty="0">
                          <a:latin typeface="Verlag" pitchFamily="2" charset="0"/>
                          <a:ea typeface="Verlag Book" charset="0"/>
                          <a:cs typeface="Verlag Book" charset="0"/>
                        </a:rPr>
                        <a:t>  $20,000</a:t>
                      </a:r>
                    </a:p>
                  </a:txBody>
                  <a:tcPr marL="68575" marR="68575" marT="34295" marB="3429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9199059"/>
                  </a:ext>
                </a:extLst>
              </a:tr>
              <a:tr h="37915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>
                          <a:latin typeface="Verlag Book" charset="0"/>
                          <a:ea typeface="Verlag Book" charset="0"/>
                          <a:cs typeface="Verlag Book" charset="0"/>
                        </a:rPr>
                        <a:t>  Senior </a:t>
                      </a:r>
                      <a:r>
                        <a:rPr lang="en-US" sz="1500" baseline="0" dirty="0">
                          <a:latin typeface="Verlag Book" charset="0"/>
                          <a:ea typeface="Verlag Book" charset="0"/>
                          <a:cs typeface="Verlag Book" charset="0"/>
                        </a:rPr>
                        <a:t>Master Coordinator</a:t>
                      </a:r>
                      <a:endParaRPr lang="en-US" sz="1500" dirty="0">
                        <a:latin typeface="Verlag Book" charset="0"/>
                        <a:ea typeface="Verlag Book" charset="0"/>
                        <a:cs typeface="Verlag Book" charset="0"/>
                      </a:endParaRPr>
                    </a:p>
                  </a:txBody>
                  <a:tcPr marL="68575" marR="68575" marT="34295" marB="3429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100" b="1" i="0" dirty="0">
                          <a:latin typeface="Verlag" pitchFamily="2" charset="0"/>
                          <a:ea typeface="Verlag Book" charset="0"/>
                          <a:cs typeface="Verlag Book" charset="0"/>
                        </a:rPr>
                        <a:t>  $20,000</a:t>
                      </a:r>
                    </a:p>
                  </a:txBody>
                  <a:tcPr marL="68575" marR="68575" marT="34295" marB="3429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799516"/>
                  </a:ext>
                </a:extLst>
              </a:tr>
              <a:tr h="37915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>
                          <a:latin typeface="Verlag Book" charset="0"/>
                          <a:ea typeface="Verlag Book" charset="0"/>
                          <a:cs typeface="Verlag Book" charset="0"/>
                        </a:rPr>
                        <a:t>  Presidential Master Coordinator</a:t>
                      </a:r>
                      <a:endParaRPr lang="en-US" sz="1500" dirty="0">
                        <a:latin typeface="Verlag Book" charset="0"/>
                        <a:ea typeface="Verlag Book" charset="0"/>
                        <a:cs typeface="Verlag Book" charset="0"/>
                      </a:endParaRPr>
                    </a:p>
                  </a:txBody>
                  <a:tcPr marL="68575" marR="68575" marT="34295" marB="3429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100" b="1" i="0" dirty="0">
                          <a:latin typeface="Verlag" pitchFamily="2" charset="0"/>
                          <a:ea typeface="Verlag Book" charset="0"/>
                          <a:cs typeface="Verlag Book" charset="0"/>
                        </a:rPr>
                        <a:t>  $20,000</a:t>
                      </a:r>
                    </a:p>
                  </a:txBody>
                  <a:tcPr marL="68575" marR="68575" marT="34295" marB="3429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2429573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0D4D85B6-7D63-9441-AAC3-30799A75D459}"/>
              </a:ext>
            </a:extLst>
          </p:cNvPr>
          <p:cNvSpPr/>
          <p:nvPr/>
        </p:nvSpPr>
        <p:spPr>
          <a:xfrm>
            <a:off x="2482605" y="4643811"/>
            <a:ext cx="41216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rgbClr val="6099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Maximum Bonus per Person: </a:t>
            </a:r>
            <a:r>
              <a:rPr lang="en-US" b="1" dirty="0">
                <a:solidFill>
                  <a:srgbClr val="6099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$20,000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B9AB8F2-DC3C-EF42-BCCC-C717256523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154" y="393478"/>
            <a:ext cx="2811179" cy="2738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59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71450"/>
            <a:ext cx="4931508" cy="948472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400" dirty="0"/>
              <a:t>Your Coordinator Organization </a:t>
            </a:r>
            <a:r>
              <a:rPr lang="mr-IN" sz="2400" dirty="0"/>
              <a:t>–</a:t>
            </a:r>
            <a:br>
              <a:rPr lang="en-US" sz="2400" dirty="0"/>
            </a:br>
            <a:r>
              <a:rPr lang="en-US" sz="2400" dirty="0"/>
              <a:t>2 First Generation Directors</a:t>
            </a:r>
          </a:p>
        </p:txBody>
      </p:sp>
      <p:sp>
        <p:nvSpPr>
          <p:cNvPr id="4" name="Oval 3"/>
          <p:cNvSpPr/>
          <p:nvPr/>
        </p:nvSpPr>
        <p:spPr>
          <a:xfrm>
            <a:off x="1371600" y="1200150"/>
            <a:ext cx="2057400" cy="74295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28600" y="2085975"/>
            <a:ext cx="1371600" cy="97155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447800" y="2800350"/>
            <a:ext cx="1524000" cy="8001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DiDirector</a:t>
            </a:r>
            <a:r>
              <a:rPr lang="en-US" dirty="0"/>
              <a:t> # 2</a:t>
            </a:r>
          </a:p>
        </p:txBody>
      </p:sp>
      <p:cxnSp>
        <p:nvCxnSpPr>
          <p:cNvPr id="9" name="Straight Connector 8"/>
          <p:cNvCxnSpPr>
            <a:stCxn id="4" idx="3"/>
          </p:cNvCxnSpPr>
          <p:nvPr/>
        </p:nvCxnSpPr>
        <p:spPr>
          <a:xfrm flipH="1">
            <a:off x="1371603" y="1834297"/>
            <a:ext cx="301296" cy="3374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4" idx="4"/>
            <a:endCxn id="6" idx="0"/>
          </p:cNvCxnSpPr>
          <p:nvPr/>
        </p:nvCxnSpPr>
        <p:spPr>
          <a:xfrm flipH="1">
            <a:off x="2209800" y="1943100"/>
            <a:ext cx="190500" cy="8572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743200" y="1943100"/>
            <a:ext cx="429466" cy="5172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55901" y="2285940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  </a:t>
            </a:r>
            <a:r>
              <a:rPr lang="en-US" dirty="0"/>
              <a:t>Director #1</a:t>
            </a:r>
          </a:p>
        </p:txBody>
      </p:sp>
      <p:cxnSp>
        <p:nvCxnSpPr>
          <p:cNvPr id="27" name="Straight Connector 26"/>
          <p:cNvCxnSpPr>
            <a:stCxn id="5" idx="4"/>
          </p:cNvCxnSpPr>
          <p:nvPr/>
        </p:nvCxnSpPr>
        <p:spPr>
          <a:xfrm>
            <a:off x="914400" y="3057525"/>
            <a:ext cx="76200" cy="7143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/>
          <p:cNvSpPr/>
          <p:nvPr/>
        </p:nvSpPr>
        <p:spPr>
          <a:xfrm>
            <a:off x="381000" y="3771900"/>
            <a:ext cx="1143000" cy="685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304800" y="3829051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   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524000" y="1258331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You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344755" y="171450"/>
            <a:ext cx="2570645" cy="40011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Power of Duplication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49375" y="4761011"/>
            <a:ext cx="942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barb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49FC721-C691-424C-96CD-D8463D324862}"/>
              </a:ext>
            </a:extLst>
          </p:cNvPr>
          <p:cNvSpPr txBox="1"/>
          <p:nvPr/>
        </p:nvSpPr>
        <p:spPr>
          <a:xfrm>
            <a:off x="1600201" y="2971801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Director #2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9CD3CFF-F3A6-5D47-B178-93097525C2FC}"/>
              </a:ext>
            </a:extLst>
          </p:cNvPr>
          <p:cNvCxnSpPr>
            <a:cxnSpLocks/>
          </p:cNvCxnSpPr>
          <p:nvPr/>
        </p:nvCxnSpPr>
        <p:spPr>
          <a:xfrm>
            <a:off x="3118165" y="1802282"/>
            <a:ext cx="388469" cy="4100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B9B135A-D132-164E-BEEC-88EB473442E5}"/>
              </a:ext>
            </a:extLst>
          </p:cNvPr>
          <p:cNvCxnSpPr>
            <a:cxnSpLocks/>
          </p:cNvCxnSpPr>
          <p:nvPr/>
        </p:nvCxnSpPr>
        <p:spPr>
          <a:xfrm>
            <a:off x="3332898" y="1682015"/>
            <a:ext cx="520453" cy="4310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B337D7D-7EBF-4A4C-AF5C-5A6CEF11099A}"/>
              </a:ext>
            </a:extLst>
          </p:cNvPr>
          <p:cNvCxnSpPr>
            <a:cxnSpLocks/>
          </p:cNvCxnSpPr>
          <p:nvPr/>
        </p:nvCxnSpPr>
        <p:spPr>
          <a:xfrm>
            <a:off x="3425766" y="1591436"/>
            <a:ext cx="490924" cy="1181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8EF8C16-3EF2-4341-9EC3-14D0F55E901D}"/>
              </a:ext>
            </a:extLst>
          </p:cNvPr>
          <p:cNvCxnSpPr>
            <a:cxnSpLocks/>
          </p:cNvCxnSpPr>
          <p:nvPr/>
        </p:nvCxnSpPr>
        <p:spPr>
          <a:xfrm flipV="1">
            <a:off x="3390093" y="1389196"/>
            <a:ext cx="623642" cy="283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E9D01D6-3B99-3947-8FF7-95A22AE4D6C3}"/>
              </a:ext>
            </a:extLst>
          </p:cNvPr>
          <p:cNvCxnSpPr>
            <a:cxnSpLocks/>
          </p:cNvCxnSpPr>
          <p:nvPr/>
        </p:nvCxnSpPr>
        <p:spPr>
          <a:xfrm>
            <a:off x="699667" y="1275823"/>
            <a:ext cx="781847" cy="957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7DBB7D8-8256-1448-B7E3-4482629A4B6A}"/>
              </a:ext>
            </a:extLst>
          </p:cNvPr>
          <p:cNvCxnSpPr>
            <a:cxnSpLocks/>
            <a:stCxn id="37" idx="6"/>
          </p:cNvCxnSpPr>
          <p:nvPr/>
        </p:nvCxnSpPr>
        <p:spPr>
          <a:xfrm flipV="1">
            <a:off x="917903" y="1675834"/>
            <a:ext cx="522921" cy="664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>
            <a:extLst>
              <a:ext uri="{FF2B5EF4-FFF2-40B4-BE49-F238E27FC236}">
                <a16:creationId xmlns:a16="http://schemas.microsoft.com/office/drawing/2014/main" id="{F6DC2ACB-4CBB-0C45-AB1D-929DB8B9C993}"/>
              </a:ext>
            </a:extLst>
          </p:cNvPr>
          <p:cNvSpPr/>
          <p:nvPr/>
        </p:nvSpPr>
        <p:spPr>
          <a:xfrm>
            <a:off x="3970283" y="1258331"/>
            <a:ext cx="233146" cy="250627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746586AB-96DE-CE4D-8CA3-7581C4B6B3AB}"/>
              </a:ext>
            </a:extLst>
          </p:cNvPr>
          <p:cNvSpPr/>
          <p:nvPr/>
        </p:nvSpPr>
        <p:spPr>
          <a:xfrm>
            <a:off x="3813473" y="1585337"/>
            <a:ext cx="351553" cy="250627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09A8ECD6-57CC-C147-92E3-C1222B9EBAA6}"/>
              </a:ext>
            </a:extLst>
          </p:cNvPr>
          <p:cNvSpPr/>
          <p:nvPr/>
        </p:nvSpPr>
        <p:spPr>
          <a:xfrm>
            <a:off x="3042826" y="2247364"/>
            <a:ext cx="259679" cy="353776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D742BE57-1445-7943-A34A-52FD836ADDBC}"/>
              </a:ext>
            </a:extLst>
          </p:cNvPr>
          <p:cNvSpPr/>
          <p:nvPr/>
        </p:nvSpPr>
        <p:spPr>
          <a:xfrm>
            <a:off x="657181" y="1111068"/>
            <a:ext cx="257220" cy="306525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95AF84CE-3BB7-3A44-B027-8C0165779D86}"/>
              </a:ext>
            </a:extLst>
          </p:cNvPr>
          <p:cNvSpPr/>
          <p:nvPr/>
        </p:nvSpPr>
        <p:spPr>
          <a:xfrm>
            <a:off x="3728626" y="1930960"/>
            <a:ext cx="1145640" cy="410092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dis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A848C54A-F144-8C40-BB70-5242D6BF490A}"/>
              </a:ext>
            </a:extLst>
          </p:cNvPr>
          <p:cNvSpPr/>
          <p:nvPr/>
        </p:nvSpPr>
        <p:spPr>
          <a:xfrm>
            <a:off x="691174" y="1589043"/>
            <a:ext cx="226729" cy="306526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D24A9811-621C-0344-B6AB-98B5DB3D1E4F}"/>
              </a:ext>
            </a:extLst>
          </p:cNvPr>
          <p:cNvSpPr/>
          <p:nvPr/>
        </p:nvSpPr>
        <p:spPr>
          <a:xfrm>
            <a:off x="3356883" y="2114036"/>
            <a:ext cx="362842" cy="273856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42C4388-6E9D-3B40-8231-2C0316A897BC}"/>
              </a:ext>
            </a:extLst>
          </p:cNvPr>
          <p:cNvSpPr txBox="1"/>
          <p:nvPr/>
        </p:nvSpPr>
        <p:spPr>
          <a:xfrm>
            <a:off x="3856483" y="2002998"/>
            <a:ext cx="8912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0B050"/>
                </a:solidFill>
              </a:rPr>
              <a:t>distributor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1BBFA79-0B1C-8746-B07B-11F02C0DEEB9}"/>
              </a:ext>
            </a:extLst>
          </p:cNvPr>
          <p:cNvSpPr txBox="1"/>
          <p:nvPr/>
        </p:nvSpPr>
        <p:spPr>
          <a:xfrm>
            <a:off x="4193803" y="1236876"/>
            <a:ext cx="11456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customers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FF90463B-F3C3-4F47-A012-EDAE9C4BE246}"/>
              </a:ext>
            </a:extLst>
          </p:cNvPr>
          <p:cNvSpPr/>
          <p:nvPr/>
        </p:nvSpPr>
        <p:spPr>
          <a:xfrm>
            <a:off x="27468" y="1349289"/>
            <a:ext cx="8328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customers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B9647A8-8B3B-744F-8026-D5F0ACD45F77}"/>
              </a:ext>
            </a:extLst>
          </p:cNvPr>
          <p:cNvSpPr txBox="1"/>
          <p:nvPr/>
        </p:nvSpPr>
        <p:spPr>
          <a:xfrm>
            <a:off x="6344755" y="1008783"/>
            <a:ext cx="2076541" cy="1323439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To build to Director-- you developed a customer base</a:t>
            </a:r>
          </a:p>
          <a:p>
            <a:r>
              <a:rPr lang="en-US" sz="1600" dirty="0"/>
              <a:t>and maybe a distributor or 2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BAA33A7-8DEE-2242-8261-E925D4AF9DAE}"/>
              </a:ext>
            </a:extLst>
          </p:cNvPr>
          <p:cNvSpPr txBox="1"/>
          <p:nvPr/>
        </p:nvSpPr>
        <p:spPr>
          <a:xfrm>
            <a:off x="4874266" y="2756730"/>
            <a:ext cx="3567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To become a SENIOR DIRECTOR– simply develop 1 Director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C5F795A-3EDC-8E4C-A08D-6B4B91CDE3A0}"/>
              </a:ext>
            </a:extLst>
          </p:cNvPr>
          <p:cNvSpPr txBox="1"/>
          <p:nvPr/>
        </p:nvSpPr>
        <p:spPr>
          <a:xfrm>
            <a:off x="4874266" y="3608874"/>
            <a:ext cx="37478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Then … to become a Coordinator…</a:t>
            </a:r>
          </a:p>
          <a:p>
            <a:r>
              <a:rPr lang="en-US" dirty="0"/>
              <a:t>Develop one more first level Director</a:t>
            </a:r>
          </a:p>
        </p:txBody>
      </p:sp>
    </p:spTree>
    <p:extLst>
      <p:ext uri="{BB962C8B-B14F-4D97-AF65-F5344CB8AC3E}">
        <p14:creationId xmlns:p14="http://schemas.microsoft.com/office/powerpoint/2010/main" val="4282713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0" animBg="1"/>
      <p:bldP spid="24" grpId="0"/>
      <p:bldP spid="29" grpId="0" animBg="1"/>
      <p:bldP spid="10" grpId="0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1" grpId="0"/>
      <p:bldP spid="39" grpId="0"/>
      <p:bldP spid="41" grpId="0"/>
      <p:bldP spid="44" grpId="0" animBg="1"/>
      <p:bldP spid="45" grpId="0"/>
      <p:bldP spid="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205979"/>
            <a:ext cx="5144703" cy="689170"/>
          </a:xfrm>
        </p:spPr>
        <p:txBody>
          <a:bodyPr>
            <a:normAutofit/>
          </a:bodyPr>
          <a:lstStyle/>
          <a:p>
            <a:r>
              <a:rPr lang="en-US" sz="2400" dirty="0"/>
              <a:t>So</a:t>
            </a:r>
            <a:r>
              <a:rPr lang="mr-IN" sz="2400" dirty="0"/>
              <a:t>…</a:t>
            </a:r>
            <a:r>
              <a:rPr lang="en-US" sz="2400" dirty="0"/>
              <a:t> Back to Goal Setting for a Minute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61892"/>
            <a:ext cx="4571999" cy="689171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sz="1700" dirty="0"/>
              <a:t>Ask ourselves </a:t>
            </a:r>
            <a:r>
              <a:rPr lang="mr-IN" sz="1700" dirty="0"/>
              <a:t>…</a:t>
            </a:r>
            <a:endParaRPr lang="en-US" sz="1700" dirty="0"/>
          </a:p>
          <a:p>
            <a:pPr marL="0" indent="0">
              <a:buNone/>
            </a:pPr>
            <a:r>
              <a:rPr lang="en-US" sz="1700" dirty="0"/>
              <a:t>What do I want now?   (for myself and others) </a:t>
            </a:r>
          </a:p>
          <a:p>
            <a:pPr marL="0" indent="0">
              <a:buNone/>
            </a:pPr>
            <a:r>
              <a:rPr lang="en-US" sz="1700" dirty="0"/>
              <a:t>	</a:t>
            </a:r>
          </a:p>
          <a:p>
            <a:pPr marL="0" indent="0">
              <a:buNone/>
            </a:pPr>
            <a:r>
              <a:rPr lang="en-US" sz="1700" dirty="0"/>
              <a:t>		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7374406" y="4761011"/>
            <a:ext cx="622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Barb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4080" y="205978"/>
            <a:ext cx="2906299" cy="340349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0AB032B-EC7A-3D4F-868E-D4EF504C66F3}"/>
              </a:ext>
            </a:extLst>
          </p:cNvPr>
          <p:cNvSpPr/>
          <p:nvPr/>
        </p:nvSpPr>
        <p:spPr>
          <a:xfrm>
            <a:off x="457199" y="4278069"/>
            <a:ext cx="66328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Monitor my self talk  </a:t>
            </a:r>
            <a:r>
              <a:rPr lang="mr-IN" sz="1600" dirty="0"/>
              <a:t>…</a:t>
            </a:r>
            <a:r>
              <a:rPr lang="en-US" sz="1600" dirty="0"/>
              <a:t>  do I believe I can build an organization ?  </a:t>
            </a:r>
          </a:p>
          <a:p>
            <a:endParaRPr lang="en-US" sz="24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A152E4D-B884-0A47-8172-9690874DD0A2}"/>
              </a:ext>
            </a:extLst>
          </p:cNvPr>
          <p:cNvSpPr/>
          <p:nvPr/>
        </p:nvSpPr>
        <p:spPr>
          <a:xfrm>
            <a:off x="457199" y="3843054"/>
            <a:ext cx="271157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What do I want to learn next ?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E8C0324-B4E8-FE46-8ED7-5D9820469F72}"/>
              </a:ext>
            </a:extLst>
          </p:cNvPr>
          <p:cNvSpPr/>
          <p:nvPr/>
        </p:nvSpPr>
        <p:spPr>
          <a:xfrm>
            <a:off x="457199" y="2282033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dirty="0"/>
              <a:t>What is my vision of the leader I want to become? </a:t>
            </a:r>
          </a:p>
          <a:p>
            <a:r>
              <a:rPr lang="en-US" sz="1600" dirty="0"/>
              <a:t>	--servant leader 		vs	-- boss        	 	</a:t>
            </a:r>
          </a:p>
          <a:p>
            <a:r>
              <a:rPr lang="en-US" sz="1600" dirty="0"/>
              <a:t>	--new identity</a:t>
            </a:r>
          </a:p>
          <a:p>
            <a:r>
              <a:rPr lang="en-US" sz="1600" dirty="0"/>
              <a:t>	--maker of leaders 			</a:t>
            </a:r>
          </a:p>
          <a:p>
            <a:r>
              <a:rPr lang="en-US" sz="1600" dirty="0"/>
              <a:t>	-- coach			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F82BBB0-3EEB-1949-9385-3482EBD3DD34}"/>
              </a:ext>
            </a:extLst>
          </p:cNvPr>
          <p:cNvSpPr/>
          <p:nvPr/>
        </p:nvSpPr>
        <p:spPr>
          <a:xfrm>
            <a:off x="457199" y="1805715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dirty="0"/>
              <a:t>How big can I see it?  </a:t>
            </a:r>
            <a:r>
              <a:rPr lang="en-US" sz="1400" dirty="0"/>
              <a:t>(see reading list addendum)</a:t>
            </a:r>
          </a:p>
        </p:txBody>
      </p:sp>
    </p:spTree>
    <p:extLst>
      <p:ext uri="{BB962C8B-B14F-4D97-AF65-F5344CB8AC3E}">
        <p14:creationId xmlns:p14="http://schemas.microsoft.com/office/powerpoint/2010/main" val="25085819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02C969-04DB-5243-B7BE-74545B28D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854" y="114300"/>
            <a:ext cx="5046045" cy="685525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399" dirty="0"/>
              <a:t>Steve’s Story ---Why Duplication –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B1774F-FD25-BE4D-A692-90276247D1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3866" y="886882"/>
            <a:ext cx="5613935" cy="488736"/>
          </a:xfrm>
        </p:spPr>
        <p:txBody>
          <a:bodyPr>
            <a:normAutofit fontScale="85000" lnSpcReduction="20000"/>
          </a:bodyPr>
          <a:lstStyle/>
          <a:p>
            <a:r>
              <a:rPr lang="en-US" sz="1799" dirty="0"/>
              <a:t>Came in through the opportunity. Perfect fit. 				Saw business immediately. Why?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16AF2E2-2120-9443-A6B0-F791E32F70FB}"/>
              </a:ext>
            </a:extLst>
          </p:cNvPr>
          <p:cNvSpPr/>
          <p:nvPr/>
        </p:nvSpPr>
        <p:spPr>
          <a:xfrm>
            <a:off x="253866" y="4343675"/>
            <a:ext cx="82849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Enough about me, what do you want? Are you confident in the skills you’ve learned to become a Director?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5E86DF0-D07B-1D41-90B0-756AB62CAE5B}"/>
              </a:ext>
            </a:extLst>
          </p:cNvPr>
          <p:cNvSpPr/>
          <p:nvPr/>
        </p:nvSpPr>
        <p:spPr>
          <a:xfrm>
            <a:off x="253866" y="3694060"/>
            <a:ext cx="78782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Today, at this point in our lives, we are productive, active and doing something that’s of great value to others.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BA253FE-0DE7-284F-B733-278C75AC2BFB}"/>
              </a:ext>
            </a:extLst>
          </p:cNvPr>
          <p:cNvSpPr/>
          <p:nvPr/>
        </p:nvSpPr>
        <p:spPr>
          <a:xfrm>
            <a:off x="253866" y="3016206"/>
            <a:ext cx="83402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In 1996 -  family challenge with oldest son – stepped back for 6 months – earned a six figure income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2665D04-49D4-BF46-8635-768354AE6C6B}"/>
              </a:ext>
            </a:extLst>
          </p:cNvPr>
          <p:cNvSpPr/>
          <p:nvPr/>
        </p:nvSpPr>
        <p:spPr>
          <a:xfrm>
            <a:off x="253866" y="2584573"/>
            <a:ext cx="6400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Leadership skills can be taught, learned and practiced.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919189F-B56F-644A-A1D0-50EB74805E3A}"/>
              </a:ext>
            </a:extLst>
          </p:cNvPr>
          <p:cNvSpPr/>
          <p:nvPr/>
        </p:nvSpPr>
        <p:spPr>
          <a:xfrm>
            <a:off x="253867" y="2143362"/>
            <a:ext cx="640079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Are you a teacher? Entrepreneur? You don’t have to be.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8873455-3FE7-3B4E-9BE5-417256C26475}"/>
              </a:ext>
            </a:extLst>
          </p:cNvPr>
          <p:cNvSpPr/>
          <p:nvPr/>
        </p:nvSpPr>
        <p:spPr>
          <a:xfrm>
            <a:off x="246047" y="1468962"/>
            <a:ext cx="56139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We’ve experienced several recessions thru the years. How did your business do in April? Shaklee is an ‘essential’ business.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769176B-1784-0144-AB4E-44E86717878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2161" y="55167"/>
            <a:ext cx="3291840" cy="2218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634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633" y="1157938"/>
            <a:ext cx="6121667" cy="922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248" indent="-214248">
              <a:buFont typeface="Arial" panose="020B0604020202020204" pitchFamily="34" charset="0"/>
              <a:buChar char="•"/>
            </a:pPr>
            <a:r>
              <a:rPr lang="en-US" sz="1799" dirty="0"/>
              <a:t>The ideal business is one where your income is not limited by your personal output.</a:t>
            </a:r>
          </a:p>
          <a:p>
            <a:endParaRPr lang="en-US" sz="1799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17633" y="114300"/>
            <a:ext cx="4649003" cy="857250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z="2800" dirty="0"/>
              <a:t>           3 Qualities of an Ideal 			Business Model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D6670E1-4CA0-514F-8ECA-E7E8DB0DBBD9}"/>
              </a:ext>
            </a:extLst>
          </p:cNvPr>
          <p:cNvSpPr/>
          <p:nvPr/>
        </p:nvSpPr>
        <p:spPr>
          <a:xfrm>
            <a:off x="2974205" y="3385654"/>
            <a:ext cx="6063918" cy="1476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248" indent="-214248">
              <a:buFont typeface="Arial" panose="020B0604020202020204" pitchFamily="34" charset="0"/>
              <a:buChar char="•"/>
            </a:pPr>
            <a:r>
              <a:rPr lang="en-US" sz="1799" dirty="0"/>
              <a:t>The ideal business will always satisfy your intellectual and even emotional needs. There’s nothing in the world like being passionate about what you’re doing. 		</a:t>
            </a:r>
          </a:p>
          <a:p>
            <a:r>
              <a:rPr lang="en-US" sz="1799" dirty="0"/>
              <a:t>	</a:t>
            </a:r>
          </a:p>
          <a:p>
            <a:r>
              <a:rPr lang="en-US" sz="1799" dirty="0"/>
              <a:t>You’re having fun when that happens, you’re not working.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6537A39-BC37-E24C-B534-585FF074FCFA}"/>
              </a:ext>
            </a:extLst>
          </p:cNvPr>
          <p:cNvSpPr/>
          <p:nvPr/>
        </p:nvSpPr>
        <p:spPr>
          <a:xfrm>
            <a:off x="2974205" y="2224276"/>
            <a:ext cx="5856973" cy="922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248" indent="-214248">
              <a:buFont typeface="Arial" panose="020B0604020202020204" pitchFamily="34" charset="0"/>
              <a:buChar char="•"/>
            </a:pPr>
            <a:r>
              <a:rPr lang="en-US" sz="1799" dirty="0"/>
              <a:t>The ideal business will leave you with free time. It doesn’t require your attention and effort for 12, 16, 18 or 24 hours a day.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D5BAE3-F391-1447-9251-0B322E19C6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3257" y="136396"/>
            <a:ext cx="2229362" cy="16703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855EC4F-0831-534D-B4CD-1B7F80CD42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76" y="2187604"/>
            <a:ext cx="2733577" cy="2779375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6FB08B8-D8B3-5848-8251-04F55BDC69B9}"/>
              </a:ext>
            </a:extLst>
          </p:cNvPr>
          <p:cNvSpPr txBox="1"/>
          <p:nvPr/>
        </p:nvSpPr>
        <p:spPr>
          <a:xfrm>
            <a:off x="8219975" y="4052235"/>
            <a:ext cx="702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steve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184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574773" y="342474"/>
            <a:ext cx="7197150" cy="3141614"/>
          </a:xfrm>
          <a:prstGeom prst="rect">
            <a:avLst/>
          </a:prstGeom>
        </p:spPr>
        <p:txBody>
          <a:bodyPr/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3838" algn="l" defTabSz="914400" rtl="0" eaLnBrk="1" latinLnBrk="0" hangingPunct="1">
              <a:lnSpc>
                <a:spcPct val="90000"/>
              </a:lnSpc>
              <a:spcBef>
                <a:spcPts val="8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41363" indent="-17145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66788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08088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44752" indent="-173736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82496" indent="-173736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73736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57984" indent="-173736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99" dirty="0"/>
          </a:p>
          <a:p>
            <a:endParaRPr lang="en-US" sz="1499" dirty="0"/>
          </a:p>
          <a:p>
            <a:pPr marL="0" indent="0">
              <a:buNone/>
            </a:pPr>
            <a:r>
              <a:rPr lang="en-US" sz="1499" dirty="0"/>
              <a:t>                              </a:t>
            </a:r>
            <a:r>
              <a:rPr lang="en-US" sz="1800" dirty="0"/>
              <a:t>Teach Others To Teach Others</a:t>
            </a:r>
          </a:p>
          <a:p>
            <a:pPr marL="0" indent="0">
              <a:buNone/>
            </a:pPr>
            <a:r>
              <a:rPr lang="en-US" sz="1499" dirty="0"/>
              <a:t>             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32055" y="172702"/>
            <a:ext cx="6286797" cy="303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099" b="1" u="sng" dirty="0"/>
              <a:t>The Power of Duplication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299883" y="3305985"/>
            <a:ext cx="5236022" cy="646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799"/>
              <a:t>														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5258633" y="1115186"/>
            <a:ext cx="647363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750"/>
              <a:t> </a:t>
            </a: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4618413" y="1605468"/>
            <a:ext cx="1241176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750"/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788975" y="568228"/>
            <a:ext cx="6454587" cy="369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695" indent="-342695" algn="ctr">
              <a:spcBef>
                <a:spcPct val="50000"/>
              </a:spcBef>
            </a:pPr>
            <a:r>
              <a:rPr lang="en-US" sz="1799" dirty="0"/>
              <a:t> </a:t>
            </a:r>
            <a:r>
              <a:rPr lang="en-US" sz="1600" dirty="0"/>
              <a:t>The more people you help succeed, the more successful you become.</a:t>
            </a: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1055537" y="3629667"/>
            <a:ext cx="4210238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00"/>
              <a:t> </a:t>
            </a:r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1649348" y="3589204"/>
            <a:ext cx="2969063" cy="727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750"/>
              <a:t>		</a:t>
            </a:r>
            <a:endParaRPr lang="en-US" sz="900" b="1"/>
          </a:p>
          <a:p>
            <a:pPr>
              <a:spcBef>
                <a:spcPct val="50000"/>
              </a:spcBef>
            </a:pPr>
            <a:r>
              <a:rPr lang="en-US" sz="750"/>
              <a:t>               </a:t>
            </a:r>
            <a:endParaRPr lang="en-US" sz="750" b="1"/>
          </a:p>
          <a:p>
            <a:pPr>
              <a:spcBef>
                <a:spcPct val="50000"/>
              </a:spcBef>
            </a:pPr>
            <a:r>
              <a:rPr lang="en-US" sz="750" b="1"/>
              <a:t>			</a:t>
            </a:r>
            <a:r>
              <a:rPr lang="en-US" sz="750"/>
              <a:t>	</a:t>
            </a:r>
          </a:p>
          <a:p>
            <a:pPr>
              <a:spcBef>
                <a:spcPct val="50000"/>
              </a:spcBef>
            </a:pPr>
            <a:endParaRPr lang="en-US" sz="750"/>
          </a:p>
        </p:txBody>
      </p:sp>
      <p:sp>
        <p:nvSpPr>
          <p:cNvPr id="13" name="Text Box 26"/>
          <p:cNvSpPr txBox="1">
            <a:spLocks noChangeArrowheads="1"/>
          </p:cNvSpPr>
          <p:nvPr/>
        </p:nvSpPr>
        <p:spPr bwMode="auto">
          <a:xfrm>
            <a:off x="4239989" y="2981114"/>
            <a:ext cx="1242365" cy="369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799"/>
          </a:p>
        </p:txBody>
      </p:sp>
      <p:sp>
        <p:nvSpPr>
          <p:cNvPr id="14" name="Text Box 27"/>
          <p:cNvSpPr txBox="1">
            <a:spLocks noChangeArrowheads="1"/>
          </p:cNvSpPr>
          <p:nvPr/>
        </p:nvSpPr>
        <p:spPr bwMode="auto">
          <a:xfrm>
            <a:off x="5201513" y="4006078"/>
            <a:ext cx="3377711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solidFill>
                  <a:srgbClr val="002060"/>
                </a:solidFill>
              </a:rPr>
              <a:t>$21,900 Personal Group Bonuses 		(9% of total earnings</a:t>
            </a:r>
            <a:r>
              <a:rPr lang="en-US" sz="1600" b="1" dirty="0">
                <a:solidFill>
                  <a:schemeClr val="tx2"/>
                </a:solidFill>
              </a:rPr>
              <a:t>)</a:t>
            </a:r>
          </a:p>
        </p:txBody>
      </p:sp>
      <p:sp>
        <p:nvSpPr>
          <p:cNvPr id="15" name="Text Box 34"/>
          <p:cNvSpPr txBox="1">
            <a:spLocks noChangeArrowheads="1"/>
          </p:cNvSpPr>
          <p:nvPr/>
        </p:nvSpPr>
        <p:spPr bwMode="auto">
          <a:xfrm>
            <a:off x="5429996" y="986664"/>
            <a:ext cx="2341927" cy="3693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/>
              <a:t>$243,000 total income</a:t>
            </a:r>
          </a:p>
        </p:txBody>
      </p:sp>
      <p:sp>
        <p:nvSpPr>
          <p:cNvPr id="16" name="Text Box 35"/>
          <p:cNvSpPr txBox="1">
            <a:spLocks noChangeArrowheads="1"/>
          </p:cNvSpPr>
          <p:nvPr/>
        </p:nvSpPr>
        <p:spPr bwMode="auto">
          <a:xfrm>
            <a:off x="5765959" y="1881448"/>
            <a:ext cx="2599775" cy="2077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>
                <a:solidFill>
                  <a:srgbClr val="FF0000"/>
                </a:solidFill>
              </a:rPr>
              <a:t>Leadership &amp; Passive Bonuses on  Down-line Business Leaders.</a:t>
            </a:r>
          </a:p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rgbClr val="FF0000"/>
                </a:solidFill>
              </a:rPr>
              <a:t>$221,100 </a:t>
            </a:r>
          </a:p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rgbClr val="FF0000"/>
                </a:solidFill>
              </a:rPr>
              <a:t>(91% of total earnings)</a:t>
            </a:r>
          </a:p>
          <a:p>
            <a:pPr algn="ctr">
              <a:spcBef>
                <a:spcPct val="50000"/>
              </a:spcBef>
            </a:pPr>
            <a:r>
              <a:rPr lang="en-US" sz="1400" dirty="0">
                <a:solidFill>
                  <a:srgbClr val="FF0000"/>
                </a:solidFill>
              </a:rPr>
              <a:t> 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002780" y="3042992"/>
            <a:ext cx="1713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174140" y="3042992"/>
            <a:ext cx="22848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5144393" y="1200867"/>
            <a:ext cx="228482" cy="103411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1660058" y="1729227"/>
            <a:ext cx="3484335" cy="2270529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49"/>
          </a:p>
        </p:txBody>
      </p:sp>
      <p:sp>
        <p:nvSpPr>
          <p:cNvPr id="21" name="Right Brace 20"/>
          <p:cNvSpPr/>
          <p:nvPr/>
        </p:nvSpPr>
        <p:spPr>
          <a:xfrm>
            <a:off x="5201513" y="2229029"/>
            <a:ext cx="503074" cy="1328046"/>
          </a:xfrm>
          <a:prstGeom prst="rightBrace">
            <a:avLst>
              <a:gd name="adj1" fmla="val 69047"/>
              <a:gd name="adj2" fmla="val 5000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sz="1349" dirty="0">
              <a:solidFill>
                <a:srgbClr val="FF0000"/>
              </a:solidFill>
            </a:endParaRPr>
          </a:p>
        </p:txBody>
      </p:sp>
      <p:cxnSp>
        <p:nvCxnSpPr>
          <p:cNvPr id="22" name="Straight Arrow Connector 21"/>
          <p:cNvCxnSpPr>
            <a:cxnSpLocks/>
            <a:stCxn id="14" idx="1"/>
          </p:cNvCxnSpPr>
          <p:nvPr/>
        </p:nvCxnSpPr>
        <p:spPr>
          <a:xfrm flipH="1" flipV="1">
            <a:off x="4767561" y="3745518"/>
            <a:ext cx="433952" cy="55294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1660058" y="3599915"/>
            <a:ext cx="399842" cy="4284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2059900" y="3599915"/>
            <a:ext cx="285602" cy="4284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2345501" y="3599915"/>
            <a:ext cx="342722" cy="4284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2688223" y="3542795"/>
            <a:ext cx="285602" cy="4284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2973823" y="3542795"/>
            <a:ext cx="228482" cy="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3202304" y="3542795"/>
            <a:ext cx="228482" cy="4284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3430786" y="3599915"/>
            <a:ext cx="171360" cy="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3602146" y="3599915"/>
            <a:ext cx="342722" cy="4284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V="1">
            <a:off x="3944867" y="3542795"/>
            <a:ext cx="228482" cy="8568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4173349" y="3542795"/>
            <a:ext cx="228482" cy="4284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4401830" y="3599915"/>
            <a:ext cx="342722" cy="4284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V="1">
            <a:off x="4744552" y="3599915"/>
            <a:ext cx="399842" cy="4284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4287589" y="1457906"/>
            <a:ext cx="571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45"/>
          <p:cNvSpPr txBox="1">
            <a:spLocks noChangeArrowheads="1"/>
          </p:cNvSpPr>
          <p:nvPr/>
        </p:nvSpPr>
        <p:spPr bwMode="auto">
          <a:xfrm>
            <a:off x="323146" y="4064370"/>
            <a:ext cx="193985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dirty="0"/>
              <a:t>Consistent  earnings 	for 37 years</a:t>
            </a:r>
          </a:p>
        </p:txBody>
      </p:sp>
      <p:cxnSp>
        <p:nvCxnSpPr>
          <p:cNvPr id="37" name="Straight Arrow Connector 36"/>
          <p:cNvCxnSpPr/>
          <p:nvPr/>
        </p:nvCxnSpPr>
        <p:spPr>
          <a:xfrm flipV="1">
            <a:off x="1031735" y="3657035"/>
            <a:ext cx="571203" cy="34272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1660058" y="3542795"/>
            <a:ext cx="27727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1945660" y="3542795"/>
            <a:ext cx="12257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V="1">
            <a:off x="2059900" y="3428555"/>
            <a:ext cx="285602" cy="1142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2345501" y="3314314"/>
            <a:ext cx="342722" cy="9520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2688225" y="3200073"/>
            <a:ext cx="408172" cy="13328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V="1">
            <a:off x="3088067" y="3085835"/>
            <a:ext cx="334391" cy="11067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V="1">
            <a:off x="3373666" y="2971595"/>
            <a:ext cx="642603" cy="1261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V="1">
            <a:off x="4001990" y="2628873"/>
            <a:ext cx="659263" cy="33082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V="1">
            <a:off x="4630311" y="2229029"/>
            <a:ext cx="514082" cy="39984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40FEAA2D-DBE9-E448-A3DE-536C541875B4}"/>
              </a:ext>
            </a:extLst>
          </p:cNvPr>
          <p:cNvSpPr txBox="1"/>
          <p:nvPr/>
        </p:nvSpPr>
        <p:spPr>
          <a:xfrm>
            <a:off x="8075596" y="4649145"/>
            <a:ext cx="952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steve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021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" t="4414" r="-326"/>
          <a:stretch/>
        </p:blipFill>
        <p:spPr>
          <a:xfrm>
            <a:off x="863463" y="1085851"/>
            <a:ext cx="7019627" cy="377426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828800" y="342901"/>
            <a:ext cx="5159199" cy="738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99" dirty="0"/>
              <a:t>Team Toovell – distributes </a:t>
            </a:r>
            <a:r>
              <a:rPr lang="en-US" sz="2099" b="1" dirty="0"/>
              <a:t>$1,000,000 </a:t>
            </a:r>
            <a:r>
              <a:rPr lang="en-US" sz="2099" dirty="0"/>
              <a:t>of Shaklee products a month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023DDA0-36A7-F44D-826F-08B0BE68C3CF}"/>
              </a:ext>
            </a:extLst>
          </p:cNvPr>
          <p:cNvSpPr txBox="1"/>
          <p:nvPr/>
        </p:nvSpPr>
        <p:spPr>
          <a:xfrm>
            <a:off x="7883090" y="4514247"/>
            <a:ext cx="972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steve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111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5D8D47-B841-B54D-984A-8BC1E5C7E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4703198" cy="857250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799" dirty="0"/>
              <a:t>To Develop an Organization 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326F2D-24B6-4342-B099-01E6FB6CF2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00152"/>
            <a:ext cx="3498783" cy="5323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799" dirty="0"/>
              <a:t>It all boils down to three things …</a:t>
            </a:r>
          </a:p>
          <a:p>
            <a:endParaRPr lang="en-US" sz="1799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489" y="3123751"/>
            <a:ext cx="2827312" cy="18907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4" t="5080" r="8841" b="5609"/>
          <a:stretch/>
        </p:blipFill>
        <p:spPr>
          <a:xfrm>
            <a:off x="6622181" y="128985"/>
            <a:ext cx="1933421" cy="2848702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CC2EA8E-CEA8-3440-8BEC-397186BF0D04}"/>
              </a:ext>
            </a:extLst>
          </p:cNvPr>
          <p:cNvSpPr/>
          <p:nvPr/>
        </p:nvSpPr>
        <p:spPr>
          <a:xfrm>
            <a:off x="457199" y="3574144"/>
            <a:ext cx="2885021" cy="369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799" dirty="0"/>
              <a:t> Helping others do the same.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8935209-A806-894A-8092-D2301AAFBDCC}"/>
              </a:ext>
            </a:extLst>
          </p:cNvPr>
          <p:cNvSpPr/>
          <p:nvPr/>
        </p:nvSpPr>
        <p:spPr>
          <a:xfrm>
            <a:off x="457199" y="2703105"/>
            <a:ext cx="4572000" cy="64607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799" dirty="0"/>
              <a:t>Sharing the gift of Shaklee over, and over, and</a:t>
            </a:r>
          </a:p>
          <a:p>
            <a:r>
              <a:rPr lang="en-US" sz="1799" dirty="0"/>
              <a:t>    over and over and over…………..and…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A2537FA-7E80-E14A-866A-8BE3E1AF38BF}"/>
              </a:ext>
            </a:extLst>
          </p:cNvPr>
          <p:cNvSpPr/>
          <p:nvPr/>
        </p:nvSpPr>
        <p:spPr>
          <a:xfrm>
            <a:off x="457199" y="1869471"/>
            <a:ext cx="5231331" cy="646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99" dirty="0"/>
              <a:t>Not being FEARFUL  …  Courage and Confidence</a:t>
            </a:r>
          </a:p>
          <a:p>
            <a:r>
              <a:rPr lang="en-US" sz="1799" dirty="0"/>
              <a:t>	and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21EE287-9F5F-404E-91C8-A88997F9D110}"/>
              </a:ext>
            </a:extLst>
          </p:cNvPr>
          <p:cNvSpPr txBox="1"/>
          <p:nvPr/>
        </p:nvSpPr>
        <p:spPr>
          <a:xfrm>
            <a:off x="5029199" y="4620126"/>
            <a:ext cx="830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steve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9764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014766" y="148461"/>
            <a:ext cx="3962400" cy="923077"/>
          </a:xfrm>
          <a:ln w="28575">
            <a:solidFill>
              <a:srgbClr val="0070C0"/>
            </a:solidFill>
          </a:ln>
        </p:spPr>
        <p:txBody>
          <a:bodyPr>
            <a:normAutofit/>
          </a:bodyPr>
          <a:lstStyle/>
          <a:p>
            <a:r>
              <a:rPr lang="en-US" sz="2800" dirty="0"/>
              <a:t>What is Your Vision?</a:t>
            </a:r>
            <a:br>
              <a:rPr lang="en-US" sz="2800" dirty="0"/>
            </a:br>
            <a:r>
              <a:rPr lang="en-US" sz="2400" dirty="0"/>
              <a:t>Becky’s Story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86986" y="1895722"/>
            <a:ext cx="4056876" cy="92333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Then .. 5 years ago  </a:t>
            </a:r>
            <a:r>
              <a:rPr lang="en-US" sz="1400" dirty="0"/>
              <a:t>(17 years later )        </a:t>
            </a:r>
          </a:p>
          <a:p>
            <a:r>
              <a:rPr lang="en-US" dirty="0"/>
              <a:t>	Upline asked … </a:t>
            </a:r>
          </a:p>
          <a:p>
            <a:r>
              <a:rPr lang="en-US" b="1" dirty="0"/>
              <a:t>“ Are you ready to develop a team?”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2EB9E6-1CAD-384B-8660-FFE799E4D19D}"/>
              </a:ext>
            </a:extLst>
          </p:cNvPr>
          <p:cNvSpPr txBox="1"/>
          <p:nvPr/>
        </p:nvSpPr>
        <p:spPr>
          <a:xfrm>
            <a:off x="252468" y="226990"/>
            <a:ext cx="4295706" cy="584775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At first –</a:t>
            </a:r>
          </a:p>
          <a:p>
            <a:r>
              <a:rPr lang="en-US" sz="1600" dirty="0"/>
              <a:t>Help friends have healthier families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80882D2-F4D2-7C48-95C4-8BA833886DC2}"/>
              </a:ext>
            </a:extLst>
          </p:cNvPr>
          <p:cNvSpPr txBox="1"/>
          <p:nvPr/>
        </p:nvSpPr>
        <p:spPr>
          <a:xfrm>
            <a:off x="1809003" y="1142703"/>
            <a:ext cx="3962400" cy="584775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Then .. It grew to .. </a:t>
            </a:r>
          </a:p>
          <a:p>
            <a:r>
              <a:rPr lang="en-US" sz="1600" dirty="0"/>
              <a:t>Helping MORE people have healthier families.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5ABE1B-5BDF-E449-8B31-EFAFDF962B8D}"/>
              </a:ext>
            </a:extLst>
          </p:cNvPr>
          <p:cNvSpPr txBox="1"/>
          <p:nvPr/>
        </p:nvSpPr>
        <p:spPr>
          <a:xfrm>
            <a:off x="279529" y="3123635"/>
            <a:ext cx="5360875" cy="584775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That lead to a study of leadership and personal development .. </a:t>
            </a:r>
          </a:p>
          <a:p>
            <a:r>
              <a:rPr lang="en-US" sz="1600" dirty="0"/>
              <a:t>And 6 months later ….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7E0F285-3B04-FF42-955F-0F4D64C603D6}"/>
              </a:ext>
            </a:extLst>
          </p:cNvPr>
          <p:cNvSpPr txBox="1"/>
          <p:nvPr/>
        </p:nvSpPr>
        <p:spPr>
          <a:xfrm>
            <a:off x="279529" y="3896623"/>
            <a:ext cx="4627033" cy="646331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Becky was a Senior Coordinator!				with 2 first level Directors and 10,000 OV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ECD6C2E-0FEC-954F-BA9D-2D65D0A3FE6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784" t="3225" r="15604" b="16104"/>
          <a:stretch/>
        </p:blipFill>
        <p:spPr>
          <a:xfrm>
            <a:off x="184523" y="957894"/>
            <a:ext cx="1530004" cy="1380516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7CCC3260-3A94-6C44-82B7-FC6B8DAB6535}"/>
              </a:ext>
            </a:extLst>
          </p:cNvPr>
          <p:cNvSpPr/>
          <p:nvPr/>
        </p:nvSpPr>
        <p:spPr>
          <a:xfrm>
            <a:off x="6116320" y="1220744"/>
            <a:ext cx="313243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2015 to 2020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3 kids in college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And then 3 weddings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Moved twice… cross country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Aging declining parents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Dad died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Greg unemployed 7 months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Father-in-law died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.. And that’s just the big stuff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EB03C79-B080-CF4A-9884-D86A5729BD93}"/>
              </a:ext>
            </a:extLst>
          </p:cNvPr>
          <p:cNvSpPr/>
          <p:nvPr/>
        </p:nvSpPr>
        <p:spPr>
          <a:xfrm>
            <a:off x="5512075" y="4170469"/>
            <a:ext cx="3465091" cy="646331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And even with all that … </a:t>
            </a:r>
          </a:p>
          <a:p>
            <a:r>
              <a:rPr lang="en-US" dirty="0"/>
              <a:t>The Shaklee business kept growing.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9D59DC-620A-E649-9267-3DF9351C2FA4}"/>
              </a:ext>
            </a:extLst>
          </p:cNvPr>
          <p:cNvSpPr txBox="1"/>
          <p:nvPr/>
        </p:nvSpPr>
        <p:spPr>
          <a:xfrm>
            <a:off x="166834" y="4632134"/>
            <a:ext cx="52586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And was qualifying for Shaklee Dream Trips each year. </a:t>
            </a:r>
          </a:p>
        </p:txBody>
      </p:sp>
    </p:spTree>
    <p:extLst>
      <p:ext uri="{BB962C8B-B14F-4D97-AF65-F5344CB8AC3E}">
        <p14:creationId xmlns:p14="http://schemas.microsoft.com/office/powerpoint/2010/main" val="474984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9" grpId="0" animBg="1"/>
      <p:bldP spid="10" grpId="0" animBg="1"/>
      <p:bldP spid="11" grpId="0" animBg="1"/>
      <p:bldP spid="18" grpId="0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33626"/>
            <a:ext cx="4480399" cy="1404855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z="2400" dirty="0"/>
              <a:t>Senior Coordinator</a:t>
            </a:r>
            <a:br>
              <a:rPr lang="en-US" sz="2400" dirty="0"/>
            </a:br>
            <a:r>
              <a:rPr lang="en-US" sz="2400" dirty="0"/>
              <a:t>2 First Generation Directors</a:t>
            </a:r>
            <a:br>
              <a:rPr lang="en-US" sz="2400" dirty="0"/>
            </a:br>
            <a:r>
              <a:rPr lang="en-US" sz="2400" dirty="0"/>
              <a:t>AND</a:t>
            </a:r>
            <a:br>
              <a:rPr lang="en-US" sz="2400" dirty="0"/>
            </a:br>
            <a:r>
              <a:rPr lang="en-US" sz="2400" b="1" dirty="0"/>
              <a:t>10,000 OV </a:t>
            </a:r>
          </a:p>
        </p:txBody>
      </p:sp>
      <p:sp>
        <p:nvSpPr>
          <p:cNvPr id="4" name="Oval 3"/>
          <p:cNvSpPr/>
          <p:nvPr/>
        </p:nvSpPr>
        <p:spPr>
          <a:xfrm>
            <a:off x="1272402" y="1679706"/>
            <a:ext cx="2057400" cy="74295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11113" y="2615859"/>
            <a:ext cx="1371600" cy="97155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582713" y="2800350"/>
            <a:ext cx="1524000" cy="8001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DiDirector</a:t>
            </a:r>
            <a:r>
              <a:rPr lang="en-US" dirty="0"/>
              <a:t> # 2</a:t>
            </a:r>
          </a:p>
        </p:txBody>
      </p:sp>
      <p:cxnSp>
        <p:nvCxnSpPr>
          <p:cNvPr id="9" name="Straight Connector 8"/>
          <p:cNvCxnSpPr>
            <a:stCxn id="4" idx="3"/>
          </p:cNvCxnSpPr>
          <p:nvPr/>
        </p:nvCxnSpPr>
        <p:spPr>
          <a:xfrm flipH="1">
            <a:off x="1272405" y="2313853"/>
            <a:ext cx="301296" cy="3374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4" idx="4"/>
            <a:endCxn id="6" idx="0"/>
          </p:cNvCxnSpPr>
          <p:nvPr/>
        </p:nvCxnSpPr>
        <p:spPr>
          <a:xfrm>
            <a:off x="2301102" y="2422656"/>
            <a:ext cx="43611" cy="3776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849039" y="2406347"/>
            <a:ext cx="429466" cy="5172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37937" y="2850678"/>
            <a:ext cx="13716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  </a:t>
            </a:r>
            <a:r>
              <a:rPr lang="en-US" dirty="0"/>
              <a:t>Director #1</a:t>
            </a:r>
          </a:p>
          <a:p>
            <a:pPr algn="ctr"/>
            <a:r>
              <a:rPr lang="en-US" sz="1400" dirty="0"/>
              <a:t>3000 PGV</a:t>
            </a:r>
          </a:p>
        </p:txBody>
      </p:sp>
      <p:cxnSp>
        <p:nvCxnSpPr>
          <p:cNvPr id="27" name="Straight Connector 26"/>
          <p:cNvCxnSpPr>
            <a:stCxn id="5" idx="4"/>
          </p:cNvCxnSpPr>
          <p:nvPr/>
        </p:nvCxnSpPr>
        <p:spPr>
          <a:xfrm>
            <a:off x="896913" y="3587409"/>
            <a:ext cx="76200" cy="7143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/>
          <p:cNvSpPr/>
          <p:nvPr/>
        </p:nvSpPr>
        <p:spPr>
          <a:xfrm>
            <a:off x="381000" y="3849204"/>
            <a:ext cx="1143000" cy="685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304800" y="3829051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   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487608" y="1817946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You</a:t>
            </a:r>
            <a:r>
              <a:rPr lang="en-US" sz="1400" dirty="0"/>
              <a:t>   4000 PGV</a:t>
            </a:r>
            <a:r>
              <a:rPr lang="en-US" sz="2400" dirty="0"/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362242" y="4630195"/>
            <a:ext cx="2570645" cy="40011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Power of Duplication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49FC721-C691-424C-96CD-D8463D324862}"/>
              </a:ext>
            </a:extLst>
          </p:cNvPr>
          <p:cNvSpPr txBox="1"/>
          <p:nvPr/>
        </p:nvSpPr>
        <p:spPr>
          <a:xfrm>
            <a:off x="1667093" y="2993378"/>
            <a:ext cx="1295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Director #2</a:t>
            </a:r>
          </a:p>
          <a:p>
            <a:r>
              <a:rPr lang="en-US" sz="1400" dirty="0"/>
              <a:t>    3000 PGV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9CD3CFF-F3A6-5D47-B178-93097525C2FC}"/>
              </a:ext>
            </a:extLst>
          </p:cNvPr>
          <p:cNvCxnSpPr>
            <a:cxnSpLocks/>
          </p:cNvCxnSpPr>
          <p:nvPr/>
        </p:nvCxnSpPr>
        <p:spPr>
          <a:xfrm>
            <a:off x="3166510" y="2229647"/>
            <a:ext cx="388469" cy="4100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B9B135A-D132-164E-BEEC-88EB473442E5}"/>
              </a:ext>
            </a:extLst>
          </p:cNvPr>
          <p:cNvCxnSpPr>
            <a:cxnSpLocks/>
          </p:cNvCxnSpPr>
          <p:nvPr/>
        </p:nvCxnSpPr>
        <p:spPr>
          <a:xfrm>
            <a:off x="3329802" y="2089070"/>
            <a:ext cx="520453" cy="4310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B337D7D-7EBF-4A4C-AF5C-5A6CEF11099A}"/>
              </a:ext>
            </a:extLst>
          </p:cNvPr>
          <p:cNvCxnSpPr>
            <a:cxnSpLocks/>
          </p:cNvCxnSpPr>
          <p:nvPr/>
        </p:nvCxnSpPr>
        <p:spPr>
          <a:xfrm>
            <a:off x="3357770" y="2018763"/>
            <a:ext cx="490924" cy="1181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8EF8C16-3EF2-4341-9EC3-14D0F55E901D}"/>
              </a:ext>
            </a:extLst>
          </p:cNvPr>
          <p:cNvCxnSpPr>
            <a:cxnSpLocks/>
          </p:cNvCxnSpPr>
          <p:nvPr/>
        </p:nvCxnSpPr>
        <p:spPr>
          <a:xfrm flipV="1">
            <a:off x="3301257" y="1897637"/>
            <a:ext cx="623642" cy="283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E9D01D6-3B99-3947-8FF7-95A22AE4D6C3}"/>
              </a:ext>
            </a:extLst>
          </p:cNvPr>
          <p:cNvCxnSpPr>
            <a:cxnSpLocks/>
          </p:cNvCxnSpPr>
          <p:nvPr/>
        </p:nvCxnSpPr>
        <p:spPr>
          <a:xfrm>
            <a:off x="550313" y="1873010"/>
            <a:ext cx="781847" cy="957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7DBB7D8-8256-1448-B7E3-4482629A4B6A}"/>
              </a:ext>
            </a:extLst>
          </p:cNvPr>
          <p:cNvCxnSpPr>
            <a:cxnSpLocks/>
          </p:cNvCxnSpPr>
          <p:nvPr/>
        </p:nvCxnSpPr>
        <p:spPr>
          <a:xfrm flipV="1">
            <a:off x="801395" y="2245137"/>
            <a:ext cx="522921" cy="664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>
            <a:extLst>
              <a:ext uri="{FF2B5EF4-FFF2-40B4-BE49-F238E27FC236}">
                <a16:creationId xmlns:a16="http://schemas.microsoft.com/office/drawing/2014/main" id="{F6DC2ACB-4CBB-0C45-AB1D-929DB8B9C993}"/>
              </a:ext>
            </a:extLst>
          </p:cNvPr>
          <p:cNvSpPr/>
          <p:nvPr/>
        </p:nvSpPr>
        <p:spPr>
          <a:xfrm>
            <a:off x="3793659" y="2066312"/>
            <a:ext cx="233146" cy="250627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746586AB-96DE-CE4D-8CA3-7581C4B6B3AB}"/>
              </a:ext>
            </a:extLst>
          </p:cNvPr>
          <p:cNvSpPr/>
          <p:nvPr/>
        </p:nvSpPr>
        <p:spPr>
          <a:xfrm>
            <a:off x="3902094" y="1807138"/>
            <a:ext cx="351553" cy="250627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09A8ECD6-57CC-C147-92E3-C1222B9EBAA6}"/>
              </a:ext>
            </a:extLst>
          </p:cNvPr>
          <p:cNvSpPr/>
          <p:nvPr/>
        </p:nvSpPr>
        <p:spPr>
          <a:xfrm>
            <a:off x="3044976" y="2588085"/>
            <a:ext cx="259679" cy="353776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D742BE57-1445-7943-A34A-52FD836ADDBC}"/>
              </a:ext>
            </a:extLst>
          </p:cNvPr>
          <p:cNvSpPr/>
          <p:nvPr/>
        </p:nvSpPr>
        <p:spPr>
          <a:xfrm>
            <a:off x="407889" y="1650286"/>
            <a:ext cx="257220" cy="306525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95AF84CE-3BB7-3A44-B027-8C0165779D86}"/>
              </a:ext>
            </a:extLst>
          </p:cNvPr>
          <p:cNvSpPr/>
          <p:nvPr/>
        </p:nvSpPr>
        <p:spPr>
          <a:xfrm>
            <a:off x="3751824" y="2328681"/>
            <a:ext cx="1145640" cy="410092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dis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A848C54A-F144-8C40-BB70-5242D6BF490A}"/>
              </a:ext>
            </a:extLst>
          </p:cNvPr>
          <p:cNvSpPr/>
          <p:nvPr/>
        </p:nvSpPr>
        <p:spPr>
          <a:xfrm>
            <a:off x="698363" y="2205384"/>
            <a:ext cx="226729" cy="306526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D24A9811-621C-0344-B6AB-98B5DB3D1E4F}"/>
              </a:ext>
            </a:extLst>
          </p:cNvPr>
          <p:cNvSpPr/>
          <p:nvPr/>
        </p:nvSpPr>
        <p:spPr>
          <a:xfrm>
            <a:off x="3366539" y="2424965"/>
            <a:ext cx="362842" cy="273856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42C4388-6E9D-3B40-8231-2C0316A897BC}"/>
              </a:ext>
            </a:extLst>
          </p:cNvPr>
          <p:cNvSpPr txBox="1"/>
          <p:nvPr/>
        </p:nvSpPr>
        <p:spPr>
          <a:xfrm>
            <a:off x="3893911" y="2370202"/>
            <a:ext cx="8912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0B050"/>
                </a:solidFill>
              </a:rPr>
              <a:t>distributor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1BBFA79-0B1C-8746-B07B-11F02C0DEEB9}"/>
              </a:ext>
            </a:extLst>
          </p:cNvPr>
          <p:cNvSpPr txBox="1"/>
          <p:nvPr/>
        </p:nvSpPr>
        <p:spPr>
          <a:xfrm>
            <a:off x="4241748" y="1872246"/>
            <a:ext cx="11456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customers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FF90463B-F3C3-4F47-A012-EDAE9C4BE246}"/>
              </a:ext>
            </a:extLst>
          </p:cNvPr>
          <p:cNvSpPr/>
          <p:nvPr/>
        </p:nvSpPr>
        <p:spPr>
          <a:xfrm>
            <a:off x="64056" y="1949000"/>
            <a:ext cx="8328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customers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2EE9907-9D08-404A-9EB8-254C70DDCF06}"/>
              </a:ext>
            </a:extLst>
          </p:cNvPr>
          <p:cNvSpPr txBox="1"/>
          <p:nvPr/>
        </p:nvSpPr>
        <p:spPr>
          <a:xfrm>
            <a:off x="3205291" y="3096504"/>
            <a:ext cx="287624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You       		4000 PGV</a:t>
            </a:r>
          </a:p>
          <a:p>
            <a:r>
              <a:rPr lang="en-US" dirty="0"/>
              <a:t>Director #1    	3000 PGV</a:t>
            </a:r>
          </a:p>
          <a:p>
            <a:r>
              <a:rPr lang="en-US" dirty="0"/>
              <a:t>Director #2	</a:t>
            </a:r>
            <a:r>
              <a:rPr lang="en-US" u="sng" dirty="0"/>
              <a:t>3000 PGV</a:t>
            </a:r>
            <a:endParaRPr lang="en-US" dirty="0"/>
          </a:p>
          <a:p>
            <a:r>
              <a:rPr lang="en-US" dirty="0"/>
              <a:t>	         	</a:t>
            </a:r>
            <a:r>
              <a:rPr lang="en-US" sz="2400" dirty="0"/>
              <a:t>10,000 OV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83A1A713-F832-F94D-9F89-74B5C61D79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492" y="2482554"/>
            <a:ext cx="2691589" cy="201869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50CA00A7-DC0C-0642-BA4F-CF74DEF4E491}"/>
              </a:ext>
            </a:extLst>
          </p:cNvPr>
          <p:cNvSpPr/>
          <p:nvPr/>
        </p:nvSpPr>
        <p:spPr>
          <a:xfrm>
            <a:off x="5820146" y="836054"/>
            <a:ext cx="2630079" cy="646331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n-US" dirty="0"/>
              <a:t>2015 income as a Director</a:t>
            </a:r>
          </a:p>
          <a:p>
            <a:r>
              <a:rPr lang="en-US" dirty="0"/>
              <a:t>             $39,000/year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F27B8A4-8305-244C-9F31-513C95E68A3A}"/>
              </a:ext>
            </a:extLst>
          </p:cNvPr>
          <p:cNvSpPr/>
          <p:nvPr/>
        </p:nvSpPr>
        <p:spPr>
          <a:xfrm>
            <a:off x="5223910" y="1645621"/>
            <a:ext cx="3656535" cy="646331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1 year later as a Senior Coordinator –</a:t>
            </a:r>
          </a:p>
          <a:p>
            <a:r>
              <a:rPr lang="en-US" dirty="0"/>
              <a:t>			$48,000/ year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2205A26-9554-104C-BA73-CC0C88488B03}"/>
              </a:ext>
            </a:extLst>
          </p:cNvPr>
          <p:cNvSpPr/>
          <p:nvPr/>
        </p:nvSpPr>
        <p:spPr>
          <a:xfrm>
            <a:off x="5128426" y="102747"/>
            <a:ext cx="3847501" cy="646331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Becky Advanced in Rank Every 2 Years</a:t>
            </a:r>
            <a:br>
              <a:rPr lang="en-US" dirty="0"/>
            </a:br>
            <a:r>
              <a:rPr lang="en-US" dirty="0"/>
              <a:t>   </a:t>
            </a:r>
            <a:r>
              <a:rPr lang="en-US" sz="1600" dirty="0"/>
              <a:t>and significantly advanced in income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136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F8D30A-A7F8-1E4D-84E8-B849074EAF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3450657" cy="857250"/>
          </a:xfrm>
        </p:spPr>
        <p:txBody>
          <a:bodyPr>
            <a:normAutofit/>
          </a:bodyPr>
          <a:lstStyle/>
          <a:p>
            <a:r>
              <a:rPr lang="en-US" sz="2400" dirty="0"/>
              <a:t>Credit card repayment 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207CBC-AFF9-2147-AA24-40FD553F6E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80522" y="770021"/>
            <a:ext cx="3518034" cy="13605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We went from record low to record high unemployment in 1 month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EDEB4A-8FB6-FD41-BCB2-FECB927EA3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546" y="770021"/>
            <a:ext cx="5087587" cy="398485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4D99BAB-E892-9B48-BBD1-7FAF3DBE8E81}"/>
              </a:ext>
            </a:extLst>
          </p:cNvPr>
          <p:cNvSpPr txBox="1"/>
          <p:nvPr/>
        </p:nvSpPr>
        <p:spPr>
          <a:xfrm>
            <a:off x="5462654" y="2077184"/>
            <a:ext cx="3353769" cy="1200329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Interest  			$11,433!!!</a:t>
            </a:r>
          </a:p>
          <a:p>
            <a:endParaRPr lang="en-US" dirty="0"/>
          </a:p>
          <a:p>
            <a:r>
              <a:rPr lang="en-US" dirty="0"/>
              <a:t> but for only $130 more a month payment… save $5000 of interest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02671C-1FD7-0F48-A9DB-DBF029F5B6BF}"/>
              </a:ext>
            </a:extLst>
          </p:cNvPr>
          <p:cNvSpPr txBox="1"/>
          <p:nvPr/>
        </p:nvSpPr>
        <p:spPr>
          <a:xfrm>
            <a:off x="5544787" y="3679407"/>
            <a:ext cx="3262328" cy="1200329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Shaklee Director makes</a:t>
            </a:r>
          </a:p>
          <a:p>
            <a:r>
              <a:rPr lang="en-US" dirty="0"/>
              <a:t>20% of $2000 =  		   $400</a:t>
            </a:r>
          </a:p>
          <a:p>
            <a:r>
              <a:rPr lang="en-US" dirty="0"/>
              <a:t>Plus 15% MN difference = </a:t>
            </a:r>
            <a:r>
              <a:rPr lang="en-US" u="sng" dirty="0"/>
              <a:t>$350</a:t>
            </a:r>
          </a:p>
          <a:p>
            <a:r>
              <a:rPr lang="en-US" dirty="0"/>
              <a:t>					   $750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384B8E-5F2C-6D43-8FDB-DE97CE74281A}"/>
              </a:ext>
            </a:extLst>
          </p:cNvPr>
          <p:cNvSpPr txBox="1"/>
          <p:nvPr/>
        </p:nvSpPr>
        <p:spPr>
          <a:xfrm>
            <a:off x="8191099" y="1751797"/>
            <a:ext cx="7074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pam</a:t>
            </a:r>
          </a:p>
        </p:txBody>
      </p:sp>
    </p:spTree>
    <p:extLst>
      <p:ext uri="{BB962C8B-B14F-4D97-AF65-F5344CB8AC3E}">
        <p14:creationId xmlns:p14="http://schemas.microsoft.com/office/powerpoint/2010/main" val="42423914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71450"/>
            <a:ext cx="7530123" cy="994172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800" dirty="0"/>
              <a:t>Executive Coordinator --</a:t>
            </a:r>
            <a:br>
              <a:rPr lang="en-US" sz="2800" dirty="0"/>
            </a:br>
            <a:r>
              <a:rPr lang="en-US" sz="2800" dirty="0"/>
              <a:t>3 First Generation Directors		    20,000 OV </a:t>
            </a:r>
          </a:p>
        </p:txBody>
      </p:sp>
      <p:sp>
        <p:nvSpPr>
          <p:cNvPr id="4" name="Oval 3"/>
          <p:cNvSpPr/>
          <p:nvPr/>
        </p:nvSpPr>
        <p:spPr>
          <a:xfrm>
            <a:off x="1371599" y="1200150"/>
            <a:ext cx="2991013" cy="74295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28599" y="2085975"/>
            <a:ext cx="1581023" cy="97155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Sarah</a:t>
            </a:r>
          </a:p>
        </p:txBody>
      </p:sp>
      <p:sp>
        <p:nvSpPr>
          <p:cNvPr id="6" name="Oval 5"/>
          <p:cNvSpPr/>
          <p:nvPr/>
        </p:nvSpPr>
        <p:spPr>
          <a:xfrm>
            <a:off x="1882369" y="2657475"/>
            <a:ext cx="1969474" cy="800100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>
            <a:stCxn id="4" idx="3"/>
          </p:cNvCxnSpPr>
          <p:nvPr/>
        </p:nvCxnSpPr>
        <p:spPr>
          <a:xfrm flipH="1">
            <a:off x="1371603" y="1834297"/>
            <a:ext cx="438020" cy="3374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4" idx="4"/>
            <a:endCxn id="6" idx="0"/>
          </p:cNvCxnSpPr>
          <p:nvPr/>
        </p:nvCxnSpPr>
        <p:spPr>
          <a:xfrm>
            <a:off x="2867106" y="1943100"/>
            <a:ext cx="0" cy="7143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3397362" y="1943100"/>
            <a:ext cx="725253" cy="4601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5" idx="4"/>
          </p:cNvCxnSpPr>
          <p:nvPr/>
        </p:nvCxnSpPr>
        <p:spPr>
          <a:xfrm flipH="1">
            <a:off x="990601" y="3057525"/>
            <a:ext cx="28510" cy="7143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/>
          <p:cNvSpPr/>
          <p:nvPr/>
        </p:nvSpPr>
        <p:spPr>
          <a:xfrm>
            <a:off x="228599" y="3771900"/>
            <a:ext cx="1625959" cy="742950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349736" y="3751874"/>
            <a:ext cx="15048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   </a:t>
            </a:r>
            <a:r>
              <a:rPr lang="en-US" dirty="0">
                <a:solidFill>
                  <a:srgbClr val="00B050"/>
                </a:solidFill>
              </a:rPr>
              <a:t>Susan &amp; Mike </a:t>
            </a:r>
            <a:r>
              <a:rPr lang="en-US" dirty="0" err="1">
                <a:solidFill>
                  <a:srgbClr val="00B050"/>
                </a:solidFill>
              </a:rPr>
              <a:t>Roling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 rot="21050696">
            <a:off x="3670242" y="2333992"/>
            <a:ext cx="1776874" cy="69887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Lauren </a:t>
            </a:r>
            <a:r>
              <a:rPr lang="en-US" dirty="0" err="1"/>
              <a:t>BLreede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767015" y="2494865"/>
            <a:ext cx="15958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Abri &amp; Adam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237755" y="2811244"/>
            <a:ext cx="1388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B050"/>
                </a:solidFill>
              </a:rPr>
              <a:t>Kari &amp; Mike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371603" y="1316155"/>
            <a:ext cx="29910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Becky &amp; Greg Choate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212927" y="3725501"/>
            <a:ext cx="4792784" cy="1138773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 </a:t>
            </a:r>
            <a:r>
              <a:rPr lang="en-US" sz="2000" dirty="0"/>
              <a:t>Build in Depth </a:t>
            </a:r>
            <a:r>
              <a:rPr lang="mr-IN" sz="2000" dirty="0"/>
              <a:t>–</a:t>
            </a:r>
            <a:endParaRPr lang="en-US" sz="2000" dirty="0"/>
          </a:p>
          <a:p>
            <a:pPr algn="ctr"/>
            <a:r>
              <a:rPr lang="en-US" sz="2000" dirty="0"/>
              <a:t> Build 3 </a:t>
            </a:r>
            <a:r>
              <a:rPr lang="en-US" sz="2000" b="1" dirty="0"/>
              <a:t>legs </a:t>
            </a:r>
            <a:r>
              <a:rPr lang="mr-IN" sz="2000" b="1" dirty="0"/>
              <a:t>…</a:t>
            </a:r>
            <a:r>
              <a:rPr lang="en-US" sz="2000" b="1" dirty="0"/>
              <a:t> treat them all like first levels until your first levels step into leadership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28599" y="2171700"/>
            <a:ext cx="15810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Francine </a:t>
            </a:r>
          </a:p>
          <a:p>
            <a:pPr algn="ctr"/>
            <a:r>
              <a:rPr lang="en-US" dirty="0"/>
              <a:t>&amp; Tim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121467" y="1350071"/>
            <a:ext cx="38203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/>
              <a:t>How Big an Organization Can You See?</a:t>
            </a:r>
          </a:p>
        </p:txBody>
      </p:sp>
      <p:sp>
        <p:nvSpPr>
          <p:cNvPr id="32" name="Oval 31"/>
          <p:cNvSpPr/>
          <p:nvPr/>
        </p:nvSpPr>
        <p:spPr>
          <a:xfrm>
            <a:off x="2050401" y="3684807"/>
            <a:ext cx="1801442" cy="800100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Ca</a:t>
            </a:r>
            <a:endParaRPr lang="en-US" dirty="0"/>
          </a:p>
        </p:txBody>
      </p:sp>
      <p:cxnSp>
        <p:nvCxnSpPr>
          <p:cNvPr id="36" name="Straight Connector 35"/>
          <p:cNvCxnSpPr>
            <a:endCxn id="32" idx="1"/>
          </p:cNvCxnSpPr>
          <p:nvPr/>
        </p:nvCxnSpPr>
        <p:spPr>
          <a:xfrm>
            <a:off x="1371603" y="3057525"/>
            <a:ext cx="942613" cy="7444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237755" y="3801979"/>
            <a:ext cx="1572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rgbClr val="00B050"/>
                </a:solidFill>
              </a:rPr>
              <a:t>Carlie</a:t>
            </a:r>
            <a:r>
              <a:rPr lang="en-US" dirty="0">
                <a:solidFill>
                  <a:srgbClr val="00B050"/>
                </a:solidFill>
              </a:rPr>
              <a:t> &amp; Alan Wilson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AD39EC-81D1-0E4E-B384-82571864D957}"/>
              </a:ext>
            </a:extLst>
          </p:cNvPr>
          <p:cNvSpPr txBox="1"/>
          <p:nvPr/>
        </p:nvSpPr>
        <p:spPr>
          <a:xfrm>
            <a:off x="5491397" y="2919515"/>
            <a:ext cx="3302867" cy="646331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Becky’s Exec Coordinator Income 	       $4500/month</a:t>
            </a:r>
          </a:p>
        </p:txBody>
      </p:sp>
    </p:spTree>
    <p:extLst>
      <p:ext uri="{BB962C8B-B14F-4D97-AF65-F5344CB8AC3E}">
        <p14:creationId xmlns:p14="http://schemas.microsoft.com/office/powerpoint/2010/main" val="40172656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71450"/>
            <a:ext cx="7530123" cy="994172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800" dirty="0"/>
              <a:t>Senior Executive Coordinator --</a:t>
            </a:r>
            <a:br>
              <a:rPr lang="en-US" sz="2800" dirty="0"/>
            </a:br>
            <a:r>
              <a:rPr lang="en-US" sz="2800" dirty="0"/>
              <a:t>3 First Generation Directors		    20,000 OV </a:t>
            </a:r>
          </a:p>
        </p:txBody>
      </p:sp>
      <p:sp>
        <p:nvSpPr>
          <p:cNvPr id="4" name="Oval 3"/>
          <p:cNvSpPr/>
          <p:nvPr/>
        </p:nvSpPr>
        <p:spPr>
          <a:xfrm>
            <a:off x="1371599" y="1200150"/>
            <a:ext cx="2991013" cy="74295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28599" y="2158153"/>
            <a:ext cx="1581023" cy="89937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Sarah</a:t>
            </a:r>
          </a:p>
        </p:txBody>
      </p:sp>
      <p:sp>
        <p:nvSpPr>
          <p:cNvPr id="6" name="Oval 5"/>
          <p:cNvSpPr/>
          <p:nvPr/>
        </p:nvSpPr>
        <p:spPr>
          <a:xfrm>
            <a:off x="2728144" y="2444100"/>
            <a:ext cx="1969474" cy="59768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>
            <a:stCxn id="4" idx="3"/>
          </p:cNvCxnSpPr>
          <p:nvPr/>
        </p:nvCxnSpPr>
        <p:spPr>
          <a:xfrm flipH="1">
            <a:off x="1371603" y="1834297"/>
            <a:ext cx="438020" cy="3374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cxnSpLocks/>
            <a:endCxn id="6" idx="0"/>
          </p:cNvCxnSpPr>
          <p:nvPr/>
        </p:nvCxnSpPr>
        <p:spPr>
          <a:xfrm>
            <a:off x="3369270" y="1953196"/>
            <a:ext cx="343611" cy="490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cxnSpLocks/>
            <a:endCxn id="7" idx="0"/>
          </p:cNvCxnSpPr>
          <p:nvPr/>
        </p:nvCxnSpPr>
        <p:spPr>
          <a:xfrm>
            <a:off x="4212927" y="1711246"/>
            <a:ext cx="538449" cy="1758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cxnSpLocks/>
            <a:stCxn id="5" idx="4"/>
          </p:cNvCxnSpPr>
          <p:nvPr/>
        </p:nvCxnSpPr>
        <p:spPr>
          <a:xfrm flipH="1">
            <a:off x="990601" y="3057524"/>
            <a:ext cx="28510" cy="7143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/>
          <p:cNvSpPr/>
          <p:nvPr/>
        </p:nvSpPr>
        <p:spPr>
          <a:xfrm>
            <a:off x="228600" y="3771900"/>
            <a:ext cx="1334474" cy="50156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177335" y="3857914"/>
            <a:ext cx="15048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   </a:t>
            </a:r>
            <a:r>
              <a:rPr lang="en-US" sz="1400" dirty="0"/>
              <a:t>Susan &amp; Mike</a:t>
            </a:r>
          </a:p>
        </p:txBody>
      </p:sp>
      <p:sp>
        <p:nvSpPr>
          <p:cNvPr id="7" name="Oval 6"/>
          <p:cNvSpPr/>
          <p:nvPr/>
        </p:nvSpPr>
        <p:spPr>
          <a:xfrm rot="21050696">
            <a:off x="3903988" y="1883844"/>
            <a:ext cx="1776874" cy="51598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Lauren </a:t>
            </a:r>
            <a:r>
              <a:rPr lang="en-US" dirty="0" err="1"/>
              <a:t>BLreede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953469" y="1940660"/>
            <a:ext cx="15958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Abri &amp; Adam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974406" y="2583679"/>
            <a:ext cx="1388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Kari &amp; Mike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346435" y="1294249"/>
            <a:ext cx="29910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Becky &amp; Greg Choate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212927" y="3725501"/>
            <a:ext cx="4792784" cy="1138773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 </a:t>
            </a:r>
            <a:r>
              <a:rPr lang="en-US" sz="2000" dirty="0"/>
              <a:t>Build in Depth </a:t>
            </a:r>
            <a:r>
              <a:rPr lang="mr-IN" sz="2000" dirty="0"/>
              <a:t>–</a:t>
            </a:r>
            <a:endParaRPr lang="en-US" sz="2000" dirty="0"/>
          </a:p>
          <a:p>
            <a:pPr algn="ctr"/>
            <a:r>
              <a:rPr lang="en-US" sz="2000" dirty="0"/>
              <a:t> Build 3 </a:t>
            </a:r>
            <a:r>
              <a:rPr lang="en-US" sz="2000" b="1" dirty="0"/>
              <a:t>legs </a:t>
            </a:r>
            <a:r>
              <a:rPr lang="mr-IN" sz="2000" b="1" dirty="0"/>
              <a:t>…</a:t>
            </a:r>
            <a:r>
              <a:rPr lang="en-US" sz="2000" b="1" dirty="0"/>
              <a:t> treat them all like first levels until your first levels step into leadership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17912" y="2238086"/>
            <a:ext cx="15810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Francine </a:t>
            </a:r>
          </a:p>
          <a:p>
            <a:pPr algn="ctr"/>
            <a:r>
              <a:rPr lang="en-US" dirty="0"/>
              <a:t>&amp; Tim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789807" y="1631494"/>
            <a:ext cx="32869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/>
              <a:t>How Big an Organization Can You See?</a:t>
            </a:r>
          </a:p>
        </p:txBody>
      </p:sp>
      <p:sp>
        <p:nvSpPr>
          <p:cNvPr id="32" name="Oval 31"/>
          <p:cNvSpPr/>
          <p:nvPr/>
        </p:nvSpPr>
        <p:spPr>
          <a:xfrm>
            <a:off x="2050401" y="3684807"/>
            <a:ext cx="1204829" cy="51724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Ca</a:t>
            </a:r>
            <a:endParaRPr lang="en-US" dirty="0"/>
          </a:p>
        </p:txBody>
      </p:sp>
      <p:cxnSp>
        <p:nvCxnSpPr>
          <p:cNvPr id="36" name="Straight Connector 35"/>
          <p:cNvCxnSpPr>
            <a:cxnSpLocks/>
            <a:endCxn id="32" idx="1"/>
          </p:cNvCxnSpPr>
          <p:nvPr/>
        </p:nvCxnSpPr>
        <p:spPr>
          <a:xfrm>
            <a:off x="1371603" y="3057525"/>
            <a:ext cx="855241" cy="7030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848980" y="3782982"/>
            <a:ext cx="15728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Carlie &amp; Alan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E4213D0-522F-FA46-B902-1A33AB11AC2F}"/>
              </a:ext>
            </a:extLst>
          </p:cNvPr>
          <p:cNvCxnSpPr>
            <a:cxnSpLocks/>
            <a:stCxn id="40" idx="3"/>
          </p:cNvCxnSpPr>
          <p:nvPr/>
        </p:nvCxnSpPr>
        <p:spPr>
          <a:xfrm flipV="1">
            <a:off x="4337448" y="1364394"/>
            <a:ext cx="599960" cy="1606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0560EEDF-E462-E247-82EE-E8B8444A956B}"/>
              </a:ext>
            </a:extLst>
          </p:cNvPr>
          <p:cNvCxnSpPr>
            <a:cxnSpLocks/>
          </p:cNvCxnSpPr>
          <p:nvPr/>
        </p:nvCxnSpPr>
        <p:spPr>
          <a:xfrm>
            <a:off x="4212927" y="1711246"/>
            <a:ext cx="538449" cy="1758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3B90E3A7-4A39-1A45-8322-8D26291DE15B}"/>
              </a:ext>
            </a:extLst>
          </p:cNvPr>
          <p:cNvCxnSpPr>
            <a:cxnSpLocks/>
          </p:cNvCxnSpPr>
          <p:nvPr/>
        </p:nvCxnSpPr>
        <p:spPr>
          <a:xfrm>
            <a:off x="747564" y="1373104"/>
            <a:ext cx="624035" cy="51356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25B77A72-5669-9B42-B99F-04A4FC51F0EF}"/>
              </a:ext>
            </a:extLst>
          </p:cNvPr>
          <p:cNvCxnSpPr>
            <a:cxnSpLocks/>
          </p:cNvCxnSpPr>
          <p:nvPr/>
        </p:nvCxnSpPr>
        <p:spPr>
          <a:xfrm flipV="1">
            <a:off x="697456" y="1663954"/>
            <a:ext cx="648979" cy="12185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008A8804-3956-AC44-BA5F-FAFBEB77FA0C}"/>
              </a:ext>
            </a:extLst>
          </p:cNvPr>
          <p:cNvCxnSpPr>
            <a:cxnSpLocks/>
          </p:cNvCxnSpPr>
          <p:nvPr/>
        </p:nvCxnSpPr>
        <p:spPr>
          <a:xfrm flipV="1">
            <a:off x="4384044" y="1537819"/>
            <a:ext cx="586289" cy="49361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04A800E4-F167-4F4F-8E00-B44F39D17EFD}"/>
              </a:ext>
            </a:extLst>
          </p:cNvPr>
          <p:cNvSpPr txBox="1"/>
          <p:nvPr/>
        </p:nvSpPr>
        <p:spPr>
          <a:xfrm>
            <a:off x="4937408" y="1200150"/>
            <a:ext cx="12233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</a:rPr>
              <a:t>8 distributors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642B0A65-CEA5-E94D-8BA7-045EC5EEB417}"/>
              </a:ext>
            </a:extLst>
          </p:cNvPr>
          <p:cNvCxnSpPr>
            <a:cxnSpLocks/>
          </p:cNvCxnSpPr>
          <p:nvPr/>
        </p:nvCxnSpPr>
        <p:spPr>
          <a:xfrm>
            <a:off x="1563074" y="2913098"/>
            <a:ext cx="593104" cy="2034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E73AD1D7-6D1A-5E41-A6F2-C905FE5D861C}"/>
              </a:ext>
            </a:extLst>
          </p:cNvPr>
          <p:cNvCxnSpPr>
            <a:cxnSpLocks/>
          </p:cNvCxnSpPr>
          <p:nvPr/>
        </p:nvCxnSpPr>
        <p:spPr>
          <a:xfrm flipV="1">
            <a:off x="304800" y="3008717"/>
            <a:ext cx="442764" cy="3788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DD3BA0B3-A170-6448-804C-45AFDD770037}"/>
              </a:ext>
            </a:extLst>
          </p:cNvPr>
          <p:cNvSpPr txBox="1"/>
          <p:nvPr/>
        </p:nvSpPr>
        <p:spPr>
          <a:xfrm>
            <a:off x="5710595" y="2888450"/>
            <a:ext cx="32048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   </a:t>
            </a:r>
            <a:r>
              <a:rPr lang="en-US" sz="1400" dirty="0"/>
              <a:t>Senior Executive Coordinator Income - 		</a:t>
            </a:r>
            <a:r>
              <a:rPr lang="en-US" dirty="0"/>
              <a:t>$7,000/month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F783035D-8BF0-CC41-8AA0-20BC6EDE75F3}"/>
              </a:ext>
            </a:extLst>
          </p:cNvPr>
          <p:cNvSpPr/>
          <p:nvPr/>
        </p:nvSpPr>
        <p:spPr>
          <a:xfrm>
            <a:off x="2001093" y="2897516"/>
            <a:ext cx="1001376" cy="429050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Ca</a:t>
            </a:r>
            <a:endParaRPr lang="en-US" dirty="0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7FDA4475-EDCA-EB41-A046-60BF824AA104}"/>
              </a:ext>
            </a:extLst>
          </p:cNvPr>
          <p:cNvSpPr/>
          <p:nvPr/>
        </p:nvSpPr>
        <p:spPr>
          <a:xfrm>
            <a:off x="85530" y="3191322"/>
            <a:ext cx="933581" cy="493485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CSa</a:t>
            </a:r>
            <a:endParaRPr lang="en-US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CF80CB4-410C-B84A-9EE5-9F19756C7C79}"/>
              </a:ext>
            </a:extLst>
          </p:cNvPr>
          <p:cNvSpPr txBox="1"/>
          <p:nvPr/>
        </p:nvSpPr>
        <p:spPr>
          <a:xfrm>
            <a:off x="228599" y="3309203"/>
            <a:ext cx="7334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50"/>
                </a:solidFill>
              </a:rPr>
              <a:t>Stacie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50D9A85-DB05-544D-A05D-59CE8B670FF4}"/>
              </a:ext>
            </a:extLst>
          </p:cNvPr>
          <p:cNvSpPr txBox="1"/>
          <p:nvPr/>
        </p:nvSpPr>
        <p:spPr>
          <a:xfrm>
            <a:off x="2082039" y="3008717"/>
            <a:ext cx="9603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50"/>
                </a:solidFill>
              </a:rPr>
              <a:t>Christina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DFB6CB49-0C73-BF48-8C62-CECB233B873F}"/>
              </a:ext>
            </a:extLst>
          </p:cNvPr>
          <p:cNvCxnSpPr>
            <a:cxnSpLocks/>
          </p:cNvCxnSpPr>
          <p:nvPr/>
        </p:nvCxnSpPr>
        <p:spPr>
          <a:xfrm>
            <a:off x="747564" y="1516763"/>
            <a:ext cx="624035" cy="51356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5157839A-98CF-B540-9AC4-828F658E4DCB}"/>
              </a:ext>
            </a:extLst>
          </p:cNvPr>
          <p:cNvCxnSpPr>
            <a:cxnSpLocks/>
          </p:cNvCxnSpPr>
          <p:nvPr/>
        </p:nvCxnSpPr>
        <p:spPr>
          <a:xfrm flipV="1">
            <a:off x="845019" y="1663530"/>
            <a:ext cx="582071" cy="210265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6E05EECA-BDF8-C348-8B0B-162A1A3BB223}"/>
              </a:ext>
            </a:extLst>
          </p:cNvPr>
          <p:cNvSpPr txBox="1"/>
          <p:nvPr/>
        </p:nvSpPr>
        <p:spPr>
          <a:xfrm>
            <a:off x="228599" y="1180575"/>
            <a:ext cx="11030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</a:rPr>
              <a:t>8 distributors</a:t>
            </a: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B01E1261-D2D0-5148-AFD4-B89F912E17BE}"/>
              </a:ext>
            </a:extLst>
          </p:cNvPr>
          <p:cNvCxnSpPr>
            <a:cxnSpLocks/>
          </p:cNvCxnSpPr>
          <p:nvPr/>
        </p:nvCxnSpPr>
        <p:spPr>
          <a:xfrm>
            <a:off x="4355538" y="1631494"/>
            <a:ext cx="624035" cy="51356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61444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rgbClr val="0070C0"/>
            </a:solidFill>
          </a:ln>
        </p:spPr>
        <p:txBody>
          <a:bodyPr>
            <a:normAutofit/>
          </a:bodyPr>
          <a:lstStyle/>
          <a:p>
            <a:r>
              <a:rPr lang="en-US" sz="3200" dirty="0"/>
              <a:t>Building in Depth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599" cy="4368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Applies to customers, distributors and business leaders </a:t>
            </a:r>
            <a:r>
              <a:rPr lang="mr-IN" sz="2000" dirty="0"/>
              <a:t>…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2258093"/>
            <a:ext cx="3167508" cy="2062400"/>
          </a:xfrm>
          <a:prstGeom prst="rect">
            <a:avLst/>
          </a:prstGeom>
        </p:spPr>
      </p:pic>
      <p:pic>
        <p:nvPicPr>
          <p:cNvPr id="5" name="Content Placeholder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6373" y="2473858"/>
            <a:ext cx="4762500" cy="1905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89370" y="1915074"/>
            <a:ext cx="1229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Clothesline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11914" y="1891672"/>
            <a:ext cx="478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62653" y="1888761"/>
            <a:ext cx="7153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Roots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304309" y="4656934"/>
            <a:ext cx="5806461" cy="36933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The Dream Plan is set up to benefit Building in Depth MORE!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571758" y="4716255"/>
            <a:ext cx="824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jeanne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06722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3CF31-0221-2847-B9E7-58D530C38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321" y="234854"/>
            <a:ext cx="8118911" cy="564043"/>
          </a:xfrm>
        </p:spPr>
        <p:txBody>
          <a:bodyPr>
            <a:normAutofit/>
          </a:bodyPr>
          <a:lstStyle/>
          <a:p>
            <a:r>
              <a:rPr lang="en-US" sz="2800" dirty="0"/>
              <a:t>Shaklee Businesses Offer Significant Financial Support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231727-BC21-E646-896A-C1E68A1CC2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381" y="966975"/>
            <a:ext cx="8845575" cy="3845418"/>
          </a:xfrm>
        </p:spPr>
        <p:txBody>
          <a:bodyPr>
            <a:normAutofit/>
          </a:bodyPr>
          <a:lstStyle/>
          <a:p>
            <a:r>
              <a:rPr lang="en-US" sz="1800" dirty="0"/>
              <a:t>Credit card – 40% of Americans carry credit card debt ( with 3 cards)</a:t>
            </a:r>
          </a:p>
          <a:p>
            <a:pPr marL="0" indent="0">
              <a:buNone/>
            </a:pPr>
            <a:r>
              <a:rPr lang="en-US" sz="1600" dirty="0"/>
              <a:t>				$9300 – average balance due </a:t>
            </a:r>
          </a:p>
          <a:p>
            <a:pPr marL="0" indent="0">
              <a:buNone/>
            </a:pPr>
            <a:r>
              <a:rPr lang="en-US" sz="1600" dirty="0"/>
              <a:t>				40% can’t pay more than the minimum </a:t>
            </a:r>
          </a:p>
          <a:p>
            <a:pPr marL="0" indent="0">
              <a:buNone/>
            </a:pPr>
            <a:r>
              <a:rPr lang="en-US" sz="1600" dirty="0"/>
              <a:t>				12 to 18% interest depending on your FICO credit score</a:t>
            </a:r>
          </a:p>
          <a:p>
            <a:r>
              <a:rPr lang="en-US" sz="1800" dirty="0"/>
              <a:t>Lessons learned from the Recessions .. 										2001 </a:t>
            </a:r>
            <a:r>
              <a:rPr lang="en-US" sz="1600" dirty="0"/>
              <a:t>( after 9/11 attack)    </a:t>
            </a:r>
            <a:r>
              <a:rPr lang="en-US" sz="1800" dirty="0"/>
              <a:t>and 2008 </a:t>
            </a:r>
            <a:r>
              <a:rPr lang="en-US" sz="1600" dirty="0"/>
              <a:t>(  predatory private unregulated mortgage lending  scandals )</a:t>
            </a:r>
          </a:p>
          <a:p>
            <a:r>
              <a:rPr lang="en-US" sz="1800" dirty="0"/>
              <a:t>Safety net ..  Second source of income</a:t>
            </a:r>
          </a:p>
          <a:p>
            <a:r>
              <a:rPr lang="en-US" sz="1800" dirty="0"/>
              <a:t>Tax deductions</a:t>
            </a:r>
          </a:p>
          <a:p>
            <a:r>
              <a:rPr lang="en-US" sz="1800" dirty="0"/>
              <a:t>Product usage covered </a:t>
            </a:r>
          </a:p>
          <a:p>
            <a:r>
              <a:rPr lang="en-US" sz="1800" dirty="0"/>
              <a:t>Pay off other debt – student loans</a:t>
            </a:r>
          </a:p>
          <a:p>
            <a:r>
              <a:rPr lang="en-US" sz="1800" dirty="0"/>
              <a:t>Invest  in college funds, retirement funds, </a:t>
            </a:r>
            <a:r>
              <a:rPr lang="en-US" sz="1800" dirty="0" err="1"/>
              <a:t>etc</a:t>
            </a:r>
            <a:endParaRPr lang="en-US" sz="1800" dirty="0"/>
          </a:p>
          <a:p>
            <a:endParaRPr lang="en-US" sz="2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0C4B219-C816-4E47-9AF0-ED18A0C1A310}"/>
              </a:ext>
            </a:extLst>
          </p:cNvPr>
          <p:cNvSpPr txBox="1"/>
          <p:nvPr/>
        </p:nvSpPr>
        <p:spPr>
          <a:xfrm>
            <a:off x="4925497" y="3807193"/>
            <a:ext cx="14052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94CEC9-EB51-544F-91F8-DE52515048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0786" y="3140776"/>
            <a:ext cx="2736171" cy="1931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3988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F8D30A-A7F8-1E4D-84E8-B849074EAF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3450657" cy="857250"/>
          </a:xfrm>
        </p:spPr>
        <p:txBody>
          <a:bodyPr>
            <a:normAutofit/>
          </a:bodyPr>
          <a:lstStyle/>
          <a:p>
            <a:r>
              <a:rPr lang="en-US" sz="2400" dirty="0"/>
              <a:t>Credit card repayment 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207CBC-AFF9-2147-AA24-40FD553F6E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80522" y="770021"/>
            <a:ext cx="3518034" cy="13605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We went from record low to record high unemployment in 1 month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EDEB4A-8FB6-FD41-BCB2-FECB927EA3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546" y="770021"/>
            <a:ext cx="5087587" cy="398485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4D99BAB-E892-9B48-BBD1-7FAF3DBE8E81}"/>
              </a:ext>
            </a:extLst>
          </p:cNvPr>
          <p:cNvSpPr txBox="1"/>
          <p:nvPr/>
        </p:nvSpPr>
        <p:spPr>
          <a:xfrm>
            <a:off x="5462654" y="2077184"/>
            <a:ext cx="3353769" cy="1200329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Interest  			$11,433!!!</a:t>
            </a:r>
          </a:p>
          <a:p>
            <a:endParaRPr lang="en-US" dirty="0"/>
          </a:p>
          <a:p>
            <a:r>
              <a:rPr lang="en-US" dirty="0"/>
              <a:t> but for only $130 more a month payment… save $5000 of interest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02671C-1FD7-0F48-A9DB-DBF029F5B6BF}"/>
              </a:ext>
            </a:extLst>
          </p:cNvPr>
          <p:cNvSpPr txBox="1"/>
          <p:nvPr/>
        </p:nvSpPr>
        <p:spPr>
          <a:xfrm>
            <a:off x="5544787" y="3679407"/>
            <a:ext cx="3262328" cy="1200329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Shaklee Director makes</a:t>
            </a:r>
          </a:p>
          <a:p>
            <a:r>
              <a:rPr lang="en-US" dirty="0"/>
              <a:t>20% of $2000 =  		   $400</a:t>
            </a:r>
          </a:p>
          <a:p>
            <a:r>
              <a:rPr lang="en-US" dirty="0"/>
              <a:t>Plus 15% MN difference = </a:t>
            </a:r>
            <a:r>
              <a:rPr lang="en-US" u="sng" dirty="0"/>
              <a:t>$350</a:t>
            </a:r>
          </a:p>
          <a:p>
            <a:r>
              <a:rPr lang="en-US" dirty="0"/>
              <a:t>					   $750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384B8E-5F2C-6D43-8FDB-DE97CE74281A}"/>
              </a:ext>
            </a:extLst>
          </p:cNvPr>
          <p:cNvSpPr txBox="1"/>
          <p:nvPr/>
        </p:nvSpPr>
        <p:spPr>
          <a:xfrm>
            <a:off x="8191099" y="1751797"/>
            <a:ext cx="7074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pam</a:t>
            </a:r>
          </a:p>
        </p:txBody>
      </p:sp>
    </p:spTree>
    <p:extLst>
      <p:ext uri="{BB962C8B-B14F-4D97-AF65-F5344CB8AC3E}">
        <p14:creationId xmlns:p14="http://schemas.microsoft.com/office/powerpoint/2010/main" val="23687342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1603" y="125726"/>
            <a:ext cx="5202455" cy="438718"/>
          </a:xfrm>
          <a:ln w="38100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en-US" sz="2000" dirty="0"/>
              <a:t>Each  Personality Style Contributes to the Team</a:t>
            </a:r>
          </a:p>
        </p:txBody>
      </p:sp>
      <p:pic>
        <p:nvPicPr>
          <p:cNvPr id="1026" name="Picture 2" descr="http://www.affinitytraining.org/images/uux7871q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06683" y="635660"/>
            <a:ext cx="4823462" cy="3619712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5014550-A196-1A4A-88E3-48FB47D53CA7}"/>
              </a:ext>
            </a:extLst>
          </p:cNvPr>
          <p:cNvSpPr txBox="1"/>
          <p:nvPr/>
        </p:nvSpPr>
        <p:spPr>
          <a:xfrm>
            <a:off x="4254366" y="2076184"/>
            <a:ext cx="94327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/>
              <a:t>DRIVER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62A5BB-9421-844E-B6DB-078E864FFE8F}"/>
              </a:ext>
            </a:extLst>
          </p:cNvPr>
          <p:cNvSpPr txBox="1"/>
          <p:nvPr/>
        </p:nvSpPr>
        <p:spPr>
          <a:xfrm>
            <a:off x="7324227" y="2099499"/>
            <a:ext cx="134272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/>
              <a:t>EXPRESSIVE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A1DFA0C-2C5E-5A49-9719-CCD04E8CFA7E}"/>
              </a:ext>
            </a:extLst>
          </p:cNvPr>
          <p:cNvSpPr txBox="1"/>
          <p:nvPr/>
        </p:nvSpPr>
        <p:spPr>
          <a:xfrm>
            <a:off x="4243388" y="2350985"/>
            <a:ext cx="134272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/>
              <a:t>ANALYTICAL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AB62F12-0ED7-BB42-A282-1FE98746A424}"/>
              </a:ext>
            </a:extLst>
          </p:cNvPr>
          <p:cNvSpPr txBox="1"/>
          <p:nvPr/>
        </p:nvSpPr>
        <p:spPr>
          <a:xfrm>
            <a:off x="7394763" y="2387084"/>
            <a:ext cx="1106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AMIABLE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F927DD1-FFC3-654F-AF61-E7B1775C78D4}"/>
              </a:ext>
            </a:extLst>
          </p:cNvPr>
          <p:cNvSpPr/>
          <p:nvPr/>
        </p:nvSpPr>
        <p:spPr>
          <a:xfrm>
            <a:off x="84819" y="190761"/>
            <a:ext cx="3726784" cy="144655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Drivers – Power Achievers </a:t>
            </a:r>
          </a:p>
          <a:p>
            <a:r>
              <a:rPr lang="en-US" sz="1400" dirty="0"/>
              <a:t>Type A personalities, natural born leaders, like to solve problems, they move us forward… </a:t>
            </a:r>
          </a:p>
          <a:p>
            <a:r>
              <a:rPr lang="en-US" sz="1400" dirty="0"/>
              <a:t>caution – can do it faster themselves… are challenged to be patient with other personalities, need to think duplication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060A37E-A4FA-0B42-982D-585F5F4BABD0}"/>
              </a:ext>
            </a:extLst>
          </p:cNvPr>
          <p:cNvSpPr txBox="1"/>
          <p:nvPr/>
        </p:nvSpPr>
        <p:spPr>
          <a:xfrm>
            <a:off x="105875" y="1722241"/>
            <a:ext cx="3748446" cy="144655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/>
              <a:t>Expressives</a:t>
            </a:r>
            <a:r>
              <a:rPr lang="en-US" dirty="0"/>
              <a:t> – Influential</a:t>
            </a:r>
          </a:p>
          <a:p>
            <a:r>
              <a:rPr lang="en-US" sz="1400" dirty="0"/>
              <a:t>Fun, tell stories, loud, fast, flamboyant, colorful, freedom, talks with hands, great at assembling a team and leading, risk takers.</a:t>
            </a:r>
          </a:p>
          <a:p>
            <a:r>
              <a:rPr lang="en-US" sz="1400" dirty="0"/>
              <a:t>Challenges– staying focused, easily bored, distracted, talking too much.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70534F3-028D-A24F-975C-428D6CE137C4}"/>
              </a:ext>
            </a:extLst>
          </p:cNvPr>
          <p:cNvSpPr txBox="1"/>
          <p:nvPr/>
        </p:nvSpPr>
        <p:spPr>
          <a:xfrm>
            <a:off x="117313" y="3253721"/>
            <a:ext cx="3694290" cy="1015663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/>
              <a:t>Analyticals</a:t>
            </a:r>
            <a:r>
              <a:rPr lang="en-US" dirty="0"/>
              <a:t> – Conscientious</a:t>
            </a:r>
          </a:p>
          <a:p>
            <a:r>
              <a:rPr lang="en-US" sz="1400" dirty="0"/>
              <a:t>Detail, numbers, facts, perfectionists, dress formally, skeptical, organized, accurate, </a:t>
            </a:r>
          </a:p>
          <a:p>
            <a:r>
              <a:rPr lang="en-US" sz="1400" dirty="0"/>
              <a:t>Greatest need is to be right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D094E90-16F5-B848-B022-78CC594C509D}"/>
              </a:ext>
            </a:extLst>
          </p:cNvPr>
          <p:cNvSpPr txBox="1"/>
          <p:nvPr/>
        </p:nvSpPr>
        <p:spPr>
          <a:xfrm>
            <a:off x="206944" y="4237785"/>
            <a:ext cx="6453738" cy="800219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/>
              <a:t>Amiables</a:t>
            </a:r>
            <a:r>
              <a:rPr lang="en-US" dirty="0"/>
              <a:t> – Order and Safety</a:t>
            </a:r>
          </a:p>
          <a:p>
            <a:r>
              <a:rPr lang="en-US" sz="1400" dirty="0"/>
              <a:t>Quiet, reserved, loyal, love being part of team, need to balance thinking and preparing with action, soft spoken, gentle, dependable, slow to act.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A8A3E9B-D222-EB4A-9991-B4370450606B}"/>
              </a:ext>
            </a:extLst>
          </p:cNvPr>
          <p:cNvSpPr txBox="1"/>
          <p:nvPr/>
        </p:nvSpPr>
        <p:spPr>
          <a:xfrm>
            <a:off x="7324227" y="4511040"/>
            <a:ext cx="11774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barb</a:t>
            </a:r>
          </a:p>
        </p:txBody>
      </p:sp>
    </p:spTree>
    <p:extLst>
      <p:ext uri="{BB962C8B-B14F-4D97-AF65-F5344CB8AC3E}">
        <p14:creationId xmlns:p14="http://schemas.microsoft.com/office/powerpoint/2010/main" val="6187285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080" y="770021"/>
            <a:ext cx="7355648" cy="341696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762532" y="4616200"/>
            <a:ext cx="619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barb</a:t>
            </a:r>
          </a:p>
        </p:txBody>
      </p:sp>
    </p:spTree>
    <p:extLst>
      <p:ext uri="{BB962C8B-B14F-4D97-AF65-F5344CB8AC3E}">
        <p14:creationId xmlns:p14="http://schemas.microsoft.com/office/powerpoint/2010/main" val="24682551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71450"/>
            <a:ext cx="4931508" cy="948472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400" dirty="0"/>
              <a:t>Draw Your Coordinator Organization </a:t>
            </a:r>
            <a:r>
              <a:rPr lang="mr-IN" sz="2400" dirty="0"/>
              <a:t>–</a:t>
            </a:r>
            <a:br>
              <a:rPr lang="en-US" sz="2400" dirty="0"/>
            </a:br>
            <a:r>
              <a:rPr lang="en-US" sz="2400" dirty="0"/>
              <a:t>2 First Generation Directors</a:t>
            </a:r>
          </a:p>
        </p:txBody>
      </p:sp>
      <p:sp>
        <p:nvSpPr>
          <p:cNvPr id="4" name="Oval 3"/>
          <p:cNvSpPr/>
          <p:nvPr/>
        </p:nvSpPr>
        <p:spPr>
          <a:xfrm>
            <a:off x="1371600" y="1200150"/>
            <a:ext cx="2057400" cy="74295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28600" y="2085975"/>
            <a:ext cx="1371600" cy="97155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447800" y="2800350"/>
            <a:ext cx="1524000" cy="8001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>
            <a:stCxn id="4" idx="3"/>
          </p:cNvCxnSpPr>
          <p:nvPr/>
        </p:nvCxnSpPr>
        <p:spPr>
          <a:xfrm flipH="1">
            <a:off x="1371603" y="1834297"/>
            <a:ext cx="301296" cy="3374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4" idx="4"/>
            <a:endCxn id="6" idx="0"/>
          </p:cNvCxnSpPr>
          <p:nvPr/>
        </p:nvCxnSpPr>
        <p:spPr>
          <a:xfrm flipH="1">
            <a:off x="2209800" y="1943100"/>
            <a:ext cx="190500" cy="8572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743200" y="1943100"/>
            <a:ext cx="429466" cy="5172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28600" y="2228851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  </a:t>
            </a:r>
            <a:endParaRPr lang="en-US" sz="1600" dirty="0"/>
          </a:p>
        </p:txBody>
      </p:sp>
      <p:cxnSp>
        <p:nvCxnSpPr>
          <p:cNvPr id="27" name="Straight Connector 26"/>
          <p:cNvCxnSpPr>
            <a:stCxn id="5" idx="4"/>
          </p:cNvCxnSpPr>
          <p:nvPr/>
        </p:nvCxnSpPr>
        <p:spPr>
          <a:xfrm>
            <a:off x="914400" y="3057525"/>
            <a:ext cx="76200" cy="7143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/>
          <p:cNvSpPr/>
          <p:nvPr/>
        </p:nvSpPr>
        <p:spPr>
          <a:xfrm>
            <a:off x="381000" y="3771900"/>
            <a:ext cx="1143000" cy="685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304800" y="3829051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   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524000" y="1200150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Your name</a:t>
            </a:r>
          </a:p>
        </p:txBody>
      </p:sp>
      <p:sp>
        <p:nvSpPr>
          <p:cNvPr id="3" name="Rectangle 2"/>
          <p:cNvSpPr/>
          <p:nvPr/>
        </p:nvSpPr>
        <p:spPr>
          <a:xfrm>
            <a:off x="3200400" y="2628961"/>
            <a:ext cx="5715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000" dirty="0"/>
              <a:t>Create next goals for developing your organization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/>
              <a:t>Begin a leadership library 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/>
              <a:t>Create a 3000 PGV Plan for qualifying for 			New Director Conference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/>
              <a:t>Draw out your future Coordinator organization  .. And fill in as many names as you can </a:t>
            </a:r>
            <a:r>
              <a:rPr lang="mr-IN" sz="2000" dirty="0"/>
              <a:t>…</a:t>
            </a:r>
            <a:endParaRPr lang="en-US" sz="2000" dirty="0"/>
          </a:p>
          <a:p>
            <a:pPr marL="285750" indent="-285750">
              <a:buFont typeface="Arial"/>
              <a:buChar char="•"/>
            </a:pPr>
            <a:r>
              <a:rPr lang="en-US" sz="2000" dirty="0"/>
              <a:t>Begin the study of leadership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69692" y="1675798"/>
            <a:ext cx="3868616" cy="830997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Action Steps for Week 8</a:t>
            </a:r>
          </a:p>
          <a:p>
            <a:pPr algn="ctr"/>
            <a:r>
              <a:rPr lang="en-US" sz="2400" dirty="0"/>
              <a:t> Power of Duplication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49375" y="4761011"/>
            <a:ext cx="824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jeanne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94121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201" y="197035"/>
            <a:ext cx="4642337" cy="497406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Recommended Reading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743805"/>
            <a:ext cx="4038600" cy="4050018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n-US" sz="6400" dirty="0"/>
          </a:p>
          <a:p>
            <a:r>
              <a:rPr lang="en-US" sz="6400" dirty="0"/>
              <a:t>Mike Dillard - </a:t>
            </a:r>
            <a:r>
              <a:rPr lang="en-US" sz="6400" i="1" dirty="0"/>
              <a:t>Magnetic Sponsoring</a:t>
            </a:r>
            <a:r>
              <a:rPr lang="en-US" sz="6400" dirty="0"/>
              <a:t> </a:t>
            </a:r>
          </a:p>
          <a:p>
            <a:r>
              <a:rPr lang="en-US" sz="6400" dirty="0"/>
              <a:t>Brian Tracy - </a:t>
            </a:r>
            <a:r>
              <a:rPr lang="en-US" sz="6400" i="1" dirty="0"/>
              <a:t>No Excuses!</a:t>
            </a:r>
          </a:p>
          <a:p>
            <a:r>
              <a:rPr lang="en-US" sz="6400" dirty="0"/>
              <a:t>Sarah Robbins - </a:t>
            </a:r>
            <a:r>
              <a:rPr lang="en-US" sz="6400" i="1" dirty="0"/>
              <a:t>Rock Your Network Marketing Business</a:t>
            </a:r>
          </a:p>
          <a:p>
            <a:r>
              <a:rPr lang="en-US" sz="6400" dirty="0"/>
              <a:t>Mark &amp; Renee </a:t>
            </a:r>
            <a:r>
              <a:rPr lang="en-US" sz="6400" dirty="0" err="1"/>
              <a:t>Yarnell</a:t>
            </a:r>
            <a:r>
              <a:rPr lang="en-US" sz="6400" dirty="0"/>
              <a:t> - </a:t>
            </a:r>
            <a:r>
              <a:rPr lang="en-US" sz="6400" i="1" dirty="0"/>
              <a:t>Your First Year in Network Marketing</a:t>
            </a:r>
          </a:p>
          <a:p>
            <a:r>
              <a:rPr lang="en-US" sz="6400" dirty="0"/>
              <a:t>Eric </a:t>
            </a:r>
            <a:r>
              <a:rPr lang="en-US" sz="6400" dirty="0" err="1"/>
              <a:t>Worre</a:t>
            </a:r>
            <a:r>
              <a:rPr lang="en-US" sz="6400" dirty="0"/>
              <a:t> - </a:t>
            </a:r>
            <a:r>
              <a:rPr lang="en-US" sz="6400" i="1" dirty="0"/>
              <a:t>Go Pro</a:t>
            </a:r>
          </a:p>
          <a:p>
            <a:r>
              <a:rPr lang="en-US" sz="6400" dirty="0"/>
              <a:t>Richard Bliss Brooke - </a:t>
            </a:r>
            <a:r>
              <a:rPr lang="en-US" sz="6400" i="1" dirty="0"/>
              <a:t>The Four Year Career</a:t>
            </a:r>
            <a:r>
              <a:rPr lang="en-US" sz="6400" dirty="0"/>
              <a:t> (The Masters Edition)</a:t>
            </a:r>
          </a:p>
          <a:p>
            <a:r>
              <a:rPr lang="en-US" sz="6400" dirty="0"/>
              <a:t>Robert </a:t>
            </a:r>
            <a:r>
              <a:rPr lang="en-US" sz="6400" dirty="0" err="1"/>
              <a:t>Kiyosaki</a:t>
            </a:r>
            <a:r>
              <a:rPr lang="en-US" sz="6400" dirty="0"/>
              <a:t> - </a:t>
            </a:r>
            <a:r>
              <a:rPr lang="en-US" sz="6400" i="1" dirty="0"/>
              <a:t>Rich Dad, Poor Dad</a:t>
            </a:r>
          </a:p>
          <a:p>
            <a:r>
              <a:rPr lang="en-US" sz="6400" dirty="0"/>
              <a:t>Jim </a:t>
            </a:r>
            <a:r>
              <a:rPr lang="en-US" sz="6400" dirty="0" err="1"/>
              <a:t>Rohn</a:t>
            </a:r>
            <a:r>
              <a:rPr lang="en-US" sz="6400" dirty="0"/>
              <a:t> - </a:t>
            </a:r>
            <a:r>
              <a:rPr lang="en-US" sz="6400" i="1" dirty="0"/>
              <a:t>Building Your Network Marketing Business</a:t>
            </a:r>
            <a:r>
              <a:rPr lang="en-US" sz="6400" dirty="0"/>
              <a:t> </a:t>
            </a:r>
          </a:p>
          <a:p>
            <a:r>
              <a:rPr lang="en-US" sz="6400" dirty="0"/>
              <a:t>Tom Schreiber - </a:t>
            </a:r>
            <a:r>
              <a:rPr lang="en-US" sz="6400" i="1" dirty="0"/>
              <a:t>The Four Color Personalities for MLM</a:t>
            </a:r>
          </a:p>
          <a:p>
            <a:r>
              <a:rPr lang="en-US" sz="6400" dirty="0"/>
              <a:t>Stephen Covey - </a:t>
            </a:r>
            <a:r>
              <a:rPr lang="en-US" sz="6400" i="1" dirty="0"/>
              <a:t>The 7 Habits of Highly Effective People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56787" y="992144"/>
            <a:ext cx="4611077" cy="4440114"/>
          </a:xfrm>
        </p:spPr>
        <p:txBody>
          <a:bodyPr>
            <a:normAutofit fontScale="25000" lnSpcReduction="20000"/>
          </a:bodyPr>
          <a:lstStyle/>
          <a:p>
            <a:r>
              <a:rPr lang="en-US" sz="6400" dirty="0"/>
              <a:t>Tara Mohr </a:t>
            </a:r>
            <a:r>
              <a:rPr lang="mr-IN" sz="6400" dirty="0"/>
              <a:t>–</a:t>
            </a:r>
            <a:r>
              <a:rPr lang="en-US" sz="6400" dirty="0"/>
              <a:t> </a:t>
            </a:r>
            <a:r>
              <a:rPr lang="en-US" sz="6400" i="1" dirty="0"/>
              <a:t>Playing Big</a:t>
            </a:r>
          </a:p>
          <a:p>
            <a:r>
              <a:rPr lang="en-US" sz="6400" dirty="0" err="1"/>
              <a:t>Brene</a:t>
            </a:r>
            <a:r>
              <a:rPr lang="en-US" sz="6400" dirty="0"/>
              <a:t> Brown - </a:t>
            </a:r>
            <a:r>
              <a:rPr lang="en-US" sz="6400" i="1" dirty="0"/>
              <a:t>Dare to Lead</a:t>
            </a:r>
          </a:p>
          <a:p>
            <a:r>
              <a:rPr lang="en-US" sz="6400" dirty="0"/>
              <a:t>John Maxwell - </a:t>
            </a:r>
            <a:r>
              <a:rPr lang="en-US" sz="6400" i="1" dirty="0"/>
              <a:t>Leadership 101</a:t>
            </a:r>
          </a:p>
          <a:p>
            <a:r>
              <a:rPr lang="en-US" sz="6400" dirty="0"/>
              <a:t>John Maxwell - </a:t>
            </a:r>
            <a:r>
              <a:rPr lang="en-US" sz="6400" i="1" dirty="0"/>
              <a:t>Everyone Communicates, Few Connect</a:t>
            </a:r>
          </a:p>
          <a:p>
            <a:r>
              <a:rPr lang="en-US" sz="6400" dirty="0"/>
              <a:t>John Maxwell - </a:t>
            </a:r>
            <a:r>
              <a:rPr lang="en-US" sz="6400" i="1" dirty="0"/>
              <a:t>Developing The Leader Within You</a:t>
            </a:r>
          </a:p>
          <a:p>
            <a:r>
              <a:rPr lang="en-US" sz="6400" dirty="0"/>
              <a:t>Simon </a:t>
            </a:r>
            <a:r>
              <a:rPr lang="en-US" sz="6400" dirty="0" err="1"/>
              <a:t>Simek</a:t>
            </a:r>
            <a:r>
              <a:rPr lang="en-US" sz="6400" dirty="0"/>
              <a:t> - </a:t>
            </a:r>
            <a:r>
              <a:rPr lang="en-US" sz="6400" i="1" dirty="0"/>
              <a:t>Start with Why</a:t>
            </a:r>
          </a:p>
          <a:p>
            <a:r>
              <a:rPr lang="en-US" sz="6400" dirty="0"/>
              <a:t>Ken Jennings &amp; John </a:t>
            </a:r>
            <a:r>
              <a:rPr lang="en-US" sz="6400" dirty="0" err="1"/>
              <a:t>Sta</a:t>
            </a:r>
            <a:r>
              <a:rPr lang="en-US" sz="6400" dirty="0"/>
              <a:t>-Wert - </a:t>
            </a:r>
            <a:r>
              <a:rPr lang="en-US" sz="6400" i="1" dirty="0"/>
              <a:t>The Serving Leader</a:t>
            </a:r>
          </a:p>
          <a:p>
            <a:r>
              <a:rPr lang="en-US" sz="6400" dirty="0"/>
              <a:t>Kim </a:t>
            </a:r>
            <a:r>
              <a:rPr lang="en-US" sz="6400" dirty="0" err="1"/>
              <a:t>Klaver</a:t>
            </a:r>
            <a:r>
              <a:rPr lang="en-US" sz="6400" dirty="0"/>
              <a:t> - </a:t>
            </a:r>
            <a:r>
              <a:rPr lang="en-US" sz="6400" i="1" dirty="0"/>
              <a:t>Do You Have a Plan B?</a:t>
            </a:r>
          </a:p>
          <a:p>
            <a:r>
              <a:rPr lang="en-US" sz="6400" dirty="0"/>
              <a:t>Brian Biro - </a:t>
            </a:r>
            <a:r>
              <a:rPr lang="en-US" sz="6400" i="1" dirty="0"/>
              <a:t>There Are No Overachievers</a:t>
            </a:r>
          </a:p>
          <a:p>
            <a:r>
              <a:rPr lang="en-US" sz="6400" dirty="0"/>
              <a:t>Brendon </a:t>
            </a:r>
            <a:r>
              <a:rPr lang="en-US" sz="6400" dirty="0" err="1"/>
              <a:t>Burchard</a:t>
            </a:r>
            <a:r>
              <a:rPr lang="en-US" sz="6400" dirty="0"/>
              <a:t> - </a:t>
            </a:r>
            <a:r>
              <a:rPr lang="en-US" sz="6400" i="1" dirty="0"/>
              <a:t>High Performance Habits</a:t>
            </a:r>
            <a:endParaRPr lang="en-US" sz="6400" dirty="0"/>
          </a:p>
          <a:p>
            <a:r>
              <a:rPr lang="en-US" sz="6400" dirty="0"/>
              <a:t>Rachel Hollis - </a:t>
            </a:r>
            <a:r>
              <a:rPr lang="en-US" sz="6400" i="1" dirty="0"/>
              <a:t>Girl, Wash Your Face</a:t>
            </a:r>
          </a:p>
          <a:p>
            <a:r>
              <a:rPr lang="en-US" sz="6400" dirty="0"/>
              <a:t>Richard Fenton - </a:t>
            </a:r>
            <a:r>
              <a:rPr lang="en-US" sz="6400" i="1" dirty="0"/>
              <a:t>Go For No! for Network Marketing </a:t>
            </a:r>
          </a:p>
          <a:p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6173871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Popular Podcast Speakers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93495"/>
            <a:ext cx="4038600" cy="2545556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Brendon Burchard</a:t>
            </a:r>
          </a:p>
          <a:p>
            <a:r>
              <a:rPr lang="en-US" dirty="0"/>
              <a:t>Brian </a:t>
            </a:r>
            <a:r>
              <a:rPr lang="en-US" dirty="0" err="1"/>
              <a:t>Buffini</a:t>
            </a:r>
            <a:endParaRPr lang="en-US" dirty="0"/>
          </a:p>
          <a:p>
            <a:r>
              <a:rPr lang="en-US" dirty="0"/>
              <a:t>Bob </a:t>
            </a:r>
            <a:r>
              <a:rPr lang="en-US" dirty="0" err="1"/>
              <a:t>Heilig</a:t>
            </a:r>
            <a:endParaRPr lang="en-US" dirty="0"/>
          </a:p>
          <a:p>
            <a:r>
              <a:rPr lang="en-US" dirty="0"/>
              <a:t>Craig </a:t>
            </a:r>
            <a:r>
              <a:rPr lang="en-US" dirty="0" err="1"/>
              <a:t>Groeschel</a:t>
            </a:r>
            <a:endParaRPr lang="en-US" dirty="0"/>
          </a:p>
          <a:p>
            <a:r>
              <a:rPr lang="en-US" dirty="0"/>
              <a:t>Michael Hyatt</a:t>
            </a:r>
          </a:p>
          <a:p>
            <a:r>
              <a:rPr lang="en-US" dirty="0"/>
              <a:t>Sarah Robbins</a:t>
            </a:r>
          </a:p>
          <a:p>
            <a:r>
              <a:rPr lang="en-US" dirty="0"/>
              <a:t>Christy Wright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93495"/>
            <a:ext cx="4038600" cy="2545556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Rachel Hollis</a:t>
            </a:r>
          </a:p>
          <a:p>
            <a:r>
              <a:rPr lang="en-US" dirty="0" err="1"/>
              <a:t>Chalene</a:t>
            </a:r>
            <a:r>
              <a:rPr lang="en-US" dirty="0"/>
              <a:t> Johnson</a:t>
            </a:r>
          </a:p>
          <a:p>
            <a:r>
              <a:rPr lang="en-US" dirty="0"/>
              <a:t>Carey </a:t>
            </a:r>
            <a:r>
              <a:rPr lang="en-US" dirty="0" err="1"/>
              <a:t>Nieuwhof</a:t>
            </a:r>
            <a:endParaRPr lang="en-US" dirty="0"/>
          </a:p>
          <a:p>
            <a:r>
              <a:rPr lang="en-US" dirty="0"/>
              <a:t>Dani Johnson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433612" y="4603952"/>
            <a:ext cx="731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Becky</a:t>
            </a:r>
          </a:p>
        </p:txBody>
      </p:sp>
    </p:spTree>
    <p:extLst>
      <p:ext uri="{BB962C8B-B14F-4D97-AF65-F5344CB8AC3E}">
        <p14:creationId xmlns:p14="http://schemas.microsoft.com/office/powerpoint/2010/main" val="15562137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3E048A5-1E0C-D446-B16B-551590425B85}"/>
              </a:ext>
            </a:extLst>
          </p:cNvPr>
          <p:cNvSpPr txBox="1"/>
          <p:nvPr/>
        </p:nvSpPr>
        <p:spPr>
          <a:xfrm>
            <a:off x="1097280" y="462012"/>
            <a:ext cx="60639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Ruth </a:t>
            </a:r>
            <a:r>
              <a:rPr lang="en-US" dirty="0" err="1"/>
              <a:t>Kutz</a:t>
            </a:r>
            <a:r>
              <a:rPr lang="en-US" dirty="0"/>
              <a:t> – </a:t>
            </a:r>
          </a:p>
          <a:p>
            <a:r>
              <a:rPr lang="en-US" dirty="0"/>
              <a:t>Customer Service just got easier</a:t>
            </a:r>
          </a:p>
          <a:p>
            <a:r>
              <a:rPr lang="en-US" dirty="0"/>
              <a:t>Walk through the website … next best actions …</a:t>
            </a:r>
          </a:p>
        </p:txBody>
      </p:sp>
    </p:spTree>
    <p:extLst>
      <p:ext uri="{BB962C8B-B14F-4D97-AF65-F5344CB8AC3E}">
        <p14:creationId xmlns:p14="http://schemas.microsoft.com/office/powerpoint/2010/main" val="22452992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408" y="1328775"/>
            <a:ext cx="6021544" cy="346829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99469"/>
            <a:ext cx="7772400" cy="867752"/>
          </a:xfrm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600" dirty="0"/>
              <a:t>The Power of Duplication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75604" y="4335408"/>
            <a:ext cx="7123761" cy="52322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/>
              <a:t>Week #8b    8 Weeks to Director  May 7, 2020</a:t>
            </a:r>
          </a:p>
        </p:txBody>
      </p:sp>
    </p:spTree>
    <p:extLst>
      <p:ext uri="{BB962C8B-B14F-4D97-AF65-F5344CB8AC3E}">
        <p14:creationId xmlns:p14="http://schemas.microsoft.com/office/powerpoint/2010/main" val="8334693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4696942" cy="857250"/>
          </a:xfrm>
        </p:spPr>
        <p:txBody>
          <a:bodyPr>
            <a:normAutofit/>
          </a:bodyPr>
          <a:lstStyle/>
          <a:p>
            <a:r>
              <a:rPr lang="en-US" sz="2400" dirty="0"/>
              <a:t>Training Team  </a:t>
            </a:r>
            <a:br>
              <a:rPr lang="en-US" sz="2400" dirty="0"/>
            </a:br>
            <a:r>
              <a:rPr lang="en-US" sz="2400" dirty="0"/>
              <a:t>The Power of Duplication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0921" y="2830621"/>
            <a:ext cx="24224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Calibri"/>
                <a:cs typeface="Calibri"/>
              </a:rPr>
              <a:t>Becky Choate</a:t>
            </a:r>
          </a:p>
          <a:p>
            <a:pPr algn="ctr"/>
            <a:r>
              <a:rPr lang="en-US" sz="1600" dirty="0">
                <a:latin typeface="Calibri"/>
                <a:cs typeface="Calibri"/>
              </a:rPr>
              <a:t>Senior Executive Coordinator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49301" t="38879" r="36809" b="38879"/>
          <a:stretch/>
        </p:blipFill>
        <p:spPr>
          <a:xfrm>
            <a:off x="6252468" y="1965460"/>
            <a:ext cx="1211064" cy="14896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1851" y="1994101"/>
            <a:ext cx="1158401" cy="146096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581900" y="3652273"/>
            <a:ext cx="15453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Senior Master Coordinator Barbara Lagoni </a:t>
            </a:r>
          </a:p>
        </p:txBody>
      </p:sp>
      <p:sp>
        <p:nvSpPr>
          <p:cNvPr id="9" name="Rectangle 8"/>
          <p:cNvSpPr/>
          <p:nvPr/>
        </p:nvSpPr>
        <p:spPr>
          <a:xfrm>
            <a:off x="5989919" y="3652273"/>
            <a:ext cx="16819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Senior Master Coordinator</a:t>
            </a:r>
          </a:p>
          <a:p>
            <a:pPr algn="ctr"/>
            <a:r>
              <a:rPr lang="en-US" sz="1600" dirty="0"/>
              <a:t>Jeanne </a:t>
            </a:r>
            <a:r>
              <a:rPr lang="en-US" sz="1600" dirty="0" err="1"/>
              <a:t>Toovell</a:t>
            </a:r>
            <a:endParaRPr lang="en-US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5517469" y="205979"/>
            <a:ext cx="3312783" cy="1323439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Objective of these 8 weeks </a:t>
            </a:r>
            <a:r>
              <a:rPr lang="mr-IN" sz="2000" dirty="0"/>
              <a:t>…</a:t>
            </a:r>
            <a:r>
              <a:rPr lang="en-US" sz="2000" dirty="0"/>
              <a:t> to help EVERY business partner attending advance in rank, starting with Director 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92412" y="4609266"/>
            <a:ext cx="10828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barb</a:t>
            </a:r>
          </a:p>
        </p:txBody>
      </p:sp>
      <p:sp>
        <p:nvSpPr>
          <p:cNvPr id="10" name="Rectangle 9"/>
          <p:cNvSpPr/>
          <p:nvPr/>
        </p:nvSpPr>
        <p:spPr>
          <a:xfrm>
            <a:off x="369169" y="3801825"/>
            <a:ext cx="5569826" cy="1089529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marL="342900" lvl="0" indent="-342900" algn="ctr">
              <a:lnSpc>
                <a:spcPct val="90000"/>
              </a:lnSpc>
              <a:buClr>
                <a:schemeClr val="dk1"/>
              </a:buClr>
              <a:buSzPct val="25000"/>
            </a:pPr>
            <a:r>
              <a:rPr lang="en-US" dirty="0"/>
              <a:t>A $10 Million Fund has been established for rewarding leaders who advance in rank in 2020 starting at Senior Director… to qualify will require understanding …</a:t>
            </a:r>
          </a:p>
          <a:p>
            <a:pPr marL="342900" lvl="0" indent="-342900" algn="ctr">
              <a:lnSpc>
                <a:spcPct val="90000"/>
              </a:lnSpc>
              <a:buClr>
                <a:schemeClr val="dk1"/>
              </a:buClr>
              <a:buSzPct val="25000"/>
            </a:pPr>
            <a:r>
              <a:rPr lang="en-US" dirty="0"/>
              <a:t>		 </a:t>
            </a:r>
            <a:r>
              <a:rPr lang="en-US" b="1" dirty="0"/>
              <a:t>The Power of Duplication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2052FA5-1DD8-D04D-A215-172C978AAF52}"/>
              </a:ext>
            </a:extLst>
          </p:cNvPr>
          <p:cNvSpPr txBox="1"/>
          <p:nvPr/>
        </p:nvSpPr>
        <p:spPr>
          <a:xfrm>
            <a:off x="2891533" y="2830621"/>
            <a:ext cx="16640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Steve </a:t>
            </a:r>
            <a:r>
              <a:rPr lang="en-US" sz="1600" dirty="0" err="1"/>
              <a:t>Toovell</a:t>
            </a:r>
            <a:endParaRPr lang="en-US" sz="1600" dirty="0"/>
          </a:p>
          <a:p>
            <a:r>
              <a:rPr lang="en-US" sz="1600" dirty="0"/>
              <a:t>Senior Master Coordinator</a:t>
            </a:r>
          </a:p>
        </p:txBody>
      </p:sp>
      <p:pic>
        <p:nvPicPr>
          <p:cNvPr id="16" name="Picture 15" descr="becky head shot cropped (1).jpg">
            <a:extLst>
              <a:ext uri="{FF2B5EF4-FFF2-40B4-BE49-F238E27FC236}">
                <a16:creationId xmlns:a16="http://schemas.microsoft.com/office/drawing/2014/main" id="{ECED6010-CD2E-A548-86F7-B3E103979F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227" y="1101462"/>
            <a:ext cx="1233946" cy="169226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BD21061-C64E-3A46-A215-3135794D20F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4718" t="23172" r="18737" b="31564"/>
          <a:stretch/>
        </p:blipFill>
        <p:spPr>
          <a:xfrm>
            <a:off x="2891533" y="1268326"/>
            <a:ext cx="1278903" cy="1451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5375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6752122" cy="562057"/>
          </a:xfrm>
        </p:spPr>
        <p:txBody>
          <a:bodyPr>
            <a:normAutofit/>
          </a:bodyPr>
          <a:lstStyle/>
          <a:p>
            <a:r>
              <a:rPr lang="en-US" sz="2400" dirty="0"/>
              <a:t>Objectives for Week 8 </a:t>
            </a:r>
            <a:r>
              <a:rPr lang="mr-IN" sz="2400" dirty="0"/>
              <a:t>–</a:t>
            </a:r>
            <a:r>
              <a:rPr lang="en-US" sz="2400" dirty="0"/>
              <a:t> Power of Duplication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" y="687332"/>
            <a:ext cx="8503920" cy="707744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sz="1800" dirty="0"/>
              <a:t>Once you have advanced to Director .. Question is… now what ?</a:t>
            </a:r>
          </a:p>
          <a:p>
            <a:pPr marL="0" indent="0">
              <a:buNone/>
            </a:pPr>
            <a:r>
              <a:rPr lang="en-US" sz="1800" dirty="0"/>
              <a:t>So objectives for this final week of training are …</a:t>
            </a:r>
          </a:p>
          <a:p>
            <a:pPr marL="0" indent="0">
              <a:buNone/>
            </a:pPr>
            <a:endParaRPr lang="en-US" sz="1000" dirty="0"/>
          </a:p>
          <a:p>
            <a:r>
              <a:rPr lang="en-US" sz="1600" dirty="0"/>
              <a:t>Understanding Director is the entry level rank to the Compensation Plan. </a:t>
            </a:r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8144080" y="4696520"/>
            <a:ext cx="679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J&amp; B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5C5B13-364C-3140-8BF8-EC1D041A35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6482" y="117025"/>
            <a:ext cx="1650963" cy="185519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E9BA069-11E5-2B4B-BE71-14ABE57F5ED8}"/>
              </a:ext>
            </a:extLst>
          </p:cNvPr>
          <p:cNvSpPr/>
          <p:nvPr/>
        </p:nvSpPr>
        <p:spPr>
          <a:xfrm>
            <a:off x="320040" y="4260137"/>
            <a:ext cx="78240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To review Special Rank Advancement Rewards for 2020 – starting at $1000 … and achievable for EVERY DISTRIBUTOR JOINING US.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540234C-5948-C945-83CB-88A36F16651D}"/>
              </a:ext>
            </a:extLst>
          </p:cNvPr>
          <p:cNvSpPr/>
          <p:nvPr/>
        </p:nvSpPr>
        <p:spPr>
          <a:xfrm>
            <a:off x="320039" y="3552289"/>
            <a:ext cx="83811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To revisit our vision for our growing business.. How big can we see it?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FB8DD9-44F2-A140-8E01-1C388397872E}"/>
              </a:ext>
            </a:extLst>
          </p:cNvPr>
          <p:cNvSpPr/>
          <p:nvPr/>
        </p:nvSpPr>
        <p:spPr>
          <a:xfrm>
            <a:off x="320040" y="2950974"/>
            <a:ext cx="83811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To understand 4 personality styles so we can work with them all and appreciate what each brings to the good of the team.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8B63C86-83CA-504B-B7C2-1995D1EE1314}"/>
              </a:ext>
            </a:extLst>
          </p:cNvPr>
          <p:cNvSpPr/>
          <p:nvPr/>
        </p:nvSpPr>
        <p:spPr>
          <a:xfrm>
            <a:off x="320040" y="2387791"/>
            <a:ext cx="85039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We’ve learned how to develop a customer base.. 										Now we learn how to build an organization..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BCC6F14-B74D-1242-806B-8D6F77D4108F}"/>
              </a:ext>
            </a:extLst>
          </p:cNvPr>
          <p:cNvSpPr/>
          <p:nvPr/>
        </p:nvSpPr>
        <p:spPr>
          <a:xfrm>
            <a:off x="320040" y="1974799"/>
            <a:ext cx="81670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Clarifying next goals to qualify for New Directors Conference and car payments</a:t>
            </a:r>
          </a:p>
        </p:txBody>
      </p:sp>
    </p:spTree>
    <p:extLst>
      <p:ext uri="{BB962C8B-B14F-4D97-AF65-F5344CB8AC3E}">
        <p14:creationId xmlns:p14="http://schemas.microsoft.com/office/powerpoint/2010/main" val="115916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2194560" cy="613112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800" dirty="0"/>
              <a:t>Review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3520" y="984355"/>
            <a:ext cx="6783672" cy="20065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/>
              <a:t>Over past 8 weeks , we have discussed fundamental skills 		needed to develop a Shaklee business</a:t>
            </a:r>
            <a:r>
              <a:rPr lang="mr-IN" sz="1800" dirty="0"/>
              <a:t>…</a:t>
            </a:r>
            <a:endParaRPr lang="en-US" sz="1800" dirty="0"/>
          </a:p>
          <a:p>
            <a:pPr marL="0" indent="0">
              <a:buNone/>
            </a:pPr>
            <a:endParaRPr lang="en-US" sz="900" dirty="0"/>
          </a:p>
          <a:p>
            <a:r>
              <a:rPr lang="en-US" sz="1600" dirty="0"/>
              <a:t>Beginning with the mechanics and first steps of getting started</a:t>
            </a:r>
          </a:p>
          <a:p>
            <a:r>
              <a:rPr lang="en-US" sz="1600" dirty="0"/>
              <a:t>The role of social media in our businesses .. Do’s and Don’ts </a:t>
            </a:r>
          </a:p>
          <a:p>
            <a:r>
              <a:rPr lang="en-US" sz="1600" dirty="0"/>
              <a:t>How to invite without imposing</a:t>
            </a:r>
          </a:p>
          <a:p>
            <a:r>
              <a:rPr lang="en-US" sz="1600" dirty="0"/>
              <a:t>How to close and offer options and next steps</a:t>
            </a:r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A627BCA-40CB-FF4C-8A6E-CA348B273BD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07192" y="83479"/>
            <a:ext cx="2079057" cy="180175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D6658C2-CCE5-2A40-87B4-2E6E5741AFF4}"/>
              </a:ext>
            </a:extLst>
          </p:cNvPr>
          <p:cNvSpPr/>
          <p:nvPr/>
        </p:nvSpPr>
        <p:spPr>
          <a:xfrm>
            <a:off x="-197317" y="2990911"/>
            <a:ext cx="8128534" cy="1531510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How good customer service and care leads to lifelong customers and business partners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How to identify business partners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How to create 2000 PGV Plan  for ourselves and our downlines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And how to coach and mentor our business partners to reach their goals.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A30547F-29FD-7E4E-BC36-A9D566D6AD1C}"/>
              </a:ext>
            </a:extLst>
          </p:cNvPr>
          <p:cNvSpPr txBox="1"/>
          <p:nvPr/>
        </p:nvSpPr>
        <p:spPr>
          <a:xfrm>
            <a:off x="7690585" y="4522421"/>
            <a:ext cx="11069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 &amp; B</a:t>
            </a:r>
          </a:p>
        </p:txBody>
      </p:sp>
    </p:spTree>
    <p:extLst>
      <p:ext uri="{BB962C8B-B14F-4D97-AF65-F5344CB8AC3E}">
        <p14:creationId xmlns:p14="http://schemas.microsoft.com/office/powerpoint/2010/main" val="1391645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6969" y="912950"/>
            <a:ext cx="86300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A Director generates 2000 PGV a month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Typically has 30+  members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And is paid highest bonus %  (20% ) on sales … </a:t>
            </a:r>
            <a:r>
              <a:rPr lang="en-US" sz="1400" dirty="0"/>
              <a:t>( so we like to get you there quickly )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6177" y="205495"/>
            <a:ext cx="4510459" cy="52322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/>
              <a:t> Director .. The Starting Point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7614" y="1846474"/>
            <a:ext cx="3396930" cy="225707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043530" y="4460082"/>
            <a:ext cx="843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Jeanne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5F64115-CF24-8E48-BAFA-B04DA4A5CEF5}"/>
              </a:ext>
            </a:extLst>
          </p:cNvPr>
          <p:cNvSpPr/>
          <p:nvPr/>
        </p:nvSpPr>
        <p:spPr>
          <a:xfrm>
            <a:off x="369456" y="1846474"/>
            <a:ext cx="4910001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BUT we encourage you to view Director rank as ... </a:t>
            </a:r>
          </a:p>
          <a:p>
            <a:r>
              <a:rPr lang="en-US" dirty="0"/>
              <a:t>the first rung of the ladder that will take us to:</a:t>
            </a:r>
          </a:p>
          <a:p>
            <a:endParaRPr lang="en-US" sz="1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higher ranks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higher income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qualification for trips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and car payments … </a:t>
            </a:r>
          </a:p>
          <a:p>
            <a:r>
              <a:rPr lang="en-US" dirty="0"/>
              <a:t>All this is achieved by building an organization ..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5BAB818-46E3-724E-8305-EC9B57EFB1A7}"/>
              </a:ext>
            </a:extLst>
          </p:cNvPr>
          <p:cNvSpPr/>
          <p:nvPr/>
        </p:nvSpPr>
        <p:spPr>
          <a:xfrm>
            <a:off x="456177" y="4183083"/>
            <a:ext cx="6970908" cy="646331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As a New Director … </a:t>
            </a:r>
          </a:p>
          <a:p>
            <a:r>
              <a:rPr lang="en-US" dirty="0"/>
              <a:t>You are at the beginning .. the jumping off point to a very exciting future</a:t>
            </a:r>
          </a:p>
        </p:txBody>
      </p:sp>
    </p:spTree>
    <p:extLst>
      <p:ext uri="{BB962C8B-B14F-4D97-AF65-F5344CB8AC3E}">
        <p14:creationId xmlns:p14="http://schemas.microsoft.com/office/powerpoint/2010/main" val="114881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7358514" cy="584776"/>
          </a:xfrm>
        </p:spPr>
        <p:txBody>
          <a:bodyPr>
            <a:normAutofit/>
          </a:bodyPr>
          <a:lstStyle/>
          <a:p>
            <a:r>
              <a:rPr lang="en-US" sz="2800" b="1" dirty="0"/>
              <a:t>So Now We Are a Director </a:t>
            </a:r>
            <a:r>
              <a:rPr lang="mr-IN" sz="2800" b="1" dirty="0"/>
              <a:t>…</a:t>
            </a:r>
            <a:r>
              <a:rPr lang="en-US" sz="2800" b="1" dirty="0"/>
              <a:t>  Now What ?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86604"/>
            <a:ext cx="2767263" cy="5117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/>
              <a:t>Time for a new goals </a:t>
            </a:r>
            <a:r>
              <a:rPr lang="en-US" sz="2000" dirty="0"/>
              <a:t>--  </a:t>
            </a:r>
          </a:p>
          <a:p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2603186" y="885100"/>
            <a:ext cx="3387007" cy="5847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b="1" dirty="0"/>
              <a:t>  KEEP GOING !!!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8871" y="1063229"/>
            <a:ext cx="2441053" cy="298532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960767" y="4774168"/>
            <a:ext cx="824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jeanne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58CE74B-9962-344F-AB04-6B21CB01F8D6}"/>
              </a:ext>
            </a:extLst>
          </p:cNvPr>
          <p:cNvSpPr/>
          <p:nvPr/>
        </p:nvSpPr>
        <p:spPr>
          <a:xfrm>
            <a:off x="457200" y="3706888"/>
            <a:ext cx="712750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/>
              <a:t>Develop a Director </a:t>
            </a:r>
            <a:r>
              <a:rPr lang="en-US" dirty="0"/>
              <a:t>by December 2020 </a:t>
            </a:r>
            <a:r>
              <a:rPr lang="mr-IN" dirty="0"/>
              <a:t>…</a:t>
            </a:r>
            <a:endParaRPr lang="en-US" dirty="0"/>
          </a:p>
          <a:p>
            <a:r>
              <a:rPr lang="en-US" dirty="0"/>
              <a:t>	-- receive $1000 in $20K in 2020 Reward Program</a:t>
            </a:r>
          </a:p>
          <a:p>
            <a:r>
              <a:rPr lang="en-US" dirty="0"/>
              <a:t>        -- qualify for Bonus Car Monthly payment  ($225 - $250 for hybrid)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E9E206B-D044-EF42-B4E9-E123A3C8A5D7}"/>
              </a:ext>
            </a:extLst>
          </p:cNvPr>
          <p:cNvSpPr/>
          <p:nvPr/>
        </p:nvSpPr>
        <p:spPr>
          <a:xfrm>
            <a:off x="533080" y="2098307"/>
            <a:ext cx="5909912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/>
              <a:t>3000 PGV </a:t>
            </a:r>
            <a:r>
              <a:rPr lang="en-US" sz="2000" dirty="0"/>
              <a:t>.. </a:t>
            </a:r>
            <a:r>
              <a:rPr lang="en-US" dirty="0"/>
              <a:t>To qualify for the New Director Conference  </a:t>
            </a:r>
          </a:p>
          <a:p>
            <a:r>
              <a:rPr lang="en-US" dirty="0"/>
              <a:t>	--accumulate 18,000 PGV </a:t>
            </a:r>
          </a:p>
          <a:p>
            <a:r>
              <a:rPr lang="en-US" dirty="0"/>
              <a:t>	--in any 6- month period</a:t>
            </a:r>
          </a:p>
          <a:p>
            <a:r>
              <a:rPr lang="en-US" dirty="0"/>
              <a:t>	-- in first year as Director</a:t>
            </a:r>
          </a:p>
        </p:txBody>
      </p:sp>
    </p:spTree>
    <p:extLst>
      <p:ext uri="{BB962C8B-B14F-4D97-AF65-F5344CB8AC3E}">
        <p14:creationId xmlns:p14="http://schemas.microsoft.com/office/powerpoint/2010/main" val="404785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5265</TotalTime>
  <Words>2481</Words>
  <Application>Microsoft Macintosh PowerPoint</Application>
  <PresentationFormat>On-screen Show (16:9)</PresentationFormat>
  <Paragraphs>389</Paragraphs>
  <Slides>29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Arial</vt:lpstr>
      <vt:lpstr>Calibri</vt:lpstr>
      <vt:lpstr>Verlag</vt:lpstr>
      <vt:lpstr>Verlag Book</vt:lpstr>
      <vt:lpstr>Office Theme</vt:lpstr>
      <vt:lpstr>Shaklee Businesses Offer Significant Financial Support  </vt:lpstr>
      <vt:lpstr>Credit card repayment  </vt:lpstr>
      <vt:lpstr>PowerPoint Presentation</vt:lpstr>
      <vt:lpstr>The Power of Duplication</vt:lpstr>
      <vt:lpstr>Training Team   The Power of Duplication</vt:lpstr>
      <vt:lpstr>Objectives for Week 8 – Power of Duplication</vt:lpstr>
      <vt:lpstr>Review</vt:lpstr>
      <vt:lpstr>PowerPoint Presentation</vt:lpstr>
      <vt:lpstr>So Now We Are a Director …  Now What ? </vt:lpstr>
      <vt:lpstr>PowerPoint Presentation</vt:lpstr>
      <vt:lpstr>Your Coordinator Organization – 2 First Generation Directors</vt:lpstr>
      <vt:lpstr>So… Back to Goal Setting for a Minute</vt:lpstr>
      <vt:lpstr>Steve’s Story ---Why Duplication – </vt:lpstr>
      <vt:lpstr>           3 Qualities of an Ideal    Business Model</vt:lpstr>
      <vt:lpstr>PowerPoint Presentation</vt:lpstr>
      <vt:lpstr>PowerPoint Presentation</vt:lpstr>
      <vt:lpstr>To Develop an Organization …</vt:lpstr>
      <vt:lpstr>What is Your Vision? Becky’s Story</vt:lpstr>
      <vt:lpstr>Senior Coordinator 2 First Generation Directors AND 10,000 OV </vt:lpstr>
      <vt:lpstr>Executive Coordinator -- 3 First Generation Directors      20,000 OV </vt:lpstr>
      <vt:lpstr>Senior Executive Coordinator -- 3 First Generation Directors      20,000 OV </vt:lpstr>
      <vt:lpstr>Building in Depth </vt:lpstr>
      <vt:lpstr>Shaklee Businesses Offer Significant Financial Support  </vt:lpstr>
      <vt:lpstr>Credit card repayment  </vt:lpstr>
      <vt:lpstr>Each  Personality Style Contributes to the Team</vt:lpstr>
      <vt:lpstr>PowerPoint Presentation</vt:lpstr>
      <vt:lpstr>Draw Your Coordinator Organization – 2 First Generation Directors</vt:lpstr>
      <vt:lpstr>Recommended Reading</vt:lpstr>
      <vt:lpstr>Popular Podcast Speakers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And Now We Multiply</dc:title>
  <dc:creator>Barbara Lagoni</dc:creator>
  <cp:lastModifiedBy>Barbara Lagoni</cp:lastModifiedBy>
  <cp:revision>183</cp:revision>
  <cp:lastPrinted>2020-05-07T17:13:18Z</cp:lastPrinted>
  <dcterms:created xsi:type="dcterms:W3CDTF">2018-10-27T16:39:57Z</dcterms:created>
  <dcterms:modified xsi:type="dcterms:W3CDTF">2020-05-07T17:26:45Z</dcterms:modified>
</cp:coreProperties>
</file>