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36"/>
  </p:handoutMasterIdLst>
  <p:sldIdLst>
    <p:sldId id="290" r:id="rId2"/>
    <p:sldId id="299" r:id="rId3"/>
    <p:sldId id="300" r:id="rId4"/>
    <p:sldId id="301" r:id="rId5"/>
    <p:sldId id="298" r:id="rId6"/>
    <p:sldId id="294" r:id="rId7"/>
    <p:sldId id="302" r:id="rId8"/>
    <p:sldId id="293" r:id="rId9"/>
    <p:sldId id="256" r:id="rId10"/>
    <p:sldId id="274" r:id="rId11"/>
    <p:sldId id="276" r:id="rId12"/>
    <p:sldId id="270" r:id="rId13"/>
    <p:sldId id="278" r:id="rId14"/>
    <p:sldId id="277" r:id="rId15"/>
    <p:sldId id="292" r:id="rId16"/>
    <p:sldId id="265" r:id="rId17"/>
    <p:sldId id="272" r:id="rId18"/>
    <p:sldId id="291" r:id="rId19"/>
    <p:sldId id="264" r:id="rId20"/>
    <p:sldId id="279" r:id="rId21"/>
    <p:sldId id="262" r:id="rId22"/>
    <p:sldId id="280" r:id="rId23"/>
    <p:sldId id="263" r:id="rId24"/>
    <p:sldId id="271" r:id="rId25"/>
    <p:sldId id="297" r:id="rId26"/>
    <p:sldId id="286" r:id="rId27"/>
    <p:sldId id="287" r:id="rId28"/>
    <p:sldId id="296" r:id="rId29"/>
    <p:sldId id="289" r:id="rId30"/>
    <p:sldId id="258" r:id="rId31"/>
    <p:sldId id="269" r:id="rId32"/>
    <p:sldId id="259" r:id="rId33"/>
    <p:sldId id="284" r:id="rId34"/>
    <p:sldId id="295" r:id="rId3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784"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E068A1-2B46-0242-9445-635302299E08}" type="datetimeFigureOut">
              <a:rPr lang="en-US" smtClean="0"/>
              <a:t>3/19/20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D170C4-FE46-B74A-9877-8B4262E0BAFE}" type="slidenum">
              <a:rPr lang="en-US" smtClean="0"/>
              <a:t>‹#›</a:t>
            </a:fld>
            <a:endParaRPr lang="en-US"/>
          </a:p>
        </p:txBody>
      </p:sp>
    </p:spTree>
    <p:extLst>
      <p:ext uri="{BB962C8B-B14F-4D97-AF65-F5344CB8AC3E}">
        <p14:creationId xmlns:p14="http://schemas.microsoft.com/office/powerpoint/2010/main" val="216724833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151876-C9AE-3741-9E3A-5CD75B8981C1}" type="datetimeFigureOut">
              <a:rPr lang="en-US" smtClean="0"/>
              <a:t>3/18/20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3448464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51876-C9AE-3741-9E3A-5CD75B8981C1}" type="datetimeFigureOut">
              <a:rPr lang="en-US" smtClean="0"/>
              <a:t>3/18/20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3333589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51876-C9AE-3741-9E3A-5CD75B8981C1}" type="datetimeFigureOut">
              <a:rPr lang="en-US" smtClean="0"/>
              <a:t>3/18/20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44331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51876-C9AE-3741-9E3A-5CD75B8981C1}" type="datetimeFigureOut">
              <a:rPr lang="en-US" smtClean="0"/>
              <a:t>3/18/20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3462273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151876-C9AE-3741-9E3A-5CD75B8981C1}" type="datetimeFigureOut">
              <a:rPr lang="en-US" smtClean="0"/>
              <a:t>3/18/20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1757142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151876-C9AE-3741-9E3A-5CD75B8981C1}" type="datetimeFigureOut">
              <a:rPr lang="en-US" smtClean="0"/>
              <a:t>3/18/20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3036255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151876-C9AE-3741-9E3A-5CD75B8981C1}" type="datetimeFigureOut">
              <a:rPr lang="en-US" smtClean="0"/>
              <a:t>3/18/20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3821948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151876-C9AE-3741-9E3A-5CD75B8981C1}" type="datetimeFigureOut">
              <a:rPr lang="en-US" smtClean="0"/>
              <a:t>3/18/20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1050538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151876-C9AE-3741-9E3A-5CD75B8981C1}" type="datetimeFigureOut">
              <a:rPr lang="en-US" smtClean="0"/>
              <a:t>3/18/20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618927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51876-C9AE-3741-9E3A-5CD75B8981C1}" type="datetimeFigureOut">
              <a:rPr lang="en-US" smtClean="0"/>
              <a:t>3/18/20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1837384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51876-C9AE-3741-9E3A-5CD75B8981C1}" type="datetimeFigureOut">
              <a:rPr lang="en-US" smtClean="0"/>
              <a:t>3/18/20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AF8D1-F2BC-8A40-A969-6DF973438331}" type="slidenum">
              <a:rPr lang="en-US" smtClean="0"/>
              <a:t>‹#›</a:t>
            </a:fld>
            <a:endParaRPr lang="en-US"/>
          </a:p>
        </p:txBody>
      </p:sp>
    </p:spTree>
    <p:extLst>
      <p:ext uri="{BB962C8B-B14F-4D97-AF65-F5344CB8AC3E}">
        <p14:creationId xmlns:p14="http://schemas.microsoft.com/office/powerpoint/2010/main" val="21413909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9151876-C9AE-3741-9E3A-5CD75B8981C1}" type="datetimeFigureOut">
              <a:rPr lang="en-US" smtClean="0"/>
              <a:t>3/18/20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DDAF8D1-F2BC-8A40-A969-6DF973438331}" type="slidenum">
              <a:rPr lang="en-US" smtClean="0"/>
              <a:t>‹#›</a:t>
            </a:fld>
            <a:endParaRPr lang="en-US"/>
          </a:p>
        </p:txBody>
      </p:sp>
    </p:spTree>
    <p:extLst>
      <p:ext uri="{BB962C8B-B14F-4D97-AF65-F5344CB8AC3E}">
        <p14:creationId xmlns:p14="http://schemas.microsoft.com/office/powerpoint/2010/main" val="3328975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1780"/>
            <a:ext cx="9144000" cy="5131720"/>
          </a:xfrm>
          <a:prstGeom prst="rect">
            <a:avLst/>
          </a:prstGeom>
        </p:spPr>
      </p:pic>
      <p:sp>
        <p:nvSpPr>
          <p:cNvPr id="2" name="Title 1"/>
          <p:cNvSpPr>
            <a:spLocks noGrp="1"/>
          </p:cNvSpPr>
          <p:nvPr>
            <p:ph type="title"/>
          </p:nvPr>
        </p:nvSpPr>
        <p:spPr/>
        <p:txBody>
          <a:bodyPr>
            <a:normAutofit/>
          </a:bodyPr>
          <a:lstStyle/>
          <a:p>
            <a:r>
              <a:rPr lang="en-US" sz="2000" dirty="0" smtClean="0"/>
              <a:t> </a:t>
            </a:r>
            <a:r>
              <a:rPr lang="en-US" sz="3600" dirty="0" smtClean="0"/>
              <a:t>Alone Together</a:t>
            </a:r>
            <a:endParaRPr lang="en-US" sz="3600" dirty="0"/>
          </a:p>
        </p:txBody>
      </p:sp>
      <p:sp>
        <p:nvSpPr>
          <p:cNvPr id="3" name="Content Placeholder 2"/>
          <p:cNvSpPr>
            <a:spLocks noGrp="1"/>
          </p:cNvSpPr>
          <p:nvPr>
            <p:ph idx="1"/>
          </p:nvPr>
        </p:nvSpPr>
        <p:spPr/>
        <p:txBody>
          <a:bodyPr>
            <a:normAutofit/>
          </a:bodyPr>
          <a:lstStyle/>
          <a:p>
            <a:r>
              <a:rPr lang="en-US" sz="2000" dirty="0" smtClean="0"/>
              <a:t>Getting creative about serving </a:t>
            </a:r>
          </a:p>
          <a:p>
            <a:r>
              <a:rPr lang="en-US" sz="2000" dirty="0" smtClean="0"/>
              <a:t> Yoga teachers,  note from chiropractor, personal trainers,</a:t>
            </a:r>
          </a:p>
          <a:p>
            <a:pPr marL="0" indent="0">
              <a:buNone/>
            </a:pPr>
            <a:endParaRPr lang="en-US" sz="2000" dirty="0"/>
          </a:p>
          <a:p>
            <a:r>
              <a:rPr lang="en-US" sz="2000" dirty="0" smtClean="0"/>
              <a:t>Suzanne Jeffries  </a:t>
            </a:r>
          </a:p>
          <a:p>
            <a:pPr marL="0" indent="0">
              <a:buNone/>
            </a:pPr>
            <a:endParaRPr lang="en-US" sz="2000" dirty="0"/>
          </a:p>
        </p:txBody>
      </p:sp>
    </p:spTree>
    <p:extLst>
      <p:ext uri="{BB962C8B-B14F-4D97-AF65-F5344CB8AC3E}">
        <p14:creationId xmlns:p14="http://schemas.microsoft.com/office/powerpoint/2010/main" val="167047478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759268" y="205979"/>
            <a:ext cx="5563362" cy="511799"/>
          </a:xfrm>
          <a:ln>
            <a:solidFill>
              <a:schemeClr val="accent5">
                <a:lumMod val="50000"/>
              </a:schemeClr>
            </a:solidFill>
          </a:ln>
        </p:spPr>
        <p:txBody>
          <a:bodyPr>
            <a:normAutofit/>
          </a:bodyPr>
          <a:lstStyle/>
          <a:p>
            <a:r>
              <a:rPr lang="en-US" sz="2400" dirty="0" smtClean="0"/>
              <a:t>Review Last Week -- </a:t>
            </a:r>
            <a:r>
              <a:rPr lang="en-US" sz="2400" dirty="0" smtClean="0"/>
              <a:t>Customer Care </a:t>
            </a:r>
            <a:endParaRPr lang="en-US" sz="2400" dirty="0"/>
          </a:p>
        </p:txBody>
      </p:sp>
      <p:sp>
        <p:nvSpPr>
          <p:cNvPr id="3" name="Content Placeholder 2"/>
          <p:cNvSpPr>
            <a:spLocks noGrp="1"/>
          </p:cNvSpPr>
          <p:nvPr>
            <p:ph idx="1"/>
          </p:nvPr>
        </p:nvSpPr>
        <p:spPr>
          <a:xfrm>
            <a:off x="262293" y="868869"/>
            <a:ext cx="8229600" cy="649507"/>
          </a:xfrm>
        </p:spPr>
        <p:txBody>
          <a:bodyPr>
            <a:normAutofit/>
          </a:bodyPr>
          <a:lstStyle/>
          <a:p>
            <a:r>
              <a:rPr lang="en-US" sz="2000" dirty="0" smtClean="0"/>
              <a:t>Benefits Appointments </a:t>
            </a:r>
            <a:r>
              <a:rPr lang="mr-IN" sz="2000" dirty="0" smtClean="0"/>
              <a:t>…</a:t>
            </a:r>
            <a:r>
              <a:rPr lang="en-US" sz="2000" dirty="0" smtClean="0"/>
              <a:t>  now seeing why so important</a:t>
            </a:r>
          </a:p>
          <a:p>
            <a:endParaRPr lang="en-US" sz="2000" dirty="0" smtClean="0"/>
          </a:p>
          <a:p>
            <a:endParaRPr lang="en-US" sz="2000" dirty="0"/>
          </a:p>
        </p:txBody>
      </p:sp>
      <p:sp>
        <p:nvSpPr>
          <p:cNvPr id="5" name="Rectangle 4"/>
          <p:cNvSpPr/>
          <p:nvPr/>
        </p:nvSpPr>
        <p:spPr>
          <a:xfrm>
            <a:off x="457200" y="4127223"/>
            <a:ext cx="8229600" cy="646331"/>
          </a:xfrm>
          <a:prstGeom prst="rect">
            <a:avLst/>
          </a:prstGeom>
        </p:spPr>
        <p:txBody>
          <a:bodyPr wrap="square">
            <a:spAutoFit/>
          </a:bodyPr>
          <a:lstStyle/>
          <a:p>
            <a:pPr marL="285750" indent="-285750">
              <a:buFont typeface="Arial"/>
              <a:buChar char="•"/>
            </a:pPr>
            <a:r>
              <a:rPr lang="en-US" dirty="0" smtClean="0"/>
              <a:t>And in times of challenge .. People want quality .. And when you ingrained that in them when they first joined .. They remember </a:t>
            </a:r>
            <a:r>
              <a:rPr lang="mr-IN" dirty="0" smtClean="0"/>
              <a:t>…</a:t>
            </a:r>
            <a:r>
              <a:rPr lang="en-US" dirty="0" smtClean="0"/>
              <a:t>   And they come back .. </a:t>
            </a:r>
            <a:endParaRPr lang="en-US" dirty="0" smtClean="0"/>
          </a:p>
        </p:txBody>
      </p:sp>
      <p:sp>
        <p:nvSpPr>
          <p:cNvPr id="6" name="Rectangle 5"/>
          <p:cNvSpPr/>
          <p:nvPr/>
        </p:nvSpPr>
        <p:spPr>
          <a:xfrm>
            <a:off x="345122" y="3326625"/>
            <a:ext cx="8405526" cy="646331"/>
          </a:xfrm>
          <a:prstGeom prst="rect">
            <a:avLst/>
          </a:prstGeom>
        </p:spPr>
        <p:txBody>
          <a:bodyPr wrap="square">
            <a:spAutoFit/>
          </a:bodyPr>
          <a:lstStyle/>
          <a:p>
            <a:pPr marL="285750" indent="-285750">
              <a:buFont typeface="Arial"/>
              <a:buChar char="•"/>
            </a:pPr>
            <a:r>
              <a:rPr lang="en-US" dirty="0" smtClean="0"/>
              <a:t>A perfect opportunity to serve our customers now </a:t>
            </a:r>
            <a:r>
              <a:rPr lang="mr-IN" dirty="0" smtClean="0"/>
              <a:t>…</a:t>
            </a:r>
            <a:r>
              <a:rPr lang="en-US" dirty="0" smtClean="0"/>
              <a:t>addressing their concerns ..</a:t>
            </a:r>
          </a:p>
          <a:p>
            <a:r>
              <a:rPr lang="en-US" dirty="0"/>
              <a:t>	</a:t>
            </a:r>
            <a:r>
              <a:rPr lang="en-US" dirty="0" smtClean="0"/>
              <a:t>	</a:t>
            </a:r>
            <a:r>
              <a:rPr lang="en-US" dirty="0" smtClean="0"/>
              <a:t> Both nutritional and emotional </a:t>
            </a:r>
            <a:endParaRPr lang="en-US" dirty="0" smtClean="0"/>
          </a:p>
        </p:txBody>
      </p:sp>
      <p:sp>
        <p:nvSpPr>
          <p:cNvPr id="7" name="Rectangle 6"/>
          <p:cNvSpPr/>
          <p:nvPr/>
        </p:nvSpPr>
        <p:spPr>
          <a:xfrm>
            <a:off x="345122" y="2277294"/>
            <a:ext cx="8341678" cy="923330"/>
          </a:xfrm>
          <a:prstGeom prst="rect">
            <a:avLst/>
          </a:prstGeom>
        </p:spPr>
        <p:txBody>
          <a:bodyPr wrap="square">
            <a:spAutoFit/>
          </a:bodyPr>
          <a:lstStyle/>
          <a:p>
            <a:pPr marL="285750" indent="-285750">
              <a:buFont typeface="Arial"/>
              <a:buChar char="•"/>
            </a:pPr>
            <a:r>
              <a:rPr lang="en-US" dirty="0" smtClean="0"/>
              <a:t>10 years from now .. You will have hundreds of customers .. And some will be currently active and some will be less active.. But the level of service you provide will make them feel connected to you forever.  </a:t>
            </a:r>
            <a:endParaRPr lang="en-US" dirty="0" smtClean="0"/>
          </a:p>
        </p:txBody>
      </p:sp>
      <p:sp>
        <p:nvSpPr>
          <p:cNvPr id="8" name="Rectangle 7"/>
          <p:cNvSpPr/>
          <p:nvPr/>
        </p:nvSpPr>
        <p:spPr>
          <a:xfrm>
            <a:off x="262293" y="1296022"/>
            <a:ext cx="8479727" cy="923330"/>
          </a:xfrm>
          <a:prstGeom prst="rect">
            <a:avLst/>
          </a:prstGeom>
        </p:spPr>
        <p:txBody>
          <a:bodyPr wrap="square">
            <a:spAutoFit/>
          </a:bodyPr>
          <a:lstStyle/>
          <a:p>
            <a:pPr marL="285750" indent="-285750">
              <a:buFont typeface="Arial"/>
              <a:buChar char="•"/>
            </a:pPr>
            <a:r>
              <a:rPr lang="en-US" dirty="0" smtClean="0"/>
              <a:t>Shaklee deluged with not only current customers .. but customers coming back  ..  for both products and even business ..   That’s why those who have mature businesses are swamped right now ..    Trust and Quality.</a:t>
            </a:r>
            <a:endParaRPr lang="en-US" dirty="0" smtClean="0"/>
          </a:p>
        </p:txBody>
      </p:sp>
      <p:sp>
        <p:nvSpPr>
          <p:cNvPr id="9" name="TextBox 8"/>
          <p:cNvSpPr txBox="1"/>
          <p:nvPr/>
        </p:nvSpPr>
        <p:spPr>
          <a:xfrm>
            <a:off x="7703116" y="205979"/>
            <a:ext cx="983683" cy="369332"/>
          </a:xfrm>
          <a:prstGeom prst="rect">
            <a:avLst/>
          </a:prstGeom>
          <a:noFill/>
        </p:spPr>
        <p:txBody>
          <a:bodyPr wrap="square" rtlCol="0">
            <a:spAutoFit/>
          </a:bodyPr>
          <a:lstStyle/>
          <a:p>
            <a:r>
              <a:rPr lang="en-US" dirty="0" smtClean="0"/>
              <a:t>J and B</a:t>
            </a:r>
            <a:endParaRPr lang="en-US" dirty="0"/>
          </a:p>
        </p:txBody>
      </p:sp>
    </p:spTree>
    <p:extLst>
      <p:ext uri="{BB962C8B-B14F-4D97-AF65-F5344CB8AC3E}">
        <p14:creationId xmlns:p14="http://schemas.microsoft.com/office/powerpoint/2010/main" val="1645731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497996"/>
          </a:xfrm>
          <a:ln>
            <a:solidFill>
              <a:schemeClr val="tx2">
                <a:lumMod val="60000"/>
                <a:lumOff val="40000"/>
              </a:schemeClr>
            </a:solidFill>
          </a:ln>
        </p:spPr>
        <p:txBody>
          <a:bodyPr>
            <a:normAutofit/>
          </a:bodyPr>
          <a:lstStyle/>
          <a:p>
            <a:r>
              <a:rPr lang="en-US" sz="2400" dirty="0" smtClean="0"/>
              <a:t>Objectives today </a:t>
            </a:r>
            <a:r>
              <a:rPr lang="mr-IN" sz="2400" dirty="0" smtClean="0"/>
              <a:t>–</a:t>
            </a:r>
            <a:r>
              <a:rPr lang="en-US" sz="2400" dirty="0" smtClean="0"/>
              <a:t> pausing for an important discussion </a:t>
            </a:r>
            <a:endParaRPr lang="en-US" sz="2400" dirty="0"/>
          </a:p>
        </p:txBody>
      </p:sp>
      <p:sp>
        <p:nvSpPr>
          <p:cNvPr id="3" name="Content Placeholder 2"/>
          <p:cNvSpPr>
            <a:spLocks noGrp="1"/>
          </p:cNvSpPr>
          <p:nvPr>
            <p:ph idx="1"/>
          </p:nvPr>
        </p:nvSpPr>
        <p:spPr>
          <a:xfrm>
            <a:off x="457200" y="848713"/>
            <a:ext cx="8229600" cy="1449358"/>
          </a:xfrm>
        </p:spPr>
        <p:txBody>
          <a:bodyPr>
            <a:normAutofit/>
          </a:bodyPr>
          <a:lstStyle/>
          <a:p>
            <a:r>
              <a:rPr lang="en-US" sz="2000" dirty="0" smtClean="0"/>
              <a:t>We are in the middle of our 8 Weeks to Director Training</a:t>
            </a:r>
            <a:r>
              <a:rPr lang="mr-IN" sz="2000" dirty="0" smtClean="0"/>
              <a:t>…</a:t>
            </a:r>
            <a:r>
              <a:rPr lang="en-US" sz="2000" dirty="0" smtClean="0"/>
              <a:t> the purpose to help every attendee advance in rank </a:t>
            </a:r>
            <a:r>
              <a:rPr lang="mr-IN" sz="2000" dirty="0" smtClean="0"/>
              <a:t>…</a:t>
            </a:r>
            <a:r>
              <a:rPr lang="en-US" sz="2000" dirty="0" smtClean="0"/>
              <a:t> beginning with new distributors to advance to Director.</a:t>
            </a:r>
          </a:p>
          <a:p>
            <a:r>
              <a:rPr lang="en-US" sz="2000" dirty="0" smtClean="0"/>
              <a:t>Pause </a:t>
            </a:r>
            <a:r>
              <a:rPr lang="mr-IN" sz="2000" dirty="0" smtClean="0"/>
              <a:t>–</a:t>
            </a:r>
            <a:r>
              <a:rPr lang="en-US" sz="2000" dirty="0" smtClean="0"/>
              <a:t> this week to address the looming pandemic </a:t>
            </a:r>
          </a:p>
        </p:txBody>
      </p:sp>
      <p:sp>
        <p:nvSpPr>
          <p:cNvPr id="4" name="Rectangle 3"/>
          <p:cNvSpPr/>
          <p:nvPr/>
        </p:nvSpPr>
        <p:spPr>
          <a:xfrm>
            <a:off x="457200" y="4497169"/>
            <a:ext cx="8686800" cy="369332"/>
          </a:xfrm>
          <a:prstGeom prst="rect">
            <a:avLst/>
          </a:prstGeom>
        </p:spPr>
        <p:txBody>
          <a:bodyPr wrap="square">
            <a:spAutoFit/>
          </a:bodyPr>
          <a:lstStyle/>
          <a:p>
            <a:r>
              <a:rPr lang="en-US" dirty="0" smtClean="0"/>
              <a:t>To understand how to support our customers  .. With both products and business options.</a:t>
            </a:r>
            <a:endParaRPr lang="en-US" dirty="0"/>
          </a:p>
        </p:txBody>
      </p:sp>
      <p:sp>
        <p:nvSpPr>
          <p:cNvPr id="5" name="Rectangle 4"/>
          <p:cNvSpPr/>
          <p:nvPr/>
        </p:nvSpPr>
        <p:spPr>
          <a:xfrm>
            <a:off x="457200" y="4127837"/>
            <a:ext cx="8383093" cy="369332"/>
          </a:xfrm>
          <a:prstGeom prst="rect">
            <a:avLst/>
          </a:prstGeom>
        </p:spPr>
        <p:txBody>
          <a:bodyPr wrap="square">
            <a:spAutoFit/>
          </a:bodyPr>
          <a:lstStyle/>
          <a:p>
            <a:r>
              <a:rPr lang="en-US" dirty="0" smtClean="0"/>
              <a:t>To learn how to Open with questions </a:t>
            </a:r>
            <a:r>
              <a:rPr lang="mr-IN" dirty="0" smtClean="0"/>
              <a:t>…</a:t>
            </a:r>
            <a:r>
              <a:rPr lang="en-US" dirty="0" smtClean="0"/>
              <a:t>   and Close with options </a:t>
            </a:r>
            <a:endParaRPr lang="en-US" dirty="0" smtClean="0"/>
          </a:p>
        </p:txBody>
      </p:sp>
      <p:sp>
        <p:nvSpPr>
          <p:cNvPr id="6" name="Rectangle 5"/>
          <p:cNvSpPr/>
          <p:nvPr/>
        </p:nvSpPr>
        <p:spPr>
          <a:xfrm>
            <a:off x="457200" y="3718513"/>
            <a:ext cx="7910189" cy="369332"/>
          </a:xfrm>
          <a:prstGeom prst="rect">
            <a:avLst/>
          </a:prstGeom>
        </p:spPr>
        <p:txBody>
          <a:bodyPr wrap="square">
            <a:spAutoFit/>
          </a:bodyPr>
          <a:lstStyle/>
          <a:p>
            <a:r>
              <a:rPr lang="en-US" dirty="0" smtClean="0"/>
              <a:t> To review talking points on a few of the products particularly useful now</a:t>
            </a:r>
            <a:endParaRPr lang="en-US" dirty="0" smtClean="0"/>
          </a:p>
        </p:txBody>
      </p:sp>
      <p:sp>
        <p:nvSpPr>
          <p:cNvPr id="7" name="Rectangle 6"/>
          <p:cNvSpPr/>
          <p:nvPr/>
        </p:nvSpPr>
        <p:spPr>
          <a:xfrm>
            <a:off x="457200" y="3349181"/>
            <a:ext cx="5808830" cy="369332"/>
          </a:xfrm>
          <a:prstGeom prst="rect">
            <a:avLst/>
          </a:prstGeom>
          <a:ln>
            <a:solidFill>
              <a:schemeClr val="tx2">
                <a:lumMod val="60000"/>
                <a:lumOff val="40000"/>
              </a:schemeClr>
            </a:solidFill>
          </a:ln>
        </p:spPr>
        <p:txBody>
          <a:bodyPr wrap="square">
            <a:spAutoFit/>
          </a:bodyPr>
          <a:lstStyle/>
          <a:p>
            <a:r>
              <a:rPr lang="en-US" dirty="0" smtClean="0"/>
              <a:t>To discuss the role of the leader in challenging times .. </a:t>
            </a:r>
            <a:endParaRPr lang="en-US" dirty="0"/>
          </a:p>
        </p:txBody>
      </p:sp>
      <p:sp>
        <p:nvSpPr>
          <p:cNvPr id="8" name="Rectangle 7"/>
          <p:cNvSpPr/>
          <p:nvPr/>
        </p:nvSpPr>
        <p:spPr>
          <a:xfrm>
            <a:off x="457200" y="2298071"/>
            <a:ext cx="8093191" cy="923330"/>
          </a:xfrm>
          <a:prstGeom prst="rect">
            <a:avLst/>
          </a:prstGeom>
          <a:ln>
            <a:solidFill>
              <a:schemeClr val="tx2">
                <a:lumMod val="60000"/>
                <a:lumOff val="40000"/>
              </a:schemeClr>
            </a:solidFill>
          </a:ln>
        </p:spPr>
        <p:txBody>
          <a:bodyPr wrap="square">
            <a:spAutoFit/>
          </a:bodyPr>
          <a:lstStyle/>
          <a:p>
            <a:r>
              <a:rPr lang="en-US" dirty="0" smtClean="0"/>
              <a:t>To give you tools and </a:t>
            </a:r>
            <a:r>
              <a:rPr lang="en-US" dirty="0" err="1" smtClean="0"/>
              <a:t>languaging</a:t>
            </a:r>
            <a:r>
              <a:rPr lang="en-US" dirty="0" smtClean="0"/>
              <a:t> and approaches to help you reach out in a gentle, caring, authentic, helpful way .. Without a sales pitch ..without offending or intruding </a:t>
            </a:r>
            <a:r>
              <a:rPr lang="mr-IN" dirty="0" smtClean="0"/>
              <a:t>…</a:t>
            </a:r>
            <a:r>
              <a:rPr lang="en-US" dirty="0" smtClean="0"/>
              <a:t> To help assuage the anxiety so many are feeling .. </a:t>
            </a:r>
            <a:endParaRPr lang="en-US" dirty="0" smtClean="0"/>
          </a:p>
        </p:txBody>
      </p:sp>
      <p:sp>
        <p:nvSpPr>
          <p:cNvPr id="9" name="TextBox 8"/>
          <p:cNvSpPr txBox="1"/>
          <p:nvPr/>
        </p:nvSpPr>
        <p:spPr>
          <a:xfrm>
            <a:off x="8048238" y="1697821"/>
            <a:ext cx="952535" cy="369332"/>
          </a:xfrm>
          <a:prstGeom prst="rect">
            <a:avLst/>
          </a:prstGeom>
          <a:noFill/>
        </p:spPr>
        <p:txBody>
          <a:bodyPr wrap="square" rtlCol="0">
            <a:spAutoFit/>
          </a:bodyPr>
          <a:lstStyle/>
          <a:p>
            <a:r>
              <a:rPr lang="en-US" dirty="0" smtClean="0"/>
              <a:t>J &amp; b</a:t>
            </a:r>
            <a:endParaRPr lang="en-US" dirty="0"/>
          </a:p>
        </p:txBody>
      </p:sp>
    </p:spTree>
    <p:extLst>
      <p:ext uri="{BB962C8B-B14F-4D97-AF65-F5344CB8AC3E}">
        <p14:creationId xmlns:p14="http://schemas.microsoft.com/office/powerpoint/2010/main" val="10530990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608" y="874613"/>
            <a:ext cx="6170776" cy="1015663"/>
          </a:xfrm>
          <a:prstGeom prst="rect">
            <a:avLst/>
          </a:prstGeom>
          <a:noFill/>
        </p:spPr>
        <p:txBody>
          <a:bodyPr wrap="square" rtlCol="0">
            <a:spAutoFit/>
          </a:bodyPr>
          <a:lstStyle/>
          <a:p>
            <a:r>
              <a:rPr lang="en-US" sz="2000" dirty="0" smtClean="0"/>
              <a:t>SHAKLEE MISSION </a:t>
            </a:r>
            <a:r>
              <a:rPr lang="mr-IN" sz="2000" dirty="0" smtClean="0"/>
              <a:t>–</a:t>
            </a:r>
            <a:endParaRPr lang="en-US" sz="2000" dirty="0" smtClean="0"/>
          </a:p>
          <a:p>
            <a:pPr algn="ctr"/>
            <a:r>
              <a:rPr lang="en-US" sz="2000" dirty="0" smtClean="0"/>
              <a:t>Our company’s mission is to change health care in the US from Sick </a:t>
            </a:r>
            <a:r>
              <a:rPr lang="en-US" sz="2000" dirty="0"/>
              <a:t>C</a:t>
            </a:r>
            <a:r>
              <a:rPr lang="en-US" sz="2000" dirty="0" smtClean="0"/>
              <a:t>are to Well Care</a:t>
            </a:r>
            <a:endParaRPr lang="en-US" dirty="0"/>
          </a:p>
        </p:txBody>
      </p:sp>
      <p:sp>
        <p:nvSpPr>
          <p:cNvPr id="5" name="TextBox 4"/>
          <p:cNvSpPr txBox="1"/>
          <p:nvPr/>
        </p:nvSpPr>
        <p:spPr>
          <a:xfrm>
            <a:off x="2857608" y="3263659"/>
            <a:ext cx="6074141" cy="707886"/>
          </a:xfrm>
          <a:prstGeom prst="rect">
            <a:avLst/>
          </a:prstGeom>
          <a:noFill/>
          <a:ln>
            <a:solidFill>
              <a:schemeClr val="accent6">
                <a:lumMod val="60000"/>
                <a:lumOff val="40000"/>
              </a:schemeClr>
            </a:solidFill>
          </a:ln>
        </p:spPr>
        <p:txBody>
          <a:bodyPr wrap="square" rtlCol="0">
            <a:spAutoFit/>
          </a:bodyPr>
          <a:lstStyle/>
          <a:p>
            <a:r>
              <a:rPr lang="en-US" sz="2000" b="1" dirty="0" smtClean="0"/>
              <a:t>This is our time to shine</a:t>
            </a:r>
            <a:r>
              <a:rPr lang="mr-IN" sz="2000" b="1" dirty="0" smtClean="0"/>
              <a:t>…</a:t>
            </a:r>
            <a:r>
              <a:rPr lang="en-US" sz="2000" b="1" dirty="0" smtClean="0"/>
              <a:t>  reach out  </a:t>
            </a:r>
          </a:p>
          <a:p>
            <a:r>
              <a:rPr lang="en-US" sz="2000" b="1" dirty="0"/>
              <a:t>w</a:t>
            </a:r>
            <a:r>
              <a:rPr lang="en-US" sz="2000" b="1" dirty="0" smtClean="0"/>
              <a:t>ith kindness, compassion and answers.</a:t>
            </a:r>
          </a:p>
        </p:txBody>
      </p:sp>
      <p:sp>
        <p:nvSpPr>
          <p:cNvPr id="6" name="TextBox 5"/>
          <p:cNvSpPr txBox="1"/>
          <p:nvPr/>
        </p:nvSpPr>
        <p:spPr>
          <a:xfrm>
            <a:off x="3672096" y="289872"/>
            <a:ext cx="4942143" cy="523220"/>
          </a:xfrm>
          <a:prstGeom prst="rect">
            <a:avLst/>
          </a:prstGeom>
          <a:noFill/>
        </p:spPr>
        <p:txBody>
          <a:bodyPr wrap="square" rtlCol="0">
            <a:spAutoFit/>
          </a:bodyPr>
          <a:lstStyle/>
          <a:p>
            <a:r>
              <a:rPr lang="en-US" sz="2800" dirty="0" smtClean="0"/>
              <a:t>It is Our Time to Rise and Lead</a:t>
            </a:r>
            <a:endParaRPr lang="en-US" sz="2800" dirty="0"/>
          </a:p>
        </p:txBody>
      </p:sp>
      <p:sp>
        <p:nvSpPr>
          <p:cNvPr id="7" name="TextBox 6"/>
          <p:cNvSpPr txBox="1"/>
          <p:nvPr/>
        </p:nvSpPr>
        <p:spPr>
          <a:xfrm>
            <a:off x="2954242" y="4173478"/>
            <a:ext cx="5811849" cy="646331"/>
          </a:xfrm>
          <a:prstGeom prst="rect">
            <a:avLst/>
          </a:prstGeom>
          <a:noFill/>
        </p:spPr>
        <p:txBody>
          <a:bodyPr wrap="square" rtlCol="0">
            <a:spAutoFit/>
          </a:bodyPr>
          <a:lstStyle/>
          <a:p>
            <a:r>
              <a:rPr lang="en-US" dirty="0" smtClean="0"/>
              <a:t>So much information and misinformation .. Good reference is Johns Hopkins School of  Public Health website</a:t>
            </a:r>
            <a:endParaRPr lang="en-US" dirty="0"/>
          </a:p>
        </p:txBody>
      </p:sp>
      <p:sp>
        <p:nvSpPr>
          <p:cNvPr id="8" name="TextBox 7"/>
          <p:cNvSpPr txBox="1"/>
          <p:nvPr/>
        </p:nvSpPr>
        <p:spPr>
          <a:xfrm>
            <a:off x="2857608" y="2677053"/>
            <a:ext cx="6286392" cy="369332"/>
          </a:xfrm>
          <a:prstGeom prst="rect">
            <a:avLst/>
          </a:prstGeom>
          <a:noFill/>
        </p:spPr>
        <p:txBody>
          <a:bodyPr wrap="square" rtlCol="0">
            <a:spAutoFit/>
          </a:bodyPr>
          <a:lstStyle/>
          <a:p>
            <a:r>
              <a:rPr lang="en-US" dirty="0" smtClean="0"/>
              <a:t>Our job now is to help build people‘s preparedness</a:t>
            </a:r>
            <a:endParaRPr lang="en-US" dirty="0"/>
          </a:p>
        </p:txBody>
      </p:sp>
      <p:sp>
        <p:nvSpPr>
          <p:cNvPr id="9" name="TextBox 8"/>
          <p:cNvSpPr txBox="1"/>
          <p:nvPr/>
        </p:nvSpPr>
        <p:spPr>
          <a:xfrm>
            <a:off x="2857608" y="2026104"/>
            <a:ext cx="5811849" cy="646331"/>
          </a:xfrm>
          <a:prstGeom prst="rect">
            <a:avLst/>
          </a:prstGeom>
          <a:noFill/>
        </p:spPr>
        <p:txBody>
          <a:bodyPr wrap="square" rtlCol="0">
            <a:spAutoFit/>
          </a:bodyPr>
          <a:lstStyle/>
          <a:p>
            <a:r>
              <a:rPr lang="en-US" dirty="0" smtClean="0"/>
              <a:t>This is why we exist </a:t>
            </a:r>
            <a:r>
              <a:rPr lang="mr-IN" dirty="0" smtClean="0"/>
              <a:t>–</a:t>
            </a:r>
            <a:r>
              <a:rPr lang="en-US" dirty="0" smtClean="0"/>
              <a:t> to help people have a healthier life 						and a better life.</a:t>
            </a:r>
            <a:endParaRPr lang="en-US" dirty="0"/>
          </a:p>
        </p:txBody>
      </p:sp>
      <p:pic>
        <p:nvPicPr>
          <p:cNvPr id="10" name="Picture 9"/>
          <p:cNvPicPr>
            <a:picLocks noChangeAspect="1"/>
          </p:cNvPicPr>
          <p:nvPr/>
        </p:nvPicPr>
        <p:blipFill>
          <a:blip r:embed="rId2"/>
          <a:stretch>
            <a:fillRect/>
          </a:stretch>
        </p:blipFill>
        <p:spPr>
          <a:xfrm>
            <a:off x="168580" y="161107"/>
            <a:ext cx="2495760" cy="3327679"/>
          </a:xfrm>
          <a:prstGeom prst="rect">
            <a:avLst/>
          </a:prstGeom>
        </p:spPr>
      </p:pic>
      <p:sp>
        <p:nvSpPr>
          <p:cNvPr id="11" name="TextBox 10"/>
          <p:cNvSpPr txBox="1"/>
          <p:nvPr/>
        </p:nvSpPr>
        <p:spPr>
          <a:xfrm>
            <a:off x="193269" y="3735595"/>
            <a:ext cx="2471071" cy="1200329"/>
          </a:xfrm>
          <a:prstGeom prst="rect">
            <a:avLst/>
          </a:prstGeom>
          <a:noFill/>
        </p:spPr>
        <p:txBody>
          <a:bodyPr wrap="square" rtlCol="0">
            <a:spAutoFit/>
          </a:bodyPr>
          <a:lstStyle/>
          <a:p>
            <a:r>
              <a:rPr lang="en-US" dirty="0" smtClean="0"/>
              <a:t>Now is a time for those who can, to help</a:t>
            </a:r>
            <a:r>
              <a:rPr lang="mr-IN" dirty="0" smtClean="0"/>
              <a:t>…</a:t>
            </a:r>
            <a:endParaRPr lang="en-US" dirty="0" smtClean="0"/>
          </a:p>
          <a:p>
            <a:r>
              <a:rPr lang="en-US" dirty="0" smtClean="0"/>
              <a:t>And those who have the means, to share.</a:t>
            </a:r>
            <a:endParaRPr lang="en-US" dirty="0"/>
          </a:p>
        </p:txBody>
      </p:sp>
      <p:sp>
        <p:nvSpPr>
          <p:cNvPr id="12" name="TextBox 11"/>
          <p:cNvSpPr txBox="1"/>
          <p:nvPr/>
        </p:nvSpPr>
        <p:spPr>
          <a:xfrm>
            <a:off x="7758336" y="4624146"/>
            <a:ext cx="1270048"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39787082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1421983"/>
            <a:ext cx="5630747" cy="857250"/>
          </a:xfrm>
          <a:ln>
            <a:solidFill>
              <a:schemeClr val="accent5">
                <a:lumMod val="75000"/>
              </a:schemeClr>
            </a:solidFill>
          </a:ln>
        </p:spPr>
        <p:txBody>
          <a:bodyPr>
            <a:normAutofit/>
          </a:bodyPr>
          <a:lstStyle/>
          <a:p>
            <a:r>
              <a:rPr lang="en-US" sz="3200" dirty="0" smtClean="0"/>
              <a:t>4 Objectives for Every Contact</a:t>
            </a:r>
            <a:endParaRPr lang="en-US" sz="3200" dirty="0"/>
          </a:p>
        </p:txBody>
      </p:sp>
      <p:sp>
        <p:nvSpPr>
          <p:cNvPr id="3" name="Content Placeholder 2"/>
          <p:cNvSpPr>
            <a:spLocks noGrp="1"/>
          </p:cNvSpPr>
          <p:nvPr>
            <p:ph idx="1"/>
          </p:nvPr>
        </p:nvSpPr>
        <p:spPr>
          <a:xfrm>
            <a:off x="457200" y="2443203"/>
            <a:ext cx="8229600" cy="1875349"/>
          </a:xfrm>
        </p:spPr>
        <p:txBody>
          <a:bodyPr>
            <a:normAutofit fontScale="92500"/>
          </a:bodyPr>
          <a:lstStyle/>
          <a:p>
            <a:r>
              <a:rPr lang="en-US" sz="2400" dirty="0" smtClean="0"/>
              <a:t>Build relationships</a:t>
            </a:r>
          </a:p>
          <a:p>
            <a:r>
              <a:rPr lang="en-US" sz="2400" dirty="0" smtClean="0"/>
              <a:t>Recommending products to meet people’s needs</a:t>
            </a:r>
          </a:p>
          <a:p>
            <a:r>
              <a:rPr lang="en-US" sz="2400" dirty="0" smtClean="0"/>
              <a:t>Offering to reach out to referrals.. Especially people feeling anxious</a:t>
            </a:r>
          </a:p>
          <a:p>
            <a:r>
              <a:rPr lang="en-US" sz="2400" dirty="0" smtClean="0"/>
              <a:t>Offering possible financial options regarding our business model.</a:t>
            </a:r>
            <a:endParaRPr lang="en-US" sz="2400" dirty="0"/>
          </a:p>
        </p:txBody>
      </p:sp>
      <p:sp>
        <p:nvSpPr>
          <p:cNvPr id="4" name="TextBox 3"/>
          <p:cNvSpPr txBox="1"/>
          <p:nvPr/>
        </p:nvSpPr>
        <p:spPr>
          <a:xfrm>
            <a:off x="457200" y="400298"/>
            <a:ext cx="6486649" cy="954107"/>
          </a:xfrm>
          <a:prstGeom prst="rect">
            <a:avLst/>
          </a:prstGeom>
          <a:noFill/>
        </p:spPr>
        <p:txBody>
          <a:bodyPr wrap="square" rtlCol="0">
            <a:spAutoFit/>
          </a:bodyPr>
          <a:lstStyle/>
          <a:p>
            <a:r>
              <a:rPr lang="en-US" sz="2800" dirty="0" smtClean="0"/>
              <a:t>Now is the time for connection</a:t>
            </a:r>
            <a:r>
              <a:rPr lang="mr-IN" sz="2800" dirty="0" smtClean="0"/>
              <a:t>…</a:t>
            </a:r>
            <a:endParaRPr lang="en-US" sz="2800" dirty="0" smtClean="0"/>
          </a:p>
          <a:p>
            <a:r>
              <a:rPr lang="en-US" sz="2800" dirty="0" smtClean="0"/>
              <a:t>And a time to be careful how we connect  </a:t>
            </a:r>
            <a:endParaRPr lang="en-US" sz="2800" dirty="0"/>
          </a:p>
        </p:txBody>
      </p:sp>
      <p:sp>
        <p:nvSpPr>
          <p:cNvPr id="5" name="Rectangle 4"/>
          <p:cNvSpPr/>
          <p:nvPr/>
        </p:nvSpPr>
        <p:spPr>
          <a:xfrm>
            <a:off x="331317" y="4194322"/>
            <a:ext cx="8628043" cy="830997"/>
          </a:xfrm>
          <a:prstGeom prst="rect">
            <a:avLst/>
          </a:prstGeom>
          <a:ln>
            <a:solidFill>
              <a:schemeClr val="tx2">
                <a:lumMod val="60000"/>
                <a:lumOff val="40000"/>
              </a:schemeClr>
            </a:solidFill>
          </a:ln>
        </p:spPr>
        <p:txBody>
          <a:bodyPr wrap="square">
            <a:spAutoFit/>
          </a:bodyPr>
          <a:lstStyle/>
          <a:p>
            <a:r>
              <a:rPr lang="en-US" sz="2400" dirty="0" smtClean="0"/>
              <a:t>Peopl</a:t>
            </a:r>
            <a:r>
              <a:rPr lang="en-US" sz="2400" dirty="0" smtClean="0"/>
              <a:t>e are experiencing 2 fears right now </a:t>
            </a:r>
            <a:r>
              <a:rPr lang="mr-IN" sz="2400" dirty="0" smtClean="0"/>
              <a:t>…</a:t>
            </a:r>
            <a:r>
              <a:rPr lang="en-US" sz="2400" dirty="0" smtClean="0"/>
              <a:t>.</a:t>
            </a:r>
            <a:r>
              <a:rPr lang="en-US" sz="2400" dirty="0" smtClean="0"/>
              <a:t>Fear of the virus</a:t>
            </a:r>
          </a:p>
          <a:p>
            <a:r>
              <a:rPr lang="en-US" sz="2400" dirty="0" smtClean="0"/>
              <a:t>												Fear of loss of income</a:t>
            </a:r>
            <a:endParaRPr lang="en-US" sz="2400" dirty="0" smtClean="0"/>
          </a:p>
        </p:txBody>
      </p:sp>
      <p:sp>
        <p:nvSpPr>
          <p:cNvPr id="7" name="TextBox 6"/>
          <p:cNvSpPr txBox="1"/>
          <p:nvPr/>
        </p:nvSpPr>
        <p:spPr>
          <a:xfrm>
            <a:off x="7661702" y="1725428"/>
            <a:ext cx="1025098"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063792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AVOID FB posts using “ Corona or Covid-19</a:t>
            </a:r>
            <a:endParaRPr lang="en-US" sz="2800" dirty="0"/>
          </a:p>
        </p:txBody>
      </p:sp>
      <p:sp>
        <p:nvSpPr>
          <p:cNvPr id="3" name="Content Placeholder 2"/>
          <p:cNvSpPr>
            <a:spLocks noGrp="1"/>
          </p:cNvSpPr>
          <p:nvPr>
            <p:ph idx="1"/>
          </p:nvPr>
        </p:nvSpPr>
        <p:spPr>
          <a:xfrm>
            <a:off x="457200" y="937886"/>
            <a:ext cx="8229600" cy="1118824"/>
          </a:xfrm>
        </p:spPr>
        <p:txBody>
          <a:bodyPr>
            <a:normAutofit/>
          </a:bodyPr>
          <a:lstStyle/>
          <a:p>
            <a:r>
              <a:rPr lang="en-US" sz="2000" dirty="0" smtClean="0"/>
              <a:t>This is a time for personal phone calls and messages </a:t>
            </a:r>
          </a:p>
          <a:p>
            <a:r>
              <a:rPr lang="en-US" sz="2000" dirty="0" err="1" smtClean="0"/>
              <a:t>FaceBook</a:t>
            </a:r>
            <a:r>
              <a:rPr lang="en-US" sz="2000" dirty="0" smtClean="0"/>
              <a:t>  and FDA are looking for Corona posts </a:t>
            </a:r>
            <a:r>
              <a:rPr lang="mr-IN" sz="2000" dirty="0" smtClean="0"/>
              <a:t>…</a:t>
            </a:r>
            <a:r>
              <a:rPr lang="en-US" sz="2000" dirty="0" smtClean="0"/>
              <a:t> and they forbid any claims to” treat, cure or prevent” in social media ..</a:t>
            </a:r>
          </a:p>
          <a:p>
            <a:endParaRPr lang="en-US" sz="2000" dirty="0"/>
          </a:p>
        </p:txBody>
      </p:sp>
      <p:pic>
        <p:nvPicPr>
          <p:cNvPr id="4" name="Picture 3"/>
          <p:cNvPicPr>
            <a:picLocks noChangeAspect="1"/>
          </p:cNvPicPr>
          <p:nvPr/>
        </p:nvPicPr>
        <p:blipFill>
          <a:blip r:embed="rId2"/>
          <a:stretch>
            <a:fillRect/>
          </a:stretch>
        </p:blipFill>
        <p:spPr>
          <a:xfrm>
            <a:off x="4748874" y="2359203"/>
            <a:ext cx="3937925" cy="2614782"/>
          </a:xfrm>
          <a:prstGeom prst="rect">
            <a:avLst/>
          </a:prstGeom>
        </p:spPr>
      </p:pic>
      <p:sp>
        <p:nvSpPr>
          <p:cNvPr id="5" name="TextBox 4"/>
          <p:cNvSpPr txBox="1"/>
          <p:nvPr/>
        </p:nvSpPr>
        <p:spPr>
          <a:xfrm>
            <a:off x="690243" y="2249958"/>
            <a:ext cx="3520242" cy="707886"/>
          </a:xfrm>
          <a:prstGeom prst="rect">
            <a:avLst/>
          </a:prstGeom>
          <a:noFill/>
          <a:ln>
            <a:solidFill>
              <a:schemeClr val="tx2">
                <a:lumMod val="60000"/>
                <a:lumOff val="40000"/>
              </a:schemeClr>
            </a:solidFill>
          </a:ln>
        </p:spPr>
        <p:txBody>
          <a:bodyPr wrap="square" rtlCol="0">
            <a:spAutoFit/>
          </a:bodyPr>
          <a:lstStyle/>
          <a:p>
            <a:r>
              <a:rPr lang="en-US" sz="2000" dirty="0" smtClean="0"/>
              <a:t>We need to protect the company</a:t>
            </a:r>
            <a:r>
              <a:rPr lang="mr-IN" dirty="0" smtClean="0"/>
              <a:t>…</a:t>
            </a:r>
            <a:r>
              <a:rPr lang="en-US" dirty="0" smtClean="0"/>
              <a:t> </a:t>
            </a:r>
            <a:r>
              <a:rPr lang="en-US" sz="2000" dirty="0" smtClean="0"/>
              <a:t>and our businesses</a:t>
            </a:r>
            <a:endParaRPr lang="en-US" sz="2000" dirty="0"/>
          </a:p>
        </p:txBody>
      </p:sp>
      <p:sp>
        <p:nvSpPr>
          <p:cNvPr id="6" name="TextBox 5"/>
          <p:cNvSpPr txBox="1"/>
          <p:nvPr/>
        </p:nvSpPr>
        <p:spPr>
          <a:xfrm>
            <a:off x="3133704" y="4458504"/>
            <a:ext cx="1076781"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4601985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9029" y="0"/>
            <a:ext cx="3805359" cy="5143500"/>
          </a:xfrm>
          <a:prstGeom prst="rect">
            <a:avLst/>
          </a:prstGeom>
        </p:spPr>
      </p:pic>
      <p:sp>
        <p:nvSpPr>
          <p:cNvPr id="5" name="Rectangle 4"/>
          <p:cNvSpPr/>
          <p:nvPr/>
        </p:nvSpPr>
        <p:spPr>
          <a:xfrm>
            <a:off x="4127656" y="291188"/>
            <a:ext cx="5016344" cy="4339651"/>
          </a:xfrm>
          <a:prstGeom prst="rect">
            <a:avLst/>
          </a:prstGeom>
        </p:spPr>
        <p:txBody>
          <a:bodyPr wrap="square">
            <a:spAutoFit/>
          </a:bodyPr>
          <a:lstStyle/>
          <a:p>
            <a:r>
              <a:rPr lang="en-US" dirty="0" smtClean="0"/>
              <a:t>     </a:t>
            </a:r>
            <a:r>
              <a:rPr lang="en-US" sz="1600" dirty="0" smtClean="0"/>
              <a:t>As we all know, a strong immune system needs powerful nutrition. Here's a complete nutritional boost to support your natural defense system and overall health.</a:t>
            </a:r>
          </a:p>
          <a:p>
            <a:r>
              <a:rPr lang="en-US" dirty="0" smtClean="0"/>
              <a:t>Products Included:</a:t>
            </a:r>
          </a:p>
          <a:p>
            <a:endParaRPr lang="en-US" dirty="0" smtClean="0"/>
          </a:p>
          <a:p>
            <a:r>
              <a:rPr lang="en-US" b="1" dirty="0" err="1" smtClean="0"/>
              <a:t>Vitalizer</a:t>
            </a:r>
            <a:r>
              <a:rPr lang="en-US" dirty="0" smtClean="0"/>
              <a:t>™ - customizable for all options</a:t>
            </a:r>
          </a:p>
          <a:p>
            <a:r>
              <a:rPr lang="en-US" b="1" dirty="0" smtClean="0"/>
              <a:t>Life Shake</a:t>
            </a:r>
            <a:r>
              <a:rPr lang="en-US" dirty="0" smtClean="0"/>
              <a:t>™ 15 </a:t>
            </a:r>
            <a:r>
              <a:rPr lang="en-US" dirty="0" err="1" smtClean="0"/>
              <a:t>svg</a:t>
            </a:r>
            <a:r>
              <a:rPr lang="en-US" dirty="0" smtClean="0"/>
              <a:t> - customizable for flavor and 							protein</a:t>
            </a:r>
          </a:p>
          <a:p>
            <a:r>
              <a:rPr lang="en-US" b="1" dirty="0" err="1" smtClean="0"/>
              <a:t>Optiflora</a:t>
            </a:r>
            <a:r>
              <a:rPr lang="en-US" b="1" dirty="0" smtClean="0"/>
              <a:t>® DI</a:t>
            </a:r>
          </a:p>
          <a:p>
            <a:r>
              <a:rPr lang="en-US" b="1" dirty="0" smtClean="0"/>
              <a:t>Stress Relief Complex</a:t>
            </a:r>
          </a:p>
          <a:p>
            <a:endParaRPr lang="en-US" sz="800" dirty="0" smtClean="0"/>
          </a:p>
          <a:p>
            <a:r>
              <a:rPr lang="en-US" dirty="0" smtClean="0"/>
              <a:t>Bundle Details:	#89548</a:t>
            </a:r>
          </a:p>
          <a:p>
            <a:r>
              <a:rPr lang="en-US" dirty="0" smtClean="0"/>
              <a:t>SRP $211.75 | MP $180 | PV 124   ( $4 savings-</a:t>
            </a:r>
            <a:r>
              <a:rPr lang="en-US" dirty="0" err="1" smtClean="0"/>
              <a:t>ish</a:t>
            </a:r>
            <a:r>
              <a:rPr lang="en-US" dirty="0" smtClean="0"/>
              <a:t> )</a:t>
            </a:r>
          </a:p>
          <a:p>
            <a:endParaRPr lang="en-US" sz="800" dirty="0" smtClean="0"/>
          </a:p>
          <a:p>
            <a:r>
              <a:rPr lang="en-US" sz="1600" dirty="0" smtClean="0"/>
              <a:t>Qualifies for Free Shipping for Preferred Members</a:t>
            </a:r>
          </a:p>
          <a:p>
            <a:r>
              <a:rPr lang="en-US" sz="1600" dirty="0" smtClean="0"/>
              <a:t>Not available to be placed on </a:t>
            </a:r>
            <a:r>
              <a:rPr lang="en-US" sz="1600" dirty="0" err="1" smtClean="0"/>
              <a:t>AutoShip</a:t>
            </a:r>
            <a:endParaRPr lang="en-US" sz="1600" dirty="0" smtClean="0"/>
          </a:p>
          <a:p>
            <a:r>
              <a:rPr lang="en-US" sz="1600" dirty="0" smtClean="0"/>
              <a:t>Please note this is US only.  </a:t>
            </a:r>
            <a:endParaRPr lang="en-US" sz="1600" dirty="0"/>
          </a:p>
        </p:txBody>
      </p:sp>
      <p:sp>
        <p:nvSpPr>
          <p:cNvPr id="6" name="Rectangle 5"/>
          <p:cNvSpPr/>
          <p:nvPr/>
        </p:nvSpPr>
        <p:spPr>
          <a:xfrm>
            <a:off x="1492969" y="3933067"/>
            <a:ext cx="884602" cy="369332"/>
          </a:xfrm>
          <a:prstGeom prst="rect">
            <a:avLst/>
          </a:prstGeom>
        </p:spPr>
        <p:txBody>
          <a:bodyPr wrap="none">
            <a:spAutoFit/>
          </a:bodyPr>
          <a:lstStyle/>
          <a:p>
            <a:r>
              <a:rPr lang="en-US" dirty="0" smtClean="0"/>
              <a:t>#89548</a:t>
            </a:r>
            <a:endParaRPr lang="en-US" dirty="0"/>
          </a:p>
        </p:txBody>
      </p:sp>
      <p:sp>
        <p:nvSpPr>
          <p:cNvPr id="7" name="Rectangle 6"/>
          <p:cNvSpPr/>
          <p:nvPr/>
        </p:nvSpPr>
        <p:spPr>
          <a:xfrm>
            <a:off x="2567706" y="4647975"/>
            <a:ext cx="6209525" cy="369332"/>
          </a:xfrm>
          <a:prstGeom prst="rect">
            <a:avLst/>
          </a:prstGeom>
          <a:ln>
            <a:solidFill>
              <a:schemeClr val="tx2">
                <a:lumMod val="60000"/>
                <a:lumOff val="40000"/>
              </a:schemeClr>
            </a:solidFill>
          </a:ln>
        </p:spPr>
        <p:txBody>
          <a:bodyPr wrap="square">
            <a:spAutoFit/>
          </a:bodyPr>
          <a:lstStyle/>
          <a:p>
            <a:r>
              <a:rPr lang="en-US" dirty="0" smtClean="0"/>
              <a:t>Without bundle $184.85 and 127.10 PV with </a:t>
            </a:r>
            <a:r>
              <a:rPr lang="en-US" dirty="0" err="1"/>
              <a:t>W</a:t>
            </a:r>
            <a:r>
              <a:rPr lang="en-US" dirty="0" err="1" smtClean="0"/>
              <a:t>omens</a:t>
            </a:r>
            <a:r>
              <a:rPr lang="en-US" dirty="0" smtClean="0"/>
              <a:t> </a:t>
            </a:r>
            <a:r>
              <a:rPr lang="en-US" dirty="0" err="1"/>
              <a:t>V</a:t>
            </a:r>
            <a:r>
              <a:rPr lang="en-US" dirty="0" err="1" smtClean="0"/>
              <a:t>italizer</a:t>
            </a:r>
            <a:endParaRPr lang="en-US" dirty="0"/>
          </a:p>
        </p:txBody>
      </p:sp>
      <p:sp>
        <p:nvSpPr>
          <p:cNvPr id="8" name="TextBox 7"/>
          <p:cNvSpPr txBox="1"/>
          <p:nvPr/>
        </p:nvSpPr>
        <p:spPr>
          <a:xfrm>
            <a:off x="1380487" y="4831198"/>
            <a:ext cx="997084"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08345484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1" y="205979"/>
            <a:ext cx="7880940" cy="732654"/>
          </a:xfrm>
        </p:spPr>
        <p:txBody>
          <a:bodyPr>
            <a:normAutofit/>
          </a:bodyPr>
          <a:lstStyle/>
          <a:p>
            <a:r>
              <a:rPr lang="en-US" sz="2400" dirty="0" smtClean="0"/>
              <a:t>How to deal with back orders </a:t>
            </a:r>
            <a:r>
              <a:rPr lang="mr-IN" sz="2400" dirty="0" smtClean="0"/>
              <a:t>–</a:t>
            </a:r>
            <a:r>
              <a:rPr lang="en-US" sz="2400" dirty="0" smtClean="0"/>
              <a:t> leaders set the tone</a:t>
            </a:r>
            <a:endParaRPr lang="en-US" sz="2400" dirty="0"/>
          </a:p>
        </p:txBody>
      </p:sp>
      <p:sp>
        <p:nvSpPr>
          <p:cNvPr id="3" name="Content Placeholder 2"/>
          <p:cNvSpPr>
            <a:spLocks noGrp="1"/>
          </p:cNvSpPr>
          <p:nvPr>
            <p:ph idx="1"/>
          </p:nvPr>
        </p:nvSpPr>
        <p:spPr>
          <a:xfrm>
            <a:off x="332956" y="938633"/>
            <a:ext cx="8229600" cy="4002992"/>
          </a:xfrm>
        </p:spPr>
        <p:txBody>
          <a:bodyPr>
            <a:normAutofit fontScale="92500" lnSpcReduction="10000"/>
          </a:bodyPr>
          <a:lstStyle/>
          <a:p>
            <a:pPr marL="0" indent="0">
              <a:buNone/>
            </a:pPr>
            <a:r>
              <a:rPr lang="en-US" sz="2000" dirty="0" smtClean="0"/>
              <a:t>Place orders now  to get in line </a:t>
            </a:r>
            <a:r>
              <a:rPr lang="mr-IN" sz="2000" dirty="0" smtClean="0"/>
              <a:t>…</a:t>
            </a:r>
            <a:r>
              <a:rPr lang="en-US" sz="2000" dirty="0" smtClean="0"/>
              <a:t> </a:t>
            </a:r>
          </a:p>
          <a:p>
            <a:r>
              <a:rPr lang="en-US" sz="2000" dirty="0" smtClean="0"/>
              <a:t>Product Availability tab on landing page of </a:t>
            </a:r>
            <a:r>
              <a:rPr lang="en-US" sz="2000" dirty="0" err="1" smtClean="0"/>
              <a:t>Shaklee.com</a:t>
            </a:r>
            <a:r>
              <a:rPr lang="en-US" sz="2000" dirty="0" smtClean="0"/>
              <a:t> </a:t>
            </a:r>
            <a:endParaRPr lang="en-US" sz="2000" dirty="0" smtClean="0"/>
          </a:p>
          <a:p>
            <a:r>
              <a:rPr lang="en-US" sz="2000" dirty="0" smtClean="0"/>
              <a:t>Shaklee is ramping up production and inventory </a:t>
            </a:r>
          </a:p>
          <a:p>
            <a:pPr marL="0" indent="0">
              <a:buNone/>
            </a:pPr>
            <a:r>
              <a:rPr lang="en-US" sz="2000" dirty="0" smtClean="0"/>
              <a:t>( already sold 50% beyond projections, sales up 45% just half way through the month, increasing hiring, sanitation procedures slow things a bit  ) </a:t>
            </a:r>
          </a:p>
          <a:p>
            <a:r>
              <a:rPr lang="en-US" sz="2000" dirty="0" smtClean="0"/>
              <a:t>Offer explanations ..not excuses </a:t>
            </a:r>
            <a:r>
              <a:rPr lang="mr-IN" sz="2000" dirty="0" smtClean="0"/>
              <a:t>…</a:t>
            </a:r>
            <a:r>
              <a:rPr lang="en-US" sz="2000" dirty="0" smtClean="0"/>
              <a:t> </a:t>
            </a:r>
          </a:p>
          <a:p>
            <a:r>
              <a:rPr lang="en-US" sz="2000" dirty="0" smtClean="0"/>
              <a:t>Order 4 ounce squeeze bottles to share a little bit of Basic G temporarily</a:t>
            </a:r>
          </a:p>
          <a:p>
            <a:pPr marL="0" indent="0">
              <a:buNone/>
            </a:pPr>
            <a:r>
              <a:rPr lang="en-US" sz="2000" dirty="0" smtClean="0"/>
              <a:t>In the meantime </a:t>
            </a:r>
            <a:endParaRPr lang="en-US" sz="2000" dirty="0"/>
          </a:p>
          <a:p>
            <a:r>
              <a:rPr lang="en-US" sz="2000" dirty="0" err="1" smtClean="0"/>
              <a:t>Vitalizer</a:t>
            </a:r>
            <a:r>
              <a:rPr lang="en-US" sz="2000" dirty="0" smtClean="0"/>
              <a:t> -- </a:t>
            </a:r>
          </a:p>
          <a:p>
            <a:r>
              <a:rPr lang="en-US" sz="2000" dirty="0" smtClean="0"/>
              <a:t>Protein</a:t>
            </a:r>
          </a:p>
          <a:p>
            <a:r>
              <a:rPr lang="en-US" sz="2000" dirty="0" smtClean="0"/>
              <a:t>Especially Prove It Challenge</a:t>
            </a:r>
          </a:p>
          <a:p>
            <a:r>
              <a:rPr lang="en-US" sz="2000" dirty="0" smtClean="0"/>
              <a:t>Keep sharing despite back orders .. Eventually  they will get filled .  </a:t>
            </a:r>
            <a:r>
              <a:rPr lang="en-US" sz="2000" dirty="0" err="1" smtClean="0"/>
              <a:t>lisa</a:t>
            </a:r>
            <a:endParaRPr lang="en-US" sz="2000" dirty="0" smtClean="0"/>
          </a:p>
        </p:txBody>
      </p:sp>
    </p:spTree>
    <p:extLst>
      <p:ext uri="{BB962C8B-B14F-4D97-AF65-F5344CB8AC3E}">
        <p14:creationId xmlns:p14="http://schemas.microsoft.com/office/powerpoint/2010/main" val="402972080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7073" y="0"/>
            <a:ext cx="9351073" cy="5143500"/>
          </a:xfrm>
          <a:prstGeom prst="rect">
            <a:avLst/>
          </a:prstGeom>
        </p:spPr>
      </p:pic>
      <p:sp>
        <p:nvSpPr>
          <p:cNvPr id="2" name="Rectangle 1"/>
          <p:cNvSpPr/>
          <p:nvPr/>
        </p:nvSpPr>
        <p:spPr>
          <a:xfrm>
            <a:off x="781269" y="657935"/>
            <a:ext cx="4572000" cy="461665"/>
          </a:xfrm>
          <a:prstGeom prst="rect">
            <a:avLst/>
          </a:prstGeom>
        </p:spPr>
        <p:txBody>
          <a:bodyPr>
            <a:spAutoFit/>
          </a:bodyPr>
          <a:lstStyle/>
          <a:p>
            <a:pPr lvl="0"/>
            <a:r>
              <a:rPr lang="en-US" sz="2400" dirty="0"/>
              <a:t>	 </a:t>
            </a:r>
          </a:p>
        </p:txBody>
      </p:sp>
      <p:sp>
        <p:nvSpPr>
          <p:cNvPr id="4" name="Title 3"/>
          <p:cNvSpPr>
            <a:spLocks noGrp="1"/>
          </p:cNvSpPr>
          <p:nvPr>
            <p:ph type="title"/>
          </p:nvPr>
        </p:nvSpPr>
        <p:spPr>
          <a:xfrm>
            <a:off x="533400" y="-28679"/>
            <a:ext cx="8229600" cy="857250"/>
          </a:xfrm>
        </p:spPr>
        <p:txBody>
          <a:bodyPr>
            <a:normAutofit/>
          </a:bodyPr>
          <a:lstStyle/>
          <a:p>
            <a:r>
              <a:rPr lang="en-US" sz="2800" dirty="0" smtClean="0"/>
              <a:t>Review the immunity products … </a:t>
            </a:r>
            <a:endParaRPr lang="en-US" sz="2800" dirty="0"/>
          </a:p>
        </p:txBody>
      </p:sp>
      <p:sp>
        <p:nvSpPr>
          <p:cNvPr id="5" name="Content Placeholder 4"/>
          <p:cNvSpPr>
            <a:spLocks noGrp="1"/>
          </p:cNvSpPr>
          <p:nvPr>
            <p:ph sz="half" idx="1"/>
          </p:nvPr>
        </p:nvSpPr>
        <p:spPr>
          <a:xfrm>
            <a:off x="138050" y="828571"/>
            <a:ext cx="4238094" cy="4154464"/>
          </a:xfrm>
        </p:spPr>
        <p:txBody>
          <a:bodyPr>
            <a:normAutofit lnSpcReduction="10000"/>
          </a:bodyPr>
          <a:lstStyle/>
          <a:p>
            <a:pPr lvl="0"/>
            <a:r>
              <a:rPr lang="en-US" sz="2000" dirty="0" smtClean="0"/>
              <a:t>Hand Wash </a:t>
            </a:r>
            <a:r>
              <a:rPr lang="mr-IN" sz="2000" dirty="0" smtClean="0"/>
              <a:t>…</a:t>
            </a:r>
            <a:r>
              <a:rPr lang="en-US" sz="2000" dirty="0" smtClean="0"/>
              <a:t> with dispenser </a:t>
            </a:r>
            <a:r>
              <a:rPr lang="mr-IN" sz="2000" dirty="0" smtClean="0"/>
              <a:t>–</a:t>
            </a:r>
            <a:r>
              <a:rPr lang="en-US" sz="2000" dirty="0" smtClean="0"/>
              <a:t>  does 	not dry hands like alcohol 	sanitizers and soap </a:t>
            </a:r>
          </a:p>
          <a:p>
            <a:pPr lvl="0"/>
            <a:r>
              <a:rPr lang="en-US" sz="2000" dirty="0" smtClean="0"/>
              <a:t>Basic G  </a:t>
            </a:r>
            <a:r>
              <a:rPr lang="mr-IN" sz="2000" dirty="0" smtClean="0"/>
              <a:t>…</a:t>
            </a:r>
            <a:r>
              <a:rPr lang="en-US" sz="2000" dirty="0" smtClean="0"/>
              <a:t>  with spray bottle makes 64 GALLONS germ-killing cleaner</a:t>
            </a:r>
          </a:p>
          <a:p>
            <a:pPr lvl="0"/>
            <a:r>
              <a:rPr lang="en-US" sz="2000" dirty="0" err="1" smtClean="0"/>
              <a:t>Optiflora</a:t>
            </a:r>
            <a:r>
              <a:rPr lang="en-US" sz="2000" dirty="0" smtClean="0"/>
              <a:t> </a:t>
            </a:r>
            <a:r>
              <a:rPr lang="mr-IN" sz="2000" dirty="0" smtClean="0"/>
              <a:t>–</a:t>
            </a:r>
            <a:r>
              <a:rPr lang="en-US" sz="2000" dirty="0" smtClean="0"/>
              <a:t> 80% of immune 						system in gut</a:t>
            </a:r>
          </a:p>
          <a:p>
            <a:pPr lvl="0"/>
            <a:r>
              <a:rPr lang="en-US" sz="2000" dirty="0" err="1" smtClean="0"/>
              <a:t>Nutriferon</a:t>
            </a:r>
            <a:endParaRPr lang="en-US" sz="2000" dirty="0" smtClean="0"/>
          </a:p>
          <a:p>
            <a:pPr lvl="0"/>
            <a:r>
              <a:rPr lang="en-US" sz="2000" dirty="0" smtClean="0"/>
              <a:t>Vita C</a:t>
            </a:r>
          </a:p>
          <a:p>
            <a:pPr lvl="0"/>
            <a:r>
              <a:rPr lang="en-US" sz="2000" dirty="0" smtClean="0"/>
              <a:t>Vitalized Immunity</a:t>
            </a:r>
          </a:p>
          <a:p>
            <a:pPr lvl="0"/>
            <a:r>
              <a:rPr lang="en-US" sz="2000" dirty="0" smtClean="0"/>
              <a:t>Garlic</a:t>
            </a:r>
          </a:p>
          <a:p>
            <a:pPr lvl="0"/>
            <a:r>
              <a:rPr lang="en-US" sz="2000" dirty="0" smtClean="0"/>
              <a:t>Zinc</a:t>
            </a:r>
          </a:p>
          <a:p>
            <a:endParaRPr lang="en-US" sz="2000" dirty="0"/>
          </a:p>
        </p:txBody>
      </p:sp>
      <p:sp>
        <p:nvSpPr>
          <p:cNvPr id="6" name="Content Placeholder 5"/>
          <p:cNvSpPr>
            <a:spLocks noGrp="1"/>
          </p:cNvSpPr>
          <p:nvPr>
            <p:ph sz="half" idx="2"/>
          </p:nvPr>
        </p:nvSpPr>
        <p:spPr>
          <a:xfrm>
            <a:off x="4724400" y="1562677"/>
            <a:ext cx="4038600" cy="2545556"/>
          </a:xfrm>
        </p:spPr>
        <p:txBody>
          <a:bodyPr>
            <a:normAutofit lnSpcReduction="10000"/>
          </a:bodyPr>
          <a:lstStyle/>
          <a:p>
            <a:r>
              <a:rPr lang="en-US" sz="2000" dirty="0" smtClean="0"/>
              <a:t>Prove It Challenge</a:t>
            </a:r>
          </a:p>
          <a:p>
            <a:r>
              <a:rPr lang="en-US" sz="2000" dirty="0" smtClean="0"/>
              <a:t>Life Shake .. Long shelf life</a:t>
            </a:r>
          </a:p>
          <a:p>
            <a:pPr marL="0" indent="0">
              <a:buNone/>
            </a:pPr>
            <a:r>
              <a:rPr lang="en-US" sz="2000" dirty="0"/>
              <a:t>	</a:t>
            </a:r>
            <a:r>
              <a:rPr lang="en-US" sz="2000" dirty="0" smtClean="0"/>
              <a:t>	complete nutritional meal</a:t>
            </a:r>
          </a:p>
          <a:p>
            <a:pPr marL="0" indent="0">
              <a:buNone/>
            </a:pPr>
            <a:r>
              <a:rPr lang="en-US" sz="2000" dirty="0" smtClean="0"/>
              <a:t> 		for pantry supply</a:t>
            </a:r>
          </a:p>
          <a:p>
            <a:r>
              <a:rPr lang="en-US" sz="2000" dirty="0" err="1" smtClean="0"/>
              <a:t>Vitalizer</a:t>
            </a:r>
            <a:endParaRPr lang="en-US" sz="2000" dirty="0" smtClean="0"/>
          </a:p>
          <a:p>
            <a:r>
              <a:rPr lang="en-US" sz="2000" dirty="0" smtClean="0"/>
              <a:t>Stress Relief Complex </a:t>
            </a:r>
            <a:endParaRPr lang="en-US" sz="2000" dirty="0"/>
          </a:p>
        </p:txBody>
      </p:sp>
      <p:sp>
        <p:nvSpPr>
          <p:cNvPr id="7" name="TextBox 6"/>
          <p:cNvSpPr txBox="1"/>
          <p:nvPr/>
        </p:nvSpPr>
        <p:spPr>
          <a:xfrm>
            <a:off x="6971458" y="4458505"/>
            <a:ext cx="1791541" cy="369332"/>
          </a:xfrm>
          <a:prstGeom prst="rect">
            <a:avLst/>
          </a:prstGeom>
          <a:noFill/>
        </p:spPr>
        <p:txBody>
          <a:bodyPr wrap="square" rtlCol="0">
            <a:spAutoFit/>
          </a:bodyPr>
          <a:lstStyle/>
          <a:p>
            <a:r>
              <a:rPr lang="en-US" dirty="0" smtClean="0"/>
              <a:t>Lisa &amp; </a:t>
            </a:r>
            <a:r>
              <a:rPr lang="en-US" dirty="0" err="1" smtClean="0"/>
              <a:t>francine</a:t>
            </a:r>
            <a:endParaRPr lang="en-US" dirty="0"/>
          </a:p>
        </p:txBody>
      </p:sp>
    </p:spTree>
    <p:extLst>
      <p:ext uri="{BB962C8B-B14F-4D97-AF65-F5344CB8AC3E}">
        <p14:creationId xmlns:p14="http://schemas.microsoft.com/office/powerpoint/2010/main" val="196347287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2400" dirty="0" smtClean="0"/>
              <a:t>Why Prove It Challenge is Good Starting Place</a:t>
            </a:r>
            <a:endParaRPr lang="en-US" sz="2400" dirty="0"/>
          </a:p>
        </p:txBody>
      </p:sp>
      <p:sp>
        <p:nvSpPr>
          <p:cNvPr id="3" name="Content Placeholder 2"/>
          <p:cNvSpPr>
            <a:spLocks noGrp="1"/>
          </p:cNvSpPr>
          <p:nvPr>
            <p:ph idx="1"/>
          </p:nvPr>
        </p:nvSpPr>
        <p:spPr>
          <a:xfrm>
            <a:off x="457200" y="1200150"/>
            <a:ext cx="8229600" cy="3600449"/>
          </a:xfrm>
        </p:spPr>
        <p:txBody>
          <a:bodyPr>
            <a:normAutofit lnSpcReduction="10000"/>
          </a:bodyPr>
          <a:lstStyle/>
          <a:p>
            <a:r>
              <a:rPr lang="en-US" sz="2000" dirty="0" smtClean="0"/>
              <a:t>In 30 days, people can see what a difference paying attention to better nutrition can make in their health and </a:t>
            </a:r>
            <a:r>
              <a:rPr lang="en-US" sz="2000" dirty="0" smtClean="0"/>
              <a:t>energy</a:t>
            </a:r>
            <a:r>
              <a:rPr lang="mr-IN" sz="2000" dirty="0" smtClean="0"/>
              <a:t>…</a:t>
            </a:r>
            <a:r>
              <a:rPr lang="en-US" sz="2000" dirty="0" smtClean="0"/>
              <a:t> and immunity.</a:t>
            </a:r>
            <a:endParaRPr lang="en-US" sz="2000" dirty="0" smtClean="0"/>
          </a:p>
          <a:p>
            <a:r>
              <a:rPr lang="en-US" sz="2000" dirty="0" smtClean="0"/>
              <a:t>Changing eating habits is hard </a:t>
            </a:r>
            <a:r>
              <a:rPr lang="mr-IN" sz="2000" dirty="0" smtClean="0"/>
              <a:t>…</a:t>
            </a:r>
            <a:r>
              <a:rPr lang="en-US" sz="2000" dirty="0" smtClean="0"/>
              <a:t> This is an easy way to learn how to incorporate more vegetables in to our diets .. </a:t>
            </a:r>
          </a:p>
          <a:p>
            <a:r>
              <a:rPr lang="en-US" sz="2000" dirty="0" smtClean="0"/>
              <a:t>It helps kick the sugar and carbohydrate cravings .</a:t>
            </a:r>
          </a:p>
          <a:p>
            <a:r>
              <a:rPr lang="en-US" sz="2000" dirty="0" smtClean="0"/>
              <a:t>It is economical as the company underwrites the starting kit of $159 .. Which gives you the </a:t>
            </a:r>
            <a:r>
              <a:rPr lang="en-US" sz="2000" dirty="0" err="1" smtClean="0"/>
              <a:t>Vitalizer</a:t>
            </a:r>
            <a:r>
              <a:rPr lang="en-US" sz="2000" dirty="0" smtClean="0"/>
              <a:t> daily vitamin strips, daily protein Life Shake  and then the 7 Day Healthy Cleanse.</a:t>
            </a:r>
          </a:p>
          <a:p>
            <a:r>
              <a:rPr lang="en-US" sz="2000" dirty="0" smtClean="0"/>
              <a:t>The 7 Day Healthy Cleanse guides you to eating basically unlimited vegetables for 7 days </a:t>
            </a:r>
            <a:r>
              <a:rPr lang="mr-IN" sz="2000" dirty="0" smtClean="0"/>
              <a:t>…</a:t>
            </a:r>
            <a:r>
              <a:rPr lang="en-US" sz="2000" dirty="0" smtClean="0"/>
              <a:t> along with a carefully selected packet of herbs to take daily</a:t>
            </a:r>
            <a:r>
              <a:rPr lang="en-US" sz="2000" dirty="0" smtClean="0"/>
              <a:t>.							</a:t>
            </a:r>
            <a:r>
              <a:rPr lang="en-US" sz="2000" dirty="0" err="1" smtClean="0"/>
              <a:t>lisa</a:t>
            </a:r>
            <a:endParaRPr lang="en-US" sz="2000" dirty="0"/>
          </a:p>
        </p:txBody>
      </p:sp>
    </p:spTree>
    <p:extLst>
      <p:ext uri="{BB962C8B-B14F-4D97-AF65-F5344CB8AC3E}">
        <p14:creationId xmlns:p14="http://schemas.microsoft.com/office/powerpoint/2010/main" val="369647559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7508209" cy="690498"/>
          </a:xfrm>
          <a:ln>
            <a:solidFill>
              <a:schemeClr val="accent6">
                <a:lumMod val="75000"/>
              </a:schemeClr>
            </a:solidFill>
          </a:ln>
        </p:spPr>
        <p:txBody>
          <a:bodyPr>
            <a:normAutofit/>
          </a:bodyPr>
          <a:lstStyle/>
          <a:p>
            <a:r>
              <a:rPr lang="en-US" sz="2400" dirty="0" smtClean="0"/>
              <a:t>Creating an online community of support -- Francine</a:t>
            </a:r>
            <a:endParaRPr lang="en-US" sz="2400" dirty="0"/>
          </a:p>
        </p:txBody>
      </p:sp>
      <p:sp>
        <p:nvSpPr>
          <p:cNvPr id="3" name="Content Placeholder 2"/>
          <p:cNvSpPr>
            <a:spLocks noGrp="1"/>
          </p:cNvSpPr>
          <p:nvPr>
            <p:ph idx="1"/>
          </p:nvPr>
        </p:nvSpPr>
        <p:spPr>
          <a:xfrm>
            <a:off x="581444" y="937886"/>
            <a:ext cx="8229600" cy="2443952"/>
          </a:xfrm>
        </p:spPr>
        <p:txBody>
          <a:bodyPr>
            <a:normAutofit/>
          </a:bodyPr>
          <a:lstStyle/>
          <a:p>
            <a:r>
              <a:rPr lang="en-US" sz="2000" dirty="0" smtClean="0"/>
              <a:t>Francine asked  ---How do we love our world the best way we can</a:t>
            </a:r>
          </a:p>
          <a:p>
            <a:r>
              <a:rPr lang="en-US" sz="2000" dirty="0" smtClean="0"/>
              <a:t>Created  My Happy Place .. Online community for work outs, encouragement, recipes, tips, related to physical and mental health ..</a:t>
            </a:r>
          </a:p>
          <a:p>
            <a:r>
              <a:rPr lang="en-US" sz="2000" dirty="0" smtClean="0"/>
              <a:t> 100 people already </a:t>
            </a:r>
          </a:p>
          <a:p>
            <a:r>
              <a:rPr lang="en-US" sz="2000" dirty="0" smtClean="0"/>
              <a:t>Caring for others starts with ourselves</a:t>
            </a:r>
          </a:p>
          <a:p>
            <a:r>
              <a:rPr lang="en-US" sz="2000" dirty="0" smtClean="0"/>
              <a:t>Building our bodies and health up now </a:t>
            </a:r>
            <a:r>
              <a:rPr lang="mr-IN" sz="2000" dirty="0" smtClean="0"/>
              <a:t>…</a:t>
            </a:r>
            <a:r>
              <a:rPr lang="en-US" sz="2000" dirty="0" smtClean="0"/>
              <a:t> and long term .. </a:t>
            </a:r>
          </a:p>
          <a:p>
            <a:endParaRPr lang="en-US" sz="2000" dirty="0"/>
          </a:p>
        </p:txBody>
      </p:sp>
      <p:sp>
        <p:nvSpPr>
          <p:cNvPr id="5" name="Rectangle 4"/>
          <p:cNvSpPr/>
          <p:nvPr/>
        </p:nvSpPr>
        <p:spPr>
          <a:xfrm>
            <a:off x="138048" y="3559911"/>
            <a:ext cx="3840939" cy="830997"/>
          </a:xfrm>
          <a:prstGeom prst="rect">
            <a:avLst/>
          </a:prstGeom>
        </p:spPr>
        <p:txBody>
          <a:bodyPr wrap="square">
            <a:spAutoFit/>
          </a:bodyPr>
          <a:lstStyle/>
          <a:p>
            <a:pPr algn="ctr"/>
            <a:r>
              <a:rPr lang="en-US" sz="2400" dirty="0" smtClean="0">
                <a:cs typeface="ＭＳ Ｐゴシック" charset="0"/>
              </a:rPr>
              <a:t>People Want To Be Part of A    Community of Meaning</a:t>
            </a:r>
            <a:endParaRPr lang="en-US" sz="2400" dirty="0"/>
          </a:p>
        </p:txBody>
      </p:sp>
      <p:pic>
        <p:nvPicPr>
          <p:cNvPr id="6" name="Picture 5"/>
          <p:cNvPicPr>
            <a:picLocks noChangeAspect="1"/>
          </p:cNvPicPr>
          <p:nvPr/>
        </p:nvPicPr>
        <p:blipFill>
          <a:blip r:embed="rId2"/>
          <a:stretch>
            <a:fillRect/>
          </a:stretch>
        </p:blipFill>
        <p:spPr>
          <a:xfrm>
            <a:off x="4089426" y="3230001"/>
            <a:ext cx="4930331" cy="1875931"/>
          </a:xfrm>
          <a:prstGeom prst="rect">
            <a:avLst/>
          </a:prstGeom>
        </p:spPr>
      </p:pic>
    </p:spTree>
    <p:extLst>
      <p:ext uri="{BB962C8B-B14F-4D97-AF65-F5344CB8AC3E}">
        <p14:creationId xmlns:p14="http://schemas.microsoft.com/office/powerpoint/2010/main" val="264375742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179444"/>
            <a:ext cx="4572000" cy="4785927"/>
          </a:xfrm>
          <a:prstGeom prst="rect">
            <a:avLst/>
          </a:prstGeom>
        </p:spPr>
        <p:txBody>
          <a:bodyPr>
            <a:spAutoFit/>
          </a:bodyPr>
          <a:lstStyle/>
          <a:p>
            <a:r>
              <a:rPr lang="en-US" dirty="0" smtClean="0"/>
              <a:t>If your New Year's resolution(s) included Getting Healthy and/or Losing Weight and now being home because of COVID-19 might just derail that progress, then you should join us for our 30-day April Challenge!</a:t>
            </a:r>
          </a:p>
          <a:p>
            <a:endParaRPr lang="en-US" sz="900" dirty="0" smtClean="0"/>
          </a:p>
          <a:p>
            <a:r>
              <a:rPr lang="en-US" dirty="0" smtClean="0"/>
              <a:t>Back To The Basics...Healthy Weight Loss...Healthy Living...SIMPLE, Clean Eating...truly back to the BASICS!</a:t>
            </a:r>
          </a:p>
          <a:p>
            <a:endParaRPr lang="en-US" sz="800" dirty="0" smtClean="0"/>
          </a:p>
          <a:p>
            <a:r>
              <a:rPr lang="en-US" dirty="0" smtClean="0"/>
              <a:t>Choosing better health, healthier weight and a balanced lifestyle. No gimmicks, myths or fads here. Just good clean Shaklee nutrition and wholesome food for the body and realistic healthy tips.</a:t>
            </a:r>
          </a:p>
          <a:p>
            <a:endParaRPr lang="en-US" sz="800" dirty="0" smtClean="0"/>
          </a:p>
          <a:p>
            <a:r>
              <a:rPr lang="en-US" dirty="0" smtClean="0"/>
              <a:t>Are you ready to have a plan to get back on track?        </a:t>
            </a:r>
            <a:r>
              <a:rPr lang="en-US" sz="1600" dirty="0" smtClean="0"/>
              <a:t>Jessica </a:t>
            </a:r>
            <a:r>
              <a:rPr lang="en-US" sz="1600" dirty="0" err="1" smtClean="0"/>
              <a:t>Wurtsbaugh</a:t>
            </a:r>
            <a:endParaRPr lang="en-US" sz="1600" dirty="0"/>
          </a:p>
        </p:txBody>
      </p:sp>
      <p:pic>
        <p:nvPicPr>
          <p:cNvPr id="3" name="Picture 2"/>
          <p:cNvPicPr>
            <a:picLocks noChangeAspect="1"/>
          </p:cNvPicPr>
          <p:nvPr/>
        </p:nvPicPr>
        <p:blipFill>
          <a:blip r:embed="rId2"/>
          <a:stretch>
            <a:fillRect/>
          </a:stretch>
        </p:blipFill>
        <p:spPr>
          <a:xfrm>
            <a:off x="0" y="0"/>
            <a:ext cx="4385222" cy="5143500"/>
          </a:xfrm>
          <a:prstGeom prst="rect">
            <a:avLst/>
          </a:prstGeom>
        </p:spPr>
      </p:pic>
    </p:spTree>
    <p:extLst>
      <p:ext uri="{BB962C8B-B14F-4D97-AF65-F5344CB8AC3E}">
        <p14:creationId xmlns:p14="http://schemas.microsoft.com/office/powerpoint/2010/main" val="223365676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6983624" cy="677440"/>
          </a:xfrm>
        </p:spPr>
        <p:txBody>
          <a:bodyPr>
            <a:normAutofit/>
          </a:bodyPr>
          <a:lstStyle/>
          <a:p>
            <a:r>
              <a:rPr lang="en-US" sz="2800" dirty="0" smtClean="0"/>
              <a:t>What NOT to do </a:t>
            </a:r>
            <a:r>
              <a:rPr lang="mr-IN" sz="2800" dirty="0" smtClean="0"/>
              <a:t>…</a:t>
            </a:r>
            <a:r>
              <a:rPr lang="en-US" sz="2800" dirty="0" smtClean="0"/>
              <a:t>  </a:t>
            </a:r>
            <a:r>
              <a:rPr lang="en-US" sz="2800" dirty="0" smtClean="0"/>
              <a:t>Don’t POUNCE</a:t>
            </a:r>
            <a:endParaRPr lang="en-US" sz="2800" dirty="0"/>
          </a:p>
        </p:txBody>
      </p:sp>
      <p:sp>
        <p:nvSpPr>
          <p:cNvPr id="3" name="Content Placeholder 2"/>
          <p:cNvSpPr>
            <a:spLocks noGrp="1"/>
          </p:cNvSpPr>
          <p:nvPr>
            <p:ph idx="1"/>
          </p:nvPr>
        </p:nvSpPr>
        <p:spPr>
          <a:xfrm>
            <a:off x="343224" y="883419"/>
            <a:ext cx="8229600" cy="1698568"/>
          </a:xfrm>
        </p:spPr>
        <p:txBody>
          <a:bodyPr>
            <a:normAutofit lnSpcReduction="10000"/>
          </a:bodyPr>
          <a:lstStyle/>
          <a:p>
            <a:r>
              <a:rPr lang="en-US" sz="2000" dirty="0" smtClean="0"/>
              <a:t>Call to learn how they are ..  And what they need</a:t>
            </a:r>
            <a:r>
              <a:rPr lang="mr-IN" sz="2000" dirty="0" smtClean="0"/>
              <a:t>…</a:t>
            </a:r>
            <a:endParaRPr lang="en-US" sz="2000" dirty="0" smtClean="0"/>
          </a:p>
          <a:p>
            <a:r>
              <a:rPr lang="en-US" sz="2000" dirty="0" smtClean="0"/>
              <a:t>We want to be sensitive to what they are feeling  ..  If fearful, we will want to be the voice of calm  ..   with a plan of how to be proactive </a:t>
            </a:r>
          </a:p>
          <a:p>
            <a:r>
              <a:rPr lang="en-US" sz="2000" dirty="0" smtClean="0"/>
              <a:t>If financial concerns.. ( many are losing their life savings .. as well as their jobs )  </a:t>
            </a:r>
            <a:r>
              <a:rPr lang="mr-IN" sz="2000" dirty="0" smtClean="0"/>
              <a:t>…</a:t>
            </a:r>
            <a:r>
              <a:rPr lang="en-US" sz="2000" dirty="0" smtClean="0"/>
              <a:t> offer products with their budget in mind.</a:t>
            </a:r>
          </a:p>
          <a:p>
            <a:endParaRPr lang="en-US" sz="2400" dirty="0"/>
          </a:p>
        </p:txBody>
      </p:sp>
      <p:sp>
        <p:nvSpPr>
          <p:cNvPr id="4" name="TextBox 3"/>
          <p:cNvSpPr txBox="1"/>
          <p:nvPr/>
        </p:nvSpPr>
        <p:spPr>
          <a:xfrm>
            <a:off x="1492565" y="2543658"/>
            <a:ext cx="5837820" cy="461665"/>
          </a:xfrm>
          <a:prstGeom prst="rect">
            <a:avLst/>
          </a:prstGeom>
          <a:noFill/>
        </p:spPr>
        <p:txBody>
          <a:bodyPr wrap="square" rtlCol="0">
            <a:spAutoFit/>
          </a:bodyPr>
          <a:lstStyle/>
          <a:p>
            <a:r>
              <a:rPr lang="en-US" sz="2400" dirty="0" smtClean="0"/>
              <a:t>And what about the Business Conversation </a:t>
            </a:r>
            <a:r>
              <a:rPr lang="mr-IN" sz="2400" dirty="0" smtClean="0"/>
              <a:t>…</a:t>
            </a:r>
            <a:endParaRPr lang="en-US" sz="2400" dirty="0"/>
          </a:p>
        </p:txBody>
      </p:sp>
      <p:sp>
        <p:nvSpPr>
          <p:cNvPr id="5" name="TextBox 4"/>
          <p:cNvSpPr txBox="1"/>
          <p:nvPr/>
        </p:nvSpPr>
        <p:spPr>
          <a:xfrm>
            <a:off x="343224" y="3074339"/>
            <a:ext cx="8338141" cy="1200329"/>
          </a:xfrm>
          <a:prstGeom prst="rect">
            <a:avLst/>
          </a:prstGeom>
          <a:noFill/>
        </p:spPr>
        <p:txBody>
          <a:bodyPr wrap="square" rtlCol="0">
            <a:spAutoFit/>
          </a:bodyPr>
          <a:lstStyle/>
          <a:p>
            <a:r>
              <a:rPr lang="en-US" i="1" dirty="0" smtClean="0"/>
              <a:t>Would it be helpful to hear a little about how home businesses work? </a:t>
            </a:r>
          </a:p>
          <a:p>
            <a:r>
              <a:rPr lang="en-US" i="1" dirty="0" smtClean="0"/>
              <a:t>“ I remember hearing stories back during the Recession of 2008 ..  How many people avoided bankruptcy or foreclosure because years ago they had started a little Shaklee business on the side.” </a:t>
            </a:r>
            <a:endParaRPr lang="en-US" i="1" dirty="0"/>
          </a:p>
        </p:txBody>
      </p:sp>
      <p:sp>
        <p:nvSpPr>
          <p:cNvPr id="7" name="TextBox 6"/>
          <p:cNvSpPr txBox="1"/>
          <p:nvPr/>
        </p:nvSpPr>
        <p:spPr>
          <a:xfrm>
            <a:off x="566000" y="4274668"/>
            <a:ext cx="8310531" cy="646331"/>
          </a:xfrm>
          <a:prstGeom prst="rect">
            <a:avLst/>
          </a:prstGeom>
          <a:noFill/>
        </p:spPr>
        <p:txBody>
          <a:bodyPr wrap="square" rtlCol="0">
            <a:spAutoFit/>
          </a:bodyPr>
          <a:lstStyle/>
          <a:p>
            <a:r>
              <a:rPr lang="en-US" dirty="0" smtClean="0"/>
              <a:t>Tom </a:t>
            </a:r>
            <a:r>
              <a:rPr lang="en-US" dirty="0" err="1" smtClean="0"/>
              <a:t>Mangan</a:t>
            </a:r>
            <a:r>
              <a:rPr lang="en-US" dirty="0" smtClean="0"/>
              <a:t>, Mortgage Banker </a:t>
            </a:r>
            <a:r>
              <a:rPr lang="mr-IN" dirty="0" smtClean="0"/>
              <a:t>–</a:t>
            </a:r>
            <a:endParaRPr lang="en-US" dirty="0" smtClean="0"/>
          </a:p>
          <a:p>
            <a:r>
              <a:rPr lang="en-US" dirty="0" smtClean="0"/>
              <a:t> Most foreclosures could be avoided by just an extra $300/ month                    </a:t>
            </a:r>
            <a:r>
              <a:rPr lang="en-US" dirty="0" err="1" smtClean="0"/>
              <a:t>lisa</a:t>
            </a:r>
            <a:r>
              <a:rPr lang="en-US" dirty="0" smtClean="0"/>
              <a:t> </a:t>
            </a:r>
            <a:endParaRPr lang="en-US" dirty="0"/>
          </a:p>
        </p:txBody>
      </p:sp>
    </p:spTree>
    <p:extLst>
      <p:ext uri="{BB962C8B-B14F-4D97-AF65-F5344CB8AC3E}">
        <p14:creationId xmlns:p14="http://schemas.microsoft.com/office/powerpoint/2010/main" val="337884784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4064000" cy="695721"/>
          </a:xfrm>
        </p:spPr>
        <p:txBody>
          <a:bodyPr>
            <a:normAutofit/>
          </a:bodyPr>
          <a:lstStyle/>
          <a:p>
            <a:r>
              <a:rPr lang="en-US" sz="2400" dirty="0" smtClean="0"/>
              <a:t>Word tracks</a:t>
            </a:r>
            <a:endParaRPr lang="en-US" sz="2400" dirty="0"/>
          </a:p>
        </p:txBody>
      </p:sp>
      <p:sp>
        <p:nvSpPr>
          <p:cNvPr id="3" name="Content Placeholder 2"/>
          <p:cNvSpPr>
            <a:spLocks noGrp="1"/>
          </p:cNvSpPr>
          <p:nvPr>
            <p:ph idx="1"/>
          </p:nvPr>
        </p:nvSpPr>
        <p:spPr>
          <a:xfrm>
            <a:off x="406400" y="777480"/>
            <a:ext cx="8229600" cy="4226320"/>
          </a:xfrm>
        </p:spPr>
        <p:txBody>
          <a:bodyPr>
            <a:normAutofit/>
          </a:bodyPr>
          <a:lstStyle/>
          <a:p>
            <a:r>
              <a:rPr lang="en-US" sz="2000" dirty="0" smtClean="0"/>
              <a:t>How are you handling the whole Corona conversation?</a:t>
            </a:r>
          </a:p>
          <a:p>
            <a:pPr marL="0" indent="0">
              <a:buNone/>
            </a:pPr>
            <a:r>
              <a:rPr lang="en-US" sz="2000" dirty="0"/>
              <a:t>	</a:t>
            </a:r>
            <a:r>
              <a:rPr lang="en-US" sz="2000" dirty="0" smtClean="0"/>
              <a:t>-- The reason I ask is .. I don’t know if you were aware that I work with a Wellness company ..  And they just issued  Immunity collections to help us be more proactive about prevention ..  Would you like to hear about it .. ?</a:t>
            </a:r>
          </a:p>
          <a:p>
            <a:pPr marL="0" indent="0">
              <a:buNone/>
            </a:pPr>
            <a:endParaRPr lang="en-US" sz="2000" dirty="0" smtClean="0"/>
          </a:p>
          <a:p>
            <a:r>
              <a:rPr lang="en-US" sz="2000" dirty="0" smtClean="0"/>
              <a:t>Ask existing customers </a:t>
            </a:r>
            <a:r>
              <a:rPr lang="mr-IN" sz="2000" dirty="0" smtClean="0"/>
              <a:t>…</a:t>
            </a:r>
            <a:r>
              <a:rPr lang="en-US" sz="2000" dirty="0" smtClean="0"/>
              <a:t> by the way </a:t>
            </a:r>
            <a:r>
              <a:rPr lang="mr-IN" sz="2000" dirty="0" smtClean="0"/>
              <a:t>…</a:t>
            </a:r>
            <a:r>
              <a:rPr lang="en-US" sz="2000" dirty="0" smtClean="0"/>
              <a:t> if there are people you know who are feeling anxious </a:t>
            </a:r>
            <a:r>
              <a:rPr lang="mr-IN" sz="2000" dirty="0" smtClean="0"/>
              <a:t>…</a:t>
            </a:r>
            <a:r>
              <a:rPr lang="en-US" sz="2000" dirty="0" smtClean="0"/>
              <a:t> I am happy to speak with them .. I think it makes us all feel better to be proactive about prevention. Is there anyone you would like me to speak to </a:t>
            </a:r>
            <a:r>
              <a:rPr lang="mr-IN" sz="2000" dirty="0" smtClean="0"/>
              <a:t>…</a:t>
            </a:r>
            <a:r>
              <a:rPr lang="en-US" sz="2000" dirty="0" smtClean="0"/>
              <a:t> especially older folks..? </a:t>
            </a:r>
          </a:p>
          <a:p>
            <a:r>
              <a:rPr lang="en-US" sz="2000" dirty="0" smtClean="0"/>
              <a:t>No sales pitches .. </a:t>
            </a:r>
          </a:p>
          <a:p>
            <a:pPr marL="0" indent="0">
              <a:buNone/>
            </a:pPr>
            <a:r>
              <a:rPr lang="en-US" sz="1600" dirty="0" smtClean="0"/>
              <a:t>Francine   ( similar to next slide  .. Just phrases )</a:t>
            </a:r>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152267259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5492698" cy="649833"/>
          </a:xfrm>
        </p:spPr>
        <p:txBody>
          <a:bodyPr>
            <a:normAutofit/>
          </a:bodyPr>
          <a:lstStyle/>
          <a:p>
            <a:r>
              <a:rPr lang="en-US" sz="3200" dirty="0" smtClean="0"/>
              <a:t>Call with Gentle </a:t>
            </a:r>
            <a:r>
              <a:rPr lang="en-US" sz="3200" dirty="0"/>
              <a:t>Q</a:t>
            </a:r>
            <a:r>
              <a:rPr lang="en-US" sz="3200" dirty="0" smtClean="0"/>
              <a:t>uestions</a:t>
            </a:r>
            <a:endParaRPr lang="en-US" sz="3200" dirty="0"/>
          </a:p>
        </p:txBody>
      </p:sp>
      <p:sp>
        <p:nvSpPr>
          <p:cNvPr id="3" name="Content Placeholder 2"/>
          <p:cNvSpPr>
            <a:spLocks noGrp="1"/>
          </p:cNvSpPr>
          <p:nvPr>
            <p:ph idx="1"/>
          </p:nvPr>
        </p:nvSpPr>
        <p:spPr>
          <a:xfrm>
            <a:off x="457200" y="855812"/>
            <a:ext cx="8229600" cy="4182437"/>
          </a:xfrm>
        </p:spPr>
        <p:txBody>
          <a:bodyPr>
            <a:normAutofit fontScale="92500" lnSpcReduction="10000"/>
          </a:bodyPr>
          <a:lstStyle/>
          <a:p>
            <a:r>
              <a:rPr lang="en-US" sz="2000" i="1" dirty="0" smtClean="0"/>
              <a:t>I am checking in to see how you are being affected by the Corona restrictions ?   How are you feeling?</a:t>
            </a:r>
          </a:p>
          <a:p>
            <a:r>
              <a:rPr lang="en-US" sz="2000" i="1" dirty="0" smtClean="0"/>
              <a:t>Do you have older relatives or friends who have been impacted? </a:t>
            </a:r>
          </a:p>
          <a:p>
            <a:r>
              <a:rPr lang="en-US" sz="2000" i="1" dirty="0" smtClean="0"/>
              <a:t>The reason I ask is </a:t>
            </a:r>
            <a:r>
              <a:rPr lang="mr-IN" sz="2000" i="1" dirty="0" smtClean="0"/>
              <a:t>…</a:t>
            </a:r>
            <a:r>
              <a:rPr lang="en-US" sz="2000" i="1" dirty="0" smtClean="0"/>
              <a:t>our company just issued some information on products that may help us be proactive about prevention </a:t>
            </a:r>
            <a:r>
              <a:rPr lang="mr-IN" sz="2000" i="1" dirty="0" smtClean="0"/>
              <a:t>…</a:t>
            </a:r>
            <a:r>
              <a:rPr lang="en-US" sz="2000" i="1" dirty="0" smtClean="0"/>
              <a:t>  would it be helpful to hear about some of this? </a:t>
            </a:r>
          </a:p>
          <a:p>
            <a:r>
              <a:rPr lang="en-US" sz="2000" i="1" dirty="0" smtClean="0"/>
              <a:t>	For me, it feels a little better to be proactive about prevention</a:t>
            </a:r>
          </a:p>
          <a:p>
            <a:r>
              <a:rPr lang="en-US" sz="2000" dirty="0" smtClean="0"/>
              <a:t> Choose 4 or 5 products to share .. ( invite to a health chat on Prevention )</a:t>
            </a:r>
          </a:p>
          <a:p>
            <a:pPr marL="0" indent="0">
              <a:buNone/>
            </a:pPr>
            <a:r>
              <a:rPr lang="en-US" sz="2000" dirty="0" smtClean="0"/>
              <a:t>	Check Shaklee tools </a:t>
            </a:r>
            <a:r>
              <a:rPr lang="mr-IN" sz="2000" dirty="0" smtClean="0"/>
              <a:t>…</a:t>
            </a:r>
            <a:endParaRPr lang="en-US" sz="2000" dirty="0" smtClean="0"/>
          </a:p>
          <a:p>
            <a:r>
              <a:rPr lang="en-US" sz="2000" dirty="0" smtClean="0"/>
              <a:t>   Vita C  and anti</a:t>
            </a:r>
            <a:r>
              <a:rPr lang="mr-IN" sz="2000" dirty="0" smtClean="0"/>
              <a:t>–</a:t>
            </a:r>
            <a:r>
              <a:rPr lang="en-US" sz="2000" dirty="0" smtClean="0"/>
              <a:t>oxidants, zinc, </a:t>
            </a:r>
            <a:r>
              <a:rPr lang="en-US" sz="2000" dirty="0" err="1" smtClean="0"/>
              <a:t>etc</a:t>
            </a:r>
            <a:r>
              <a:rPr lang="en-US" sz="2000" dirty="0" smtClean="0"/>
              <a:t> .. All great for immune  system .. One of 	most economical ways to start is with the  Prove It Challenge</a:t>
            </a:r>
          </a:p>
          <a:p>
            <a:pPr marL="0" indent="0">
              <a:buNone/>
            </a:pPr>
            <a:r>
              <a:rPr lang="en-US" sz="2000" dirty="0" smtClean="0"/>
              <a:t>	 		( great to start new and better health habits ) </a:t>
            </a:r>
          </a:p>
          <a:p>
            <a:r>
              <a:rPr lang="en-US" sz="2000" dirty="0" smtClean="0"/>
              <a:t>Are you or someone you know being impacted financially ?       </a:t>
            </a:r>
            <a:r>
              <a:rPr lang="en-US" sz="2000" dirty="0" err="1" smtClean="0"/>
              <a:t>francine</a:t>
            </a:r>
            <a:endParaRPr lang="en-US" sz="2000" dirty="0" smtClean="0"/>
          </a:p>
          <a:p>
            <a:endParaRPr lang="en-US" sz="2000" dirty="0"/>
          </a:p>
        </p:txBody>
      </p:sp>
    </p:spTree>
    <p:extLst>
      <p:ext uri="{BB962C8B-B14F-4D97-AF65-F5344CB8AC3E}">
        <p14:creationId xmlns:p14="http://schemas.microsoft.com/office/powerpoint/2010/main" val="330091301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277737" y="109355"/>
            <a:ext cx="4584700" cy="556021"/>
          </a:xfrm>
        </p:spPr>
        <p:txBody>
          <a:bodyPr>
            <a:normAutofit/>
          </a:bodyPr>
          <a:lstStyle/>
          <a:p>
            <a:r>
              <a:rPr lang="en-US" sz="2800" dirty="0" smtClean="0"/>
              <a:t>Business word tracks</a:t>
            </a:r>
            <a:endParaRPr lang="en-US" sz="2800" dirty="0"/>
          </a:p>
        </p:txBody>
      </p:sp>
      <p:sp>
        <p:nvSpPr>
          <p:cNvPr id="3" name="Content Placeholder 2"/>
          <p:cNvSpPr>
            <a:spLocks noGrp="1"/>
          </p:cNvSpPr>
          <p:nvPr>
            <p:ph idx="1"/>
          </p:nvPr>
        </p:nvSpPr>
        <p:spPr>
          <a:xfrm>
            <a:off x="457199" y="684760"/>
            <a:ext cx="8229600" cy="3390061"/>
          </a:xfrm>
        </p:spPr>
        <p:txBody>
          <a:bodyPr>
            <a:normAutofit lnSpcReduction="10000"/>
          </a:bodyPr>
          <a:lstStyle/>
          <a:p>
            <a:pPr marL="0" indent="0">
              <a:buNone/>
            </a:pPr>
            <a:r>
              <a:rPr lang="en-US" sz="2000" dirty="0" smtClean="0"/>
              <a:t>Begin with sensitivity to how they are feeling  and where they are anxious.</a:t>
            </a:r>
          </a:p>
          <a:p>
            <a:r>
              <a:rPr lang="en-US" sz="2000" dirty="0" smtClean="0"/>
              <a:t>Feel their pain FIRST ..  No social media sales pitches </a:t>
            </a:r>
          </a:p>
          <a:p>
            <a:r>
              <a:rPr lang="en-US" sz="2000" dirty="0" smtClean="0"/>
              <a:t>“ </a:t>
            </a:r>
            <a:r>
              <a:rPr lang="en-US" sz="2000" i="1" dirty="0" smtClean="0"/>
              <a:t>don’t know if this would be </a:t>
            </a:r>
            <a:r>
              <a:rPr lang="en-US" sz="2000" i="1" dirty="0" err="1" smtClean="0"/>
              <a:t>helpfu,l</a:t>
            </a:r>
            <a:r>
              <a:rPr lang="en-US" sz="2000" i="1" dirty="0" smtClean="0"/>
              <a:t> but would be happy to show you how it works “</a:t>
            </a:r>
            <a:r>
              <a:rPr lang="mr-IN" sz="2000" i="1" dirty="0" smtClean="0"/>
              <a:t>…</a:t>
            </a:r>
            <a:endParaRPr lang="en-US" sz="2000" i="1" dirty="0" smtClean="0"/>
          </a:p>
          <a:p>
            <a:r>
              <a:rPr lang="en-US" sz="2000" i="1" dirty="0" smtClean="0"/>
              <a:t>If you know people who are feeling anxious about income , </a:t>
            </a:r>
            <a:r>
              <a:rPr lang="mr-IN" sz="2000" i="1" dirty="0" smtClean="0"/>
              <a:t>…</a:t>
            </a:r>
            <a:r>
              <a:rPr lang="en-US" sz="2000" i="1" dirty="0" smtClean="0"/>
              <a:t> timing might be good because </a:t>
            </a:r>
            <a:r>
              <a:rPr lang="mr-IN" sz="2000" i="1" dirty="0" smtClean="0"/>
              <a:t>…</a:t>
            </a:r>
            <a:endParaRPr lang="en-US" sz="2000" i="1" dirty="0" smtClean="0"/>
          </a:p>
          <a:p>
            <a:pPr marL="0" indent="0">
              <a:buNone/>
            </a:pPr>
            <a:r>
              <a:rPr lang="en-US" sz="2000" i="1" dirty="0"/>
              <a:t>	</a:t>
            </a:r>
            <a:r>
              <a:rPr lang="en-US" sz="2000" i="1" dirty="0" smtClean="0"/>
              <a:t>--We have training going now </a:t>
            </a:r>
          </a:p>
          <a:p>
            <a:pPr marL="0" indent="0">
              <a:buNone/>
            </a:pPr>
            <a:r>
              <a:rPr lang="en-US" sz="2000" i="1" dirty="0"/>
              <a:t>	</a:t>
            </a:r>
            <a:r>
              <a:rPr lang="en-US" sz="2000" i="1" dirty="0" smtClean="0"/>
              <a:t>--</a:t>
            </a:r>
            <a:r>
              <a:rPr lang="en-US" sz="2000" i="1" dirty="0" smtClean="0"/>
              <a:t>The need for our products has never been greater. .. As well as the interest 			in home businesses.</a:t>
            </a:r>
          </a:p>
          <a:p>
            <a:pPr marL="0" indent="0">
              <a:buNone/>
            </a:pPr>
            <a:r>
              <a:rPr lang="en-US" sz="2000" i="1" dirty="0"/>
              <a:t>	</a:t>
            </a:r>
            <a:r>
              <a:rPr lang="en-US" sz="2000" i="1" dirty="0" smtClean="0"/>
              <a:t>-- And distributor joining fee just cut 50% to $25 this month          </a:t>
            </a:r>
            <a:r>
              <a:rPr lang="en-US" sz="2000" i="1" dirty="0" err="1" smtClean="0"/>
              <a:t>lisa</a:t>
            </a:r>
            <a:endParaRPr lang="en-US" sz="2000" i="1" dirty="0" smtClean="0"/>
          </a:p>
          <a:p>
            <a:endParaRPr lang="en-US" sz="2000" dirty="0" smtClean="0"/>
          </a:p>
          <a:p>
            <a:pPr marL="0" indent="0">
              <a:buNone/>
            </a:pPr>
            <a:endParaRPr lang="en-US" sz="2000" dirty="0"/>
          </a:p>
        </p:txBody>
      </p:sp>
      <p:sp>
        <p:nvSpPr>
          <p:cNvPr id="4" name="Rectangle 3"/>
          <p:cNvSpPr/>
          <p:nvPr/>
        </p:nvSpPr>
        <p:spPr>
          <a:xfrm>
            <a:off x="457199" y="4074821"/>
            <a:ext cx="8364111" cy="923330"/>
          </a:xfrm>
          <a:prstGeom prst="rect">
            <a:avLst/>
          </a:prstGeom>
          <a:ln>
            <a:solidFill>
              <a:schemeClr val="tx2">
                <a:lumMod val="60000"/>
                <a:lumOff val="40000"/>
              </a:schemeClr>
            </a:solidFill>
          </a:ln>
        </p:spPr>
        <p:txBody>
          <a:bodyPr wrap="square">
            <a:spAutoFit/>
          </a:bodyPr>
          <a:lstStyle/>
          <a:p>
            <a:pPr marL="285750" indent="-285750">
              <a:buFont typeface="Arial"/>
              <a:buChar char="•"/>
            </a:pPr>
            <a:r>
              <a:rPr lang="en-US" dirty="0" smtClean="0"/>
              <a:t>When times get tough, people look for creative ways to get them through</a:t>
            </a:r>
          </a:p>
          <a:p>
            <a:pPr marL="285750" indent="-285750">
              <a:buFont typeface="Arial"/>
              <a:buChar char="•"/>
            </a:pPr>
            <a:r>
              <a:rPr lang="en-US" dirty="0" smtClean="0"/>
              <a:t>If you want to be a part of a company built on kindness and goodness.</a:t>
            </a:r>
          </a:p>
          <a:p>
            <a:pPr marL="285750" indent="-285750">
              <a:buFont typeface="Arial"/>
              <a:buChar char="•"/>
            </a:pPr>
            <a:r>
              <a:rPr lang="en-US" dirty="0" smtClean="0"/>
              <a:t>And we are part of a really good and  supportive team .. </a:t>
            </a:r>
          </a:p>
        </p:txBody>
      </p:sp>
    </p:spTree>
    <p:extLst>
      <p:ext uri="{BB962C8B-B14F-4D97-AF65-F5344CB8AC3E}">
        <p14:creationId xmlns:p14="http://schemas.microsoft.com/office/powerpoint/2010/main" val="168216485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635023" y="999299"/>
            <a:ext cx="8158677" cy="3785652"/>
          </a:xfrm>
          <a:prstGeom prst="rect">
            <a:avLst/>
          </a:prstGeom>
        </p:spPr>
        <p:txBody>
          <a:bodyPr wrap="square">
            <a:spAutoFit/>
          </a:bodyPr>
          <a:lstStyle/>
          <a:p>
            <a:r>
              <a:rPr lang="en-US" sz="2000" dirty="0"/>
              <a:t>As a wellness company with a remarkable reputation for science- based products  and quality </a:t>
            </a:r>
            <a:r>
              <a:rPr lang="en-US" sz="2000" dirty="0" smtClean="0"/>
              <a:t>that people </a:t>
            </a:r>
            <a:r>
              <a:rPr lang="en-US" sz="2000" dirty="0"/>
              <a:t>can trust , you can imagine </a:t>
            </a:r>
            <a:r>
              <a:rPr lang="en-US" sz="2000" dirty="0" smtClean="0"/>
              <a:t>how flooded </a:t>
            </a:r>
            <a:r>
              <a:rPr lang="en-US" sz="2000" dirty="0"/>
              <a:t>Shaklee has been with orders and demands for both immune building products and germ-killing cleaners.</a:t>
            </a:r>
          </a:p>
          <a:p>
            <a:r>
              <a:rPr lang="en-US" sz="2000" dirty="0"/>
              <a:t> </a:t>
            </a:r>
          </a:p>
          <a:p>
            <a:r>
              <a:rPr lang="en-US" sz="2000" dirty="0"/>
              <a:t>We know people are feeling anxious about the news of the Corona virus and we want you to know that Shaklee is scrambling to ramp </a:t>
            </a:r>
            <a:r>
              <a:rPr lang="en-US" sz="2000" dirty="0" smtClean="0"/>
              <a:t>up </a:t>
            </a:r>
            <a:r>
              <a:rPr lang="en-US" sz="2000" dirty="0"/>
              <a:t>production and increase its inventory to meet the demand as best they can.</a:t>
            </a:r>
          </a:p>
          <a:p>
            <a:r>
              <a:rPr lang="en-US" sz="2000" dirty="0"/>
              <a:t> </a:t>
            </a:r>
          </a:p>
          <a:p>
            <a:r>
              <a:rPr lang="en-US" sz="2000" dirty="0"/>
              <a:t>In the meantime, please call if you would like information on what we all can do to be proactive about prevention</a:t>
            </a:r>
            <a:r>
              <a:rPr lang="en-US" sz="2000" dirty="0" smtClean="0"/>
              <a:t>.                </a:t>
            </a:r>
            <a:r>
              <a:rPr lang="en-US" sz="1600" dirty="0" err="1" smtClean="0"/>
              <a:t>francine</a:t>
            </a:r>
            <a:r>
              <a:rPr lang="en-US" sz="1600" dirty="0" smtClean="0"/>
              <a:t>  </a:t>
            </a:r>
            <a:endParaRPr lang="en-US" sz="1600" dirty="0"/>
          </a:p>
          <a:p>
            <a:r>
              <a:rPr lang="en-US" sz="2000" dirty="0"/>
              <a:t> </a:t>
            </a:r>
          </a:p>
        </p:txBody>
      </p:sp>
      <p:sp>
        <p:nvSpPr>
          <p:cNvPr id="4" name="TextBox 3"/>
          <p:cNvSpPr txBox="1"/>
          <p:nvPr/>
        </p:nvSpPr>
        <p:spPr>
          <a:xfrm>
            <a:off x="869707" y="552137"/>
            <a:ext cx="3368388" cy="369332"/>
          </a:xfrm>
          <a:prstGeom prst="rect">
            <a:avLst/>
          </a:prstGeom>
          <a:noFill/>
        </p:spPr>
        <p:txBody>
          <a:bodyPr wrap="square" rtlCol="0">
            <a:spAutoFit/>
          </a:bodyPr>
          <a:lstStyle/>
          <a:p>
            <a:r>
              <a:rPr lang="en-US" dirty="0" smtClean="0"/>
              <a:t>Letter to customers</a:t>
            </a:r>
            <a:endParaRPr lang="en-US" dirty="0"/>
          </a:p>
        </p:txBody>
      </p:sp>
    </p:spTree>
    <p:extLst>
      <p:ext uri="{BB962C8B-B14F-4D97-AF65-F5344CB8AC3E}">
        <p14:creationId xmlns:p14="http://schemas.microsoft.com/office/powerpoint/2010/main" val="381992267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Letter to neighbors</a:t>
            </a:r>
            <a:endParaRPr lang="en-US" sz="2800" dirty="0"/>
          </a:p>
        </p:txBody>
      </p:sp>
      <p:sp>
        <p:nvSpPr>
          <p:cNvPr id="3" name="Content Placeholder 2"/>
          <p:cNvSpPr>
            <a:spLocks noGrp="1"/>
          </p:cNvSpPr>
          <p:nvPr>
            <p:ph idx="1"/>
          </p:nvPr>
        </p:nvSpPr>
        <p:spPr/>
        <p:txBody>
          <a:bodyPr>
            <a:normAutofit fontScale="92500" lnSpcReduction="10000"/>
          </a:bodyPr>
          <a:lstStyle/>
          <a:p>
            <a:pPr marL="0" indent="0">
              <a:buNone/>
            </a:pPr>
            <a:r>
              <a:rPr lang="en-US" sz="2000" dirty="0" smtClean="0"/>
              <a:t>Shelter in Place just announced..</a:t>
            </a:r>
          </a:p>
          <a:p>
            <a:pPr marL="0" indent="0">
              <a:buNone/>
            </a:pPr>
            <a:endParaRPr lang="en-US" sz="2000" dirty="0"/>
          </a:p>
          <a:p>
            <a:pPr marL="0" indent="0">
              <a:buNone/>
            </a:pPr>
            <a:endParaRPr lang="en-US" sz="2000" dirty="0" smtClean="0"/>
          </a:p>
          <a:p>
            <a:pPr marL="0" indent="0">
              <a:buNone/>
            </a:pPr>
            <a:r>
              <a:rPr lang="en-US" sz="2000" dirty="0" smtClean="0"/>
              <a:t>Dear Neighbors,</a:t>
            </a:r>
          </a:p>
          <a:p>
            <a:pPr marL="0" indent="0">
              <a:buNone/>
            </a:pPr>
            <a:r>
              <a:rPr lang="en-US" sz="2000" dirty="0" smtClean="0"/>
              <a:t>I have worked with a well-respected wellness company for 40 years and I keep a small inventory of high quality vitamins and earth-friendly cleaning and laundry products.  </a:t>
            </a:r>
          </a:p>
          <a:p>
            <a:pPr marL="0" indent="0">
              <a:buNone/>
            </a:pPr>
            <a:r>
              <a:rPr lang="en-US" sz="2000" dirty="0" smtClean="0"/>
              <a:t>If it would be helpful during this time of </a:t>
            </a:r>
            <a:r>
              <a:rPr lang="en-US" sz="2000" dirty="0"/>
              <a:t>h</a:t>
            </a:r>
            <a:r>
              <a:rPr lang="en-US" sz="2000" dirty="0" smtClean="0"/>
              <a:t>unkering down, I would be happy to deliver to your door any products that might help us all stay healthy and ..  perhaps </a:t>
            </a:r>
            <a:r>
              <a:rPr lang="mr-IN" sz="2000" dirty="0" smtClean="0"/>
              <a:t>…</a:t>
            </a:r>
            <a:r>
              <a:rPr lang="en-US" sz="2000" dirty="0" smtClean="0"/>
              <a:t>even cleaner than usual </a:t>
            </a:r>
            <a:r>
              <a:rPr lang="en-US" sz="2000" dirty="0" smtClean="0">
                <a:sym typeface="Wingdings"/>
              </a:rPr>
              <a:t>  .</a:t>
            </a:r>
          </a:p>
          <a:p>
            <a:pPr marL="0" indent="0">
              <a:buNone/>
            </a:pPr>
            <a:r>
              <a:rPr lang="en-US" sz="1700" dirty="0" err="1" smtClean="0">
                <a:sym typeface="Wingdings"/>
              </a:rPr>
              <a:t>francine</a:t>
            </a:r>
            <a:endParaRPr lang="en-US" sz="1700" dirty="0">
              <a:sym typeface="Wingdings"/>
            </a:endParaRPr>
          </a:p>
          <a:p>
            <a:pPr marL="0" indent="0">
              <a:buNone/>
            </a:pPr>
            <a:endParaRPr lang="en-US" sz="1600" dirty="0" smtClean="0"/>
          </a:p>
          <a:p>
            <a:endParaRPr lang="en-US" sz="2000" dirty="0"/>
          </a:p>
        </p:txBody>
      </p:sp>
    </p:spTree>
    <p:extLst>
      <p:ext uri="{BB962C8B-B14F-4D97-AF65-F5344CB8AC3E}">
        <p14:creationId xmlns:p14="http://schemas.microsoft.com/office/powerpoint/2010/main" val="164988209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17410" name="Title 1"/>
          <p:cNvSpPr>
            <a:spLocks noGrp="1"/>
          </p:cNvSpPr>
          <p:nvPr>
            <p:ph type="title"/>
          </p:nvPr>
        </p:nvSpPr>
        <p:spPr>
          <a:xfrm>
            <a:off x="126976" y="196623"/>
            <a:ext cx="3765997" cy="700600"/>
          </a:xfrm>
          <a:ln>
            <a:solidFill>
              <a:schemeClr val="tx2">
                <a:lumMod val="60000"/>
                <a:lumOff val="40000"/>
              </a:schemeClr>
            </a:solidFill>
          </a:ln>
        </p:spPr>
        <p:txBody>
          <a:bodyPr>
            <a:normAutofit fontScale="90000"/>
          </a:bodyPr>
          <a:lstStyle/>
          <a:p>
            <a:r>
              <a:rPr lang="en-US" sz="2000" dirty="0" smtClean="0"/>
              <a:t>Notes from Oprah’s Final Program 5-25-11</a:t>
            </a:r>
          </a:p>
        </p:txBody>
      </p:sp>
      <p:sp>
        <p:nvSpPr>
          <p:cNvPr id="17411" name="Content Placeholder 2"/>
          <p:cNvSpPr>
            <a:spLocks noGrp="1"/>
          </p:cNvSpPr>
          <p:nvPr>
            <p:ph idx="1"/>
          </p:nvPr>
        </p:nvSpPr>
        <p:spPr>
          <a:xfrm>
            <a:off x="457200" y="1021454"/>
            <a:ext cx="8229600" cy="952436"/>
          </a:xfrm>
          <a:ln>
            <a:solidFill>
              <a:schemeClr val="tx2">
                <a:lumMod val="60000"/>
                <a:lumOff val="40000"/>
              </a:schemeClr>
            </a:solidFill>
          </a:ln>
        </p:spPr>
        <p:txBody>
          <a:bodyPr>
            <a:normAutofit/>
          </a:bodyPr>
          <a:lstStyle/>
          <a:p>
            <a:pPr>
              <a:buFont typeface="Wingdings" pitchFamily="2" charset="2"/>
              <a:buNone/>
            </a:pPr>
            <a:r>
              <a:rPr lang="en-US" sz="2400" dirty="0" smtClean="0"/>
              <a:t>We are all called to something. </a:t>
            </a:r>
            <a:endParaRPr lang="en-US" sz="2400" dirty="0" smtClean="0"/>
          </a:p>
          <a:p>
            <a:pPr>
              <a:buFont typeface="Wingdings" pitchFamily="2" charset="2"/>
              <a:buNone/>
            </a:pPr>
            <a:r>
              <a:rPr lang="en-US" sz="2400" dirty="0" smtClean="0"/>
              <a:t>We </a:t>
            </a:r>
            <a:r>
              <a:rPr lang="en-US" sz="2400" dirty="0" smtClean="0"/>
              <a:t>want to figure out what it is .. And then get about doing it. </a:t>
            </a:r>
          </a:p>
          <a:p>
            <a:pPr>
              <a:buFont typeface="Wingdings" pitchFamily="2" charset="2"/>
              <a:buNone/>
            </a:pPr>
            <a:endParaRPr lang="en-US" sz="2400" dirty="0" smtClean="0"/>
          </a:p>
        </p:txBody>
      </p:sp>
      <p:sp>
        <p:nvSpPr>
          <p:cNvPr id="2" name="Rectangle 1"/>
          <p:cNvSpPr/>
          <p:nvPr/>
        </p:nvSpPr>
        <p:spPr>
          <a:xfrm>
            <a:off x="457200" y="3066474"/>
            <a:ext cx="8229600" cy="1938992"/>
          </a:xfrm>
          <a:prstGeom prst="rect">
            <a:avLst/>
          </a:prstGeom>
          <a:ln>
            <a:solidFill>
              <a:srgbClr val="558ED5"/>
            </a:solidFill>
          </a:ln>
        </p:spPr>
        <p:txBody>
          <a:bodyPr wrap="square">
            <a:spAutoFit/>
          </a:bodyPr>
          <a:lstStyle/>
          <a:p>
            <a:pPr algn="ctr">
              <a:buFont typeface="Wingdings" pitchFamily="2" charset="2"/>
              <a:buNone/>
            </a:pPr>
            <a:r>
              <a:rPr lang="en-US" sz="2400" dirty="0" smtClean="0"/>
              <a:t>Each of us has a platform. Hers was the Oprah Show.</a:t>
            </a:r>
          </a:p>
          <a:p>
            <a:pPr algn="ctr">
              <a:buFont typeface="Wingdings" pitchFamily="2" charset="2"/>
              <a:buNone/>
            </a:pPr>
            <a:r>
              <a:rPr lang="en-US" sz="2400" dirty="0" smtClean="0"/>
              <a:t> Ours is wherever we are</a:t>
            </a:r>
            <a:r>
              <a:rPr lang="mr-IN" sz="2400" dirty="0" smtClean="0"/>
              <a:t>…</a:t>
            </a:r>
            <a:r>
              <a:rPr lang="en-US" sz="2400" dirty="0" smtClean="0"/>
              <a:t> with our own reach. </a:t>
            </a:r>
          </a:p>
          <a:p>
            <a:pPr algn="ctr">
              <a:buFont typeface="Wingdings" pitchFamily="2" charset="2"/>
              <a:buNone/>
            </a:pPr>
            <a:r>
              <a:rPr lang="en-US" sz="2400" dirty="0" smtClean="0"/>
              <a:t>That is where the power lies.</a:t>
            </a:r>
          </a:p>
          <a:p>
            <a:pPr algn="ctr">
              <a:buFont typeface="Wingdings" pitchFamily="2" charset="2"/>
              <a:buNone/>
            </a:pPr>
            <a:r>
              <a:rPr lang="en-US" sz="2400" dirty="0" smtClean="0"/>
              <a:t> Be who you are.</a:t>
            </a:r>
          </a:p>
          <a:p>
            <a:pPr algn="ctr">
              <a:buFont typeface="Wingdings" pitchFamily="2" charset="2"/>
              <a:buNone/>
            </a:pPr>
            <a:r>
              <a:rPr lang="en-US" sz="2400" dirty="0" smtClean="0"/>
              <a:t> Let your life speak for you.</a:t>
            </a:r>
            <a:endParaRPr lang="en-US" sz="2400" dirty="0" smtClean="0"/>
          </a:p>
        </p:txBody>
      </p:sp>
      <p:sp>
        <p:nvSpPr>
          <p:cNvPr id="3" name="Rectangle 2"/>
          <p:cNvSpPr/>
          <p:nvPr/>
        </p:nvSpPr>
        <p:spPr>
          <a:xfrm>
            <a:off x="1449511" y="2125727"/>
            <a:ext cx="5411509" cy="830997"/>
          </a:xfrm>
          <a:prstGeom prst="rect">
            <a:avLst/>
          </a:prstGeom>
          <a:ln>
            <a:solidFill>
              <a:schemeClr val="tx2">
                <a:lumMod val="60000"/>
                <a:lumOff val="40000"/>
              </a:schemeClr>
            </a:solidFill>
          </a:ln>
        </p:spPr>
        <p:txBody>
          <a:bodyPr wrap="square">
            <a:spAutoFit/>
          </a:bodyPr>
          <a:lstStyle/>
          <a:p>
            <a:pPr algn="ctr">
              <a:buFont typeface="Wingdings" pitchFamily="2" charset="2"/>
              <a:buNone/>
            </a:pPr>
            <a:r>
              <a:rPr lang="en-US" sz="2400" dirty="0" smtClean="0"/>
              <a:t>Let your calling light the spark in you </a:t>
            </a:r>
          </a:p>
          <a:p>
            <a:pPr algn="ctr">
              <a:buFont typeface="Wingdings" pitchFamily="2" charset="2"/>
              <a:buNone/>
            </a:pPr>
            <a:r>
              <a:rPr lang="en-US" sz="2400" dirty="0" smtClean="0"/>
              <a:t>so you can illuminate the world.</a:t>
            </a:r>
            <a:endParaRPr lang="en-US" sz="2400" dirty="0" smtClean="0"/>
          </a:p>
        </p:txBody>
      </p:sp>
      <p:sp>
        <p:nvSpPr>
          <p:cNvPr id="4" name="Rectangle 3"/>
          <p:cNvSpPr/>
          <p:nvPr/>
        </p:nvSpPr>
        <p:spPr>
          <a:xfrm>
            <a:off x="7643174" y="4381471"/>
            <a:ext cx="671202" cy="400110"/>
          </a:xfrm>
          <a:prstGeom prst="rect">
            <a:avLst/>
          </a:prstGeom>
        </p:spPr>
        <p:txBody>
          <a:bodyPr wrap="none">
            <a:spAutoFit/>
          </a:bodyPr>
          <a:lstStyle/>
          <a:p>
            <a:pPr marL="342900" lvl="0" indent="-342900">
              <a:spcBef>
                <a:spcPct val="20000"/>
              </a:spcBef>
            </a:pPr>
            <a:r>
              <a:rPr lang="en-US" sz="2000" dirty="0">
                <a:solidFill>
                  <a:prstClr val="black"/>
                </a:solidFill>
              </a:rPr>
              <a:t>Barb</a:t>
            </a:r>
            <a:endParaRPr lang="en-US" sz="2400" dirty="0">
              <a:solidFill>
                <a:prstClr val="black"/>
              </a:solidFill>
            </a:endParaRPr>
          </a:p>
        </p:txBody>
      </p:sp>
    </p:spTree>
    <p:extLst>
      <p:ext uri="{BB962C8B-B14F-4D97-AF65-F5344CB8AC3E}">
        <p14:creationId xmlns:p14="http://schemas.microsoft.com/office/powerpoint/2010/main" val="275809825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
        <p:nvSpPr>
          <p:cNvPr id="18434" name="Title 1"/>
          <p:cNvSpPr>
            <a:spLocks noGrp="1"/>
          </p:cNvSpPr>
          <p:nvPr>
            <p:ph type="title"/>
          </p:nvPr>
        </p:nvSpPr>
        <p:spPr>
          <a:xfrm>
            <a:off x="457200" y="205979"/>
            <a:ext cx="7328746" cy="857250"/>
          </a:xfrm>
        </p:spPr>
        <p:txBody>
          <a:bodyPr/>
          <a:lstStyle/>
          <a:p>
            <a:r>
              <a:rPr lang="en-US" sz="3200" smtClean="0"/>
              <a:t>Honor Your Calling- Carry it Forward</a:t>
            </a:r>
          </a:p>
        </p:txBody>
      </p:sp>
      <p:sp>
        <p:nvSpPr>
          <p:cNvPr id="18435" name="Content Placeholder 2"/>
          <p:cNvSpPr>
            <a:spLocks noGrp="1"/>
          </p:cNvSpPr>
          <p:nvPr>
            <p:ph idx="1"/>
          </p:nvPr>
        </p:nvSpPr>
        <p:spPr>
          <a:xfrm>
            <a:off x="457200" y="1200150"/>
            <a:ext cx="8229600" cy="3672457"/>
          </a:xfrm>
        </p:spPr>
        <p:txBody>
          <a:bodyPr>
            <a:normAutofit fontScale="70000" lnSpcReduction="20000"/>
          </a:bodyPr>
          <a:lstStyle/>
          <a:p>
            <a:pPr>
              <a:lnSpc>
                <a:spcPct val="120000"/>
              </a:lnSpc>
              <a:buFont typeface="Wingdings" pitchFamily="2" charset="2"/>
              <a:buNone/>
            </a:pPr>
            <a:r>
              <a:rPr lang="en-US" sz="2900" dirty="0" smtClean="0"/>
              <a:t>Circumstances may be different for each of us , but the power to change someone’s life is the same.</a:t>
            </a:r>
          </a:p>
          <a:p>
            <a:pPr>
              <a:lnSpc>
                <a:spcPct val="120000"/>
              </a:lnSpc>
              <a:buFont typeface="Wingdings" pitchFamily="2" charset="2"/>
              <a:buNone/>
            </a:pPr>
            <a:r>
              <a:rPr lang="en-US" sz="2900" dirty="0" smtClean="0"/>
              <a:t>We each have the power 	to nurture</a:t>
            </a:r>
          </a:p>
          <a:p>
            <a:pPr>
              <a:lnSpc>
                <a:spcPct val="120000"/>
              </a:lnSpc>
              <a:buFont typeface="Wingdings" pitchFamily="2" charset="2"/>
              <a:buNone/>
            </a:pPr>
            <a:r>
              <a:rPr lang="en-US" sz="2900" dirty="0" smtClean="0"/>
              <a:t>					to forgive</a:t>
            </a:r>
          </a:p>
          <a:p>
            <a:pPr>
              <a:lnSpc>
                <a:spcPct val="120000"/>
              </a:lnSpc>
              <a:buFont typeface="Wingdings" pitchFamily="2" charset="2"/>
              <a:buNone/>
            </a:pPr>
            <a:r>
              <a:rPr lang="en-US" sz="2900" dirty="0" smtClean="0"/>
              <a:t>					to heal</a:t>
            </a:r>
          </a:p>
          <a:p>
            <a:pPr>
              <a:lnSpc>
                <a:spcPct val="120000"/>
              </a:lnSpc>
              <a:buFont typeface="Wingdings" pitchFamily="2" charset="2"/>
              <a:buNone/>
            </a:pPr>
            <a:r>
              <a:rPr lang="en-US" sz="2900" dirty="0" smtClean="0"/>
              <a:t>					to love</a:t>
            </a:r>
          </a:p>
          <a:p>
            <a:pPr>
              <a:lnSpc>
                <a:spcPct val="120000"/>
              </a:lnSpc>
              <a:buFont typeface="Wingdings" pitchFamily="2" charset="2"/>
              <a:buNone/>
            </a:pPr>
            <a:r>
              <a:rPr lang="en-US" sz="2900" dirty="0" smtClean="0"/>
              <a:t>We all have the same power.</a:t>
            </a:r>
          </a:p>
          <a:p>
            <a:pPr>
              <a:lnSpc>
                <a:spcPct val="120000"/>
              </a:lnSpc>
              <a:buFont typeface="Wingdings" pitchFamily="2" charset="2"/>
              <a:buNone/>
            </a:pPr>
            <a:r>
              <a:rPr lang="en-US" sz="2900" dirty="0" smtClean="0"/>
              <a:t>Don’t waste any more time. Start embracing the life you are supposed to live and contribute to the world.   </a:t>
            </a:r>
            <a:r>
              <a:rPr lang="en-US" sz="2900" dirty="0" smtClean="0"/>
              <a:t>					</a:t>
            </a:r>
            <a:r>
              <a:rPr lang="en-US" sz="2300" dirty="0" smtClean="0"/>
              <a:t>Barb &amp; Jeanne</a:t>
            </a:r>
            <a:endParaRPr lang="en-US" sz="2300" dirty="0" smtClean="0"/>
          </a:p>
          <a:p>
            <a:pPr>
              <a:buFont typeface="Wingdings" pitchFamily="2" charset="2"/>
              <a:buNone/>
            </a:pPr>
            <a:r>
              <a:rPr lang="en-US" sz="2400" dirty="0" smtClean="0"/>
              <a:t>				</a:t>
            </a:r>
          </a:p>
        </p:txBody>
      </p:sp>
    </p:spTree>
    <p:extLst>
      <p:ext uri="{BB962C8B-B14F-4D97-AF65-F5344CB8AC3E}">
        <p14:creationId xmlns:p14="http://schemas.microsoft.com/office/powerpoint/2010/main" val="116259934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808438" y="575311"/>
            <a:ext cx="5949898" cy="857250"/>
          </a:xfrm>
        </p:spPr>
        <p:txBody>
          <a:bodyPr>
            <a:normAutofit/>
          </a:bodyPr>
          <a:lstStyle/>
          <a:p>
            <a:r>
              <a:rPr lang="en-US" sz="2800" dirty="0" smtClean="0"/>
              <a:t>You are Responsible for Your Life</a:t>
            </a:r>
          </a:p>
        </p:txBody>
      </p:sp>
      <p:sp>
        <p:nvSpPr>
          <p:cNvPr id="19459" name="Content Placeholder 2"/>
          <p:cNvSpPr>
            <a:spLocks noGrp="1"/>
          </p:cNvSpPr>
          <p:nvPr>
            <p:ph idx="1"/>
          </p:nvPr>
        </p:nvSpPr>
        <p:spPr>
          <a:xfrm>
            <a:off x="524585" y="1200152"/>
            <a:ext cx="8131068" cy="1321629"/>
          </a:xfrm>
        </p:spPr>
        <p:txBody>
          <a:bodyPr>
            <a:normAutofit fontScale="70000" lnSpcReduction="20000"/>
          </a:bodyPr>
          <a:lstStyle/>
          <a:p>
            <a:pPr marL="0" indent="0">
              <a:buNone/>
            </a:pPr>
            <a:r>
              <a:rPr lang="en-US" dirty="0" smtClean="0"/>
              <a:t>All life is energy. </a:t>
            </a:r>
            <a:endParaRPr lang="en-US" dirty="0" smtClean="0"/>
          </a:p>
          <a:p>
            <a:pPr marL="0" indent="0">
              <a:buNone/>
            </a:pPr>
            <a:r>
              <a:rPr lang="en-US" dirty="0" smtClean="0"/>
              <a:t>We </a:t>
            </a:r>
            <a:r>
              <a:rPr lang="en-US" dirty="0" smtClean="0"/>
              <a:t>transmit energy in every moment and the world responds in kind.                   </a:t>
            </a:r>
            <a:r>
              <a:rPr lang="en-US" dirty="0" smtClean="0"/>
              <a:t>						 </a:t>
            </a:r>
            <a:r>
              <a:rPr lang="en-US" dirty="0" smtClean="0"/>
              <a:t>( Newton’s Law of Physics </a:t>
            </a:r>
            <a:r>
              <a:rPr lang="en-US" dirty="0" smtClean="0"/>
              <a:t>)</a:t>
            </a:r>
            <a:endParaRPr lang="en-US" dirty="0" smtClean="0"/>
          </a:p>
          <a:p>
            <a:endParaRPr lang="en-US" dirty="0" smtClean="0"/>
          </a:p>
        </p:txBody>
      </p:sp>
      <p:sp>
        <p:nvSpPr>
          <p:cNvPr id="2" name="TextBox 1"/>
          <p:cNvSpPr txBox="1"/>
          <p:nvPr/>
        </p:nvSpPr>
        <p:spPr>
          <a:xfrm>
            <a:off x="207073" y="205979"/>
            <a:ext cx="2333023" cy="369332"/>
          </a:xfrm>
          <a:prstGeom prst="rect">
            <a:avLst/>
          </a:prstGeom>
          <a:noFill/>
        </p:spPr>
        <p:txBody>
          <a:bodyPr wrap="square" rtlCol="0">
            <a:spAutoFit/>
          </a:bodyPr>
          <a:lstStyle/>
          <a:p>
            <a:r>
              <a:rPr lang="en-US" dirty="0" smtClean="0"/>
              <a:t>Oprah notes continued</a:t>
            </a:r>
            <a:endParaRPr lang="en-US" dirty="0"/>
          </a:p>
        </p:txBody>
      </p:sp>
      <p:sp>
        <p:nvSpPr>
          <p:cNvPr id="3" name="Rectangle 2"/>
          <p:cNvSpPr/>
          <p:nvPr/>
        </p:nvSpPr>
        <p:spPr>
          <a:xfrm>
            <a:off x="386536" y="3751658"/>
            <a:ext cx="8407166" cy="1015663"/>
          </a:xfrm>
          <a:prstGeom prst="rect">
            <a:avLst/>
          </a:prstGeom>
        </p:spPr>
        <p:txBody>
          <a:bodyPr wrap="square">
            <a:spAutoFit/>
          </a:bodyPr>
          <a:lstStyle/>
          <a:p>
            <a:r>
              <a:rPr lang="en-US" sz="2000" dirty="0" smtClean="0"/>
              <a:t>Don’t wait for someone to fix you, or save you. </a:t>
            </a:r>
          </a:p>
          <a:p>
            <a:r>
              <a:rPr lang="en-US" sz="2000" dirty="0" smtClean="0"/>
              <a:t>YOU are responsible for your life. </a:t>
            </a:r>
          </a:p>
          <a:p>
            <a:r>
              <a:rPr lang="en-US" sz="2000" dirty="0" smtClean="0"/>
              <a:t>That makes you free to change</a:t>
            </a:r>
            <a:r>
              <a:rPr lang="mr-IN" sz="2000" dirty="0" smtClean="0"/>
              <a:t>…</a:t>
            </a:r>
            <a:r>
              <a:rPr lang="en-US" sz="2000" dirty="0" smtClean="0"/>
              <a:t> </a:t>
            </a:r>
            <a:r>
              <a:rPr lang="en-US" sz="2000" dirty="0"/>
              <a:t>t</a:t>
            </a:r>
            <a:r>
              <a:rPr lang="en-US" sz="2000" dirty="0" smtClean="0"/>
              <a:t>o become whatever it is you are meant to be. </a:t>
            </a:r>
            <a:endParaRPr lang="en-US" sz="2000" dirty="0"/>
          </a:p>
        </p:txBody>
      </p:sp>
      <p:sp>
        <p:nvSpPr>
          <p:cNvPr id="5" name="Rectangle 4"/>
          <p:cNvSpPr/>
          <p:nvPr/>
        </p:nvSpPr>
        <p:spPr>
          <a:xfrm>
            <a:off x="524585" y="2561738"/>
            <a:ext cx="8269117" cy="954107"/>
          </a:xfrm>
          <a:prstGeom prst="rect">
            <a:avLst/>
          </a:prstGeom>
        </p:spPr>
        <p:txBody>
          <a:bodyPr wrap="square">
            <a:spAutoFit/>
          </a:bodyPr>
          <a:lstStyle/>
          <a:p>
            <a:pPr algn="ctr"/>
            <a:r>
              <a:rPr lang="en-US" sz="2800" dirty="0" smtClean="0">
                <a:solidFill>
                  <a:srgbClr val="FF0000"/>
                </a:solidFill>
              </a:rPr>
              <a:t>“You are responsible for the energy you bring </a:t>
            </a:r>
          </a:p>
          <a:p>
            <a:pPr algn="ctr"/>
            <a:r>
              <a:rPr lang="en-US" sz="2800" dirty="0" smtClean="0">
                <a:solidFill>
                  <a:srgbClr val="FF0000"/>
                </a:solidFill>
              </a:rPr>
              <a:t>to yourself and others.”</a:t>
            </a:r>
            <a:endParaRPr lang="en-US" sz="2800" dirty="0" smtClean="0">
              <a:solidFill>
                <a:srgbClr val="FF0000"/>
              </a:solidFill>
            </a:endParaRPr>
          </a:p>
        </p:txBody>
      </p:sp>
      <p:sp>
        <p:nvSpPr>
          <p:cNvPr id="6" name="TextBox 5"/>
          <p:cNvSpPr txBox="1"/>
          <p:nvPr/>
        </p:nvSpPr>
        <p:spPr>
          <a:xfrm>
            <a:off x="7357995" y="3751658"/>
            <a:ext cx="1559950" cy="369332"/>
          </a:xfrm>
          <a:prstGeom prst="rect">
            <a:avLst/>
          </a:prstGeom>
          <a:noFill/>
        </p:spPr>
        <p:txBody>
          <a:bodyPr wrap="square" rtlCol="0">
            <a:spAutoFit/>
          </a:bodyPr>
          <a:lstStyle/>
          <a:p>
            <a:r>
              <a:rPr lang="en-US" dirty="0" smtClean="0"/>
              <a:t>B &amp; J</a:t>
            </a:r>
            <a:endParaRPr lang="en-US" dirty="0"/>
          </a:p>
        </p:txBody>
      </p:sp>
    </p:spTree>
    <p:extLst>
      <p:ext uri="{BB962C8B-B14F-4D97-AF65-F5344CB8AC3E}">
        <p14:creationId xmlns:p14="http://schemas.microsoft.com/office/powerpoint/2010/main" val="305657945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21059"/>
            <a:ext cx="9144000" cy="5452132"/>
          </a:xfrm>
          <a:prstGeom prst="rect">
            <a:avLst/>
          </a:prstGeom>
          <a:ln>
            <a:solidFill>
              <a:schemeClr val="tx2">
                <a:lumMod val="60000"/>
                <a:lumOff val="40000"/>
              </a:schemeClr>
            </a:solidFill>
          </a:ln>
        </p:spPr>
      </p:pic>
      <p:sp>
        <p:nvSpPr>
          <p:cNvPr id="20482" name="Title 1"/>
          <p:cNvSpPr>
            <a:spLocks noGrp="1"/>
          </p:cNvSpPr>
          <p:nvPr>
            <p:ph type="title"/>
          </p:nvPr>
        </p:nvSpPr>
        <p:spPr>
          <a:xfrm>
            <a:off x="691883" y="634604"/>
            <a:ext cx="8229600" cy="857250"/>
          </a:xfrm>
        </p:spPr>
        <p:txBody>
          <a:bodyPr/>
          <a:lstStyle/>
          <a:p>
            <a:r>
              <a:rPr lang="en-US" sz="3200" dirty="0" smtClean="0"/>
              <a:t>Have a Vision of Service in Your Heart</a:t>
            </a:r>
          </a:p>
        </p:txBody>
      </p:sp>
      <p:sp>
        <p:nvSpPr>
          <p:cNvPr id="20483" name="Content Placeholder 2"/>
          <p:cNvSpPr>
            <a:spLocks noGrp="1"/>
          </p:cNvSpPr>
          <p:nvPr>
            <p:ph idx="1"/>
          </p:nvPr>
        </p:nvSpPr>
        <p:spPr>
          <a:xfrm>
            <a:off x="838200" y="1771651"/>
            <a:ext cx="7391400" cy="2793206"/>
          </a:xfrm>
        </p:spPr>
        <p:txBody>
          <a:bodyPr>
            <a:normAutofit fontScale="92500"/>
          </a:bodyPr>
          <a:lstStyle/>
          <a:p>
            <a:pPr algn="ctr">
              <a:buFont typeface="Wingdings" pitchFamily="2" charset="2"/>
              <a:buNone/>
            </a:pPr>
            <a:r>
              <a:rPr lang="en-US" sz="3200" dirty="0" smtClean="0"/>
              <a:t>Maya Angelou ..</a:t>
            </a:r>
          </a:p>
          <a:p>
            <a:pPr algn="ctr">
              <a:buFont typeface="Wingdings" pitchFamily="2" charset="2"/>
              <a:buNone/>
            </a:pPr>
            <a:r>
              <a:rPr lang="en-US" sz="3200" dirty="0" smtClean="0"/>
              <a:t>“ Your legacy are the people who made the decision to make a change because of you.”</a:t>
            </a:r>
          </a:p>
          <a:p>
            <a:pPr algn="ctr">
              <a:buFont typeface="Wingdings" pitchFamily="2" charset="2"/>
              <a:buNone/>
            </a:pPr>
            <a:endParaRPr lang="en-US" sz="3200" dirty="0" smtClean="0"/>
          </a:p>
          <a:p>
            <a:pPr algn="ctr">
              <a:buFont typeface="Wingdings" pitchFamily="2" charset="2"/>
              <a:buNone/>
            </a:pPr>
            <a:r>
              <a:rPr lang="en-US" sz="2000" dirty="0" smtClean="0"/>
              <a:t>						</a:t>
            </a:r>
            <a:r>
              <a:rPr lang="en-US" sz="2000" dirty="0" err="1" smtClean="0"/>
              <a:t>francine</a:t>
            </a:r>
            <a:endParaRPr lang="en-US" sz="2000" dirty="0" smtClean="0"/>
          </a:p>
        </p:txBody>
      </p:sp>
    </p:spTree>
    <p:extLst>
      <p:ext uri="{BB962C8B-B14F-4D97-AF65-F5344CB8AC3E}">
        <p14:creationId xmlns:p14="http://schemas.microsoft.com/office/powerpoint/2010/main" val="381289536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116650" cy="5143500"/>
          </a:xfrm>
          <a:prstGeom prst="rect">
            <a:avLst/>
          </a:prstGeom>
        </p:spPr>
      </p:pic>
      <p:pic>
        <p:nvPicPr>
          <p:cNvPr id="3" name="Picture 2"/>
          <p:cNvPicPr>
            <a:picLocks noChangeAspect="1"/>
          </p:cNvPicPr>
          <p:nvPr/>
        </p:nvPicPr>
        <p:blipFill>
          <a:blip r:embed="rId3"/>
          <a:stretch>
            <a:fillRect/>
          </a:stretch>
        </p:blipFill>
        <p:spPr>
          <a:xfrm>
            <a:off x="4116649" y="110428"/>
            <a:ext cx="5027349" cy="5033072"/>
          </a:xfrm>
          <a:prstGeom prst="rect">
            <a:avLst/>
          </a:prstGeom>
        </p:spPr>
      </p:pic>
    </p:spTree>
    <p:extLst>
      <p:ext uri="{BB962C8B-B14F-4D97-AF65-F5344CB8AC3E}">
        <p14:creationId xmlns:p14="http://schemas.microsoft.com/office/powerpoint/2010/main" val="146778053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55213"/>
            <a:ext cx="9144000" cy="5143500"/>
          </a:xfrm>
          <a:prstGeom prst="rect">
            <a:avLst/>
          </a:prstGeom>
        </p:spPr>
      </p:pic>
      <p:sp>
        <p:nvSpPr>
          <p:cNvPr id="2" name="Title 1"/>
          <p:cNvSpPr>
            <a:spLocks noGrp="1"/>
          </p:cNvSpPr>
          <p:nvPr>
            <p:ph type="title"/>
          </p:nvPr>
        </p:nvSpPr>
        <p:spPr>
          <a:xfrm>
            <a:off x="457201" y="205980"/>
            <a:ext cx="2759333" cy="428978"/>
          </a:xfrm>
        </p:spPr>
        <p:txBody>
          <a:bodyPr>
            <a:normAutofit fontScale="90000"/>
          </a:bodyPr>
          <a:lstStyle/>
          <a:p>
            <a:r>
              <a:rPr lang="en-US" sz="2800" dirty="0" smtClean="0"/>
              <a:t>Action Steps </a:t>
            </a:r>
            <a:endParaRPr lang="en-US" sz="2800" dirty="0"/>
          </a:p>
        </p:txBody>
      </p:sp>
      <p:sp>
        <p:nvSpPr>
          <p:cNvPr id="3" name="Content Placeholder 2"/>
          <p:cNvSpPr>
            <a:spLocks noGrp="1"/>
          </p:cNvSpPr>
          <p:nvPr>
            <p:ph idx="1"/>
          </p:nvPr>
        </p:nvSpPr>
        <p:spPr>
          <a:xfrm>
            <a:off x="457200" y="786048"/>
            <a:ext cx="8229600" cy="4238397"/>
          </a:xfrm>
        </p:spPr>
        <p:txBody>
          <a:bodyPr>
            <a:normAutofit/>
          </a:bodyPr>
          <a:lstStyle/>
          <a:p>
            <a:r>
              <a:rPr lang="en-US" sz="2000" dirty="0" smtClean="0"/>
              <a:t>Make a list of 10 current customers .. </a:t>
            </a:r>
          </a:p>
          <a:p>
            <a:pPr marL="0" indent="0">
              <a:buNone/>
            </a:pPr>
            <a:r>
              <a:rPr lang="en-US" sz="2000" dirty="0"/>
              <a:t>	</a:t>
            </a:r>
            <a:r>
              <a:rPr lang="en-US" sz="2000" dirty="0" smtClean="0"/>
              <a:t>--Call and ask  how they are managing with the quarantines</a:t>
            </a:r>
            <a:r>
              <a:rPr lang="mr-IN" sz="2000" dirty="0" smtClean="0"/>
              <a:t>…</a:t>
            </a:r>
            <a:r>
              <a:rPr lang="en-US" sz="2000" dirty="0" smtClean="0"/>
              <a:t> </a:t>
            </a:r>
          </a:p>
          <a:p>
            <a:pPr marL="0" indent="0">
              <a:buNone/>
            </a:pPr>
            <a:r>
              <a:rPr lang="en-US" sz="2000" dirty="0"/>
              <a:t>	</a:t>
            </a:r>
            <a:r>
              <a:rPr lang="en-US" sz="2000" dirty="0" smtClean="0"/>
              <a:t>-- review products they may want to know about &amp; place order for them</a:t>
            </a:r>
          </a:p>
          <a:p>
            <a:pPr marL="0" indent="0">
              <a:buNone/>
            </a:pPr>
            <a:r>
              <a:rPr lang="en-US" sz="2000" dirty="0"/>
              <a:t>	</a:t>
            </a:r>
            <a:r>
              <a:rPr lang="en-US" sz="2000" dirty="0" smtClean="0"/>
              <a:t>-- ask who they know that might feel less anxious with a program to be 		proactive about prevention.. especially older folks .. Parents, 				grandparents </a:t>
            </a:r>
            <a:r>
              <a:rPr lang="mr-IN" sz="2000" dirty="0" smtClean="0"/>
              <a:t>…</a:t>
            </a:r>
            <a:r>
              <a:rPr lang="en-US" sz="2000" dirty="0" smtClean="0"/>
              <a:t>  neighbors</a:t>
            </a:r>
          </a:p>
          <a:p>
            <a:r>
              <a:rPr lang="en-US" sz="2000" dirty="0" smtClean="0"/>
              <a:t>Make list of 10 people who don’t know about Shaklee </a:t>
            </a:r>
            <a:r>
              <a:rPr lang="mr-IN" sz="2000" dirty="0" smtClean="0"/>
              <a:t>…</a:t>
            </a:r>
            <a:r>
              <a:rPr lang="en-US" sz="2000" dirty="0" smtClean="0"/>
              <a:t>same as above.</a:t>
            </a:r>
          </a:p>
          <a:p>
            <a:r>
              <a:rPr lang="en-US" sz="2000" dirty="0" smtClean="0"/>
              <a:t>Make list of 5 people who might know someone thinking about additional income </a:t>
            </a:r>
            <a:r>
              <a:rPr lang="mr-IN" sz="2000" dirty="0" smtClean="0"/>
              <a:t>…</a:t>
            </a:r>
            <a:endParaRPr lang="en-US" sz="2000" dirty="0" smtClean="0"/>
          </a:p>
          <a:p>
            <a:r>
              <a:rPr lang="en-US" sz="2000" dirty="0" smtClean="0"/>
              <a:t>Calm fears and leave everyone happier than when you found them.</a:t>
            </a:r>
          </a:p>
          <a:p>
            <a:r>
              <a:rPr lang="en-US" sz="2000" dirty="0" smtClean="0"/>
              <a:t>Consider starting a small inventory </a:t>
            </a:r>
          </a:p>
          <a:p>
            <a:r>
              <a:rPr lang="en-US" sz="2000" dirty="0" smtClean="0"/>
              <a:t>Make list of value you bring to your customers.            </a:t>
            </a:r>
            <a:r>
              <a:rPr lang="en-US" sz="2000" dirty="0" err="1" smtClean="0"/>
              <a:t>lisa</a:t>
            </a:r>
            <a:endParaRPr lang="en-US" sz="2000" dirty="0"/>
          </a:p>
        </p:txBody>
      </p:sp>
    </p:spTree>
    <p:extLst>
      <p:ext uri="{BB962C8B-B14F-4D97-AF65-F5344CB8AC3E}">
        <p14:creationId xmlns:p14="http://schemas.microsoft.com/office/powerpoint/2010/main" val="23754484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4148" y="0"/>
            <a:ext cx="4044645" cy="5143500"/>
          </a:xfrm>
          <a:prstGeom prst="rect">
            <a:avLst/>
          </a:prstGeom>
        </p:spPr>
      </p:pic>
      <p:sp>
        <p:nvSpPr>
          <p:cNvPr id="6" name="TextBox 5"/>
          <p:cNvSpPr txBox="1"/>
          <p:nvPr/>
        </p:nvSpPr>
        <p:spPr>
          <a:xfrm>
            <a:off x="4472778" y="483121"/>
            <a:ext cx="2650534" cy="400110"/>
          </a:xfrm>
          <a:prstGeom prst="rect">
            <a:avLst/>
          </a:prstGeom>
          <a:noFill/>
        </p:spPr>
        <p:txBody>
          <a:bodyPr wrap="square" rtlCol="0">
            <a:spAutoFit/>
          </a:bodyPr>
          <a:lstStyle/>
          <a:p>
            <a:r>
              <a:rPr lang="en-US" sz="2000" dirty="0" smtClean="0"/>
              <a:t>The Role of the Leader</a:t>
            </a:r>
            <a:endParaRPr lang="en-US" sz="2000" dirty="0"/>
          </a:p>
        </p:txBody>
      </p:sp>
      <p:sp>
        <p:nvSpPr>
          <p:cNvPr id="7" name="TextBox 6"/>
          <p:cNvSpPr txBox="1"/>
          <p:nvPr/>
        </p:nvSpPr>
        <p:spPr>
          <a:xfrm>
            <a:off x="4458973" y="1187095"/>
            <a:ext cx="4169070" cy="1754327"/>
          </a:xfrm>
          <a:prstGeom prst="rect">
            <a:avLst/>
          </a:prstGeom>
          <a:noFill/>
        </p:spPr>
        <p:txBody>
          <a:bodyPr wrap="square" rtlCol="0">
            <a:spAutoFit/>
          </a:bodyPr>
          <a:lstStyle/>
          <a:p>
            <a:r>
              <a:rPr lang="en-US" dirty="0" smtClean="0"/>
              <a:t>Last week </a:t>
            </a:r>
          </a:p>
          <a:p>
            <a:r>
              <a:rPr lang="en-US" dirty="0" smtClean="0"/>
              <a:t>We discussed customer care </a:t>
            </a:r>
            <a:r>
              <a:rPr lang="mr-IN" dirty="0" smtClean="0"/>
              <a:t>…</a:t>
            </a:r>
            <a:endParaRPr lang="en-US" dirty="0" smtClean="0"/>
          </a:p>
          <a:p>
            <a:endParaRPr lang="en-US" dirty="0"/>
          </a:p>
          <a:p>
            <a:r>
              <a:rPr lang="en-US" dirty="0" smtClean="0"/>
              <a:t>During challenging times, it is even more important to set up systems for accomplishing that.  </a:t>
            </a:r>
            <a:endParaRPr lang="en-US" dirty="0"/>
          </a:p>
        </p:txBody>
      </p:sp>
      <p:sp>
        <p:nvSpPr>
          <p:cNvPr id="8" name="TextBox 7"/>
          <p:cNvSpPr txBox="1"/>
          <p:nvPr/>
        </p:nvSpPr>
        <p:spPr>
          <a:xfrm>
            <a:off x="6971459" y="3933975"/>
            <a:ext cx="1656584" cy="369332"/>
          </a:xfrm>
          <a:prstGeom prst="rect">
            <a:avLst/>
          </a:prstGeom>
          <a:noFill/>
        </p:spPr>
        <p:txBody>
          <a:bodyPr wrap="square" rtlCol="0">
            <a:spAutoFit/>
          </a:bodyPr>
          <a:lstStyle/>
          <a:p>
            <a:r>
              <a:rPr lang="en-US" dirty="0" err="1" smtClean="0"/>
              <a:t>jeanne</a:t>
            </a:r>
            <a:endParaRPr lang="en-US" dirty="0"/>
          </a:p>
        </p:txBody>
      </p:sp>
    </p:spTree>
    <p:extLst>
      <p:ext uri="{BB962C8B-B14F-4D97-AF65-F5344CB8AC3E}">
        <p14:creationId xmlns:p14="http://schemas.microsoft.com/office/powerpoint/2010/main" val="183978582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622992" cy="857250"/>
          </a:xfrm>
        </p:spPr>
        <p:txBody>
          <a:bodyPr>
            <a:normAutofit/>
          </a:bodyPr>
          <a:lstStyle/>
          <a:p>
            <a:r>
              <a:rPr lang="en-US" sz="3200" dirty="0" smtClean="0"/>
              <a:t>Post call -- </a:t>
            </a:r>
            <a:r>
              <a:rPr lang="en-US" sz="3200" dirty="0"/>
              <a:t>R</a:t>
            </a:r>
            <a:r>
              <a:rPr lang="en-US" sz="3200" dirty="0" smtClean="0"/>
              <a:t>uth</a:t>
            </a:r>
            <a:endParaRPr lang="en-US" sz="3200" dirty="0"/>
          </a:p>
        </p:txBody>
      </p:sp>
      <p:sp>
        <p:nvSpPr>
          <p:cNvPr id="3" name="Content Placeholder 2"/>
          <p:cNvSpPr>
            <a:spLocks noGrp="1"/>
          </p:cNvSpPr>
          <p:nvPr>
            <p:ph idx="1"/>
          </p:nvPr>
        </p:nvSpPr>
        <p:spPr/>
        <p:txBody>
          <a:bodyPr>
            <a:normAutofit/>
          </a:bodyPr>
          <a:lstStyle/>
          <a:p>
            <a:r>
              <a:rPr lang="en-US" sz="2400" dirty="0" smtClean="0"/>
              <a:t>Show Product Availability tab</a:t>
            </a:r>
            <a:endParaRPr lang="en-US" sz="2400" dirty="0"/>
          </a:p>
        </p:txBody>
      </p:sp>
      <p:pic>
        <p:nvPicPr>
          <p:cNvPr id="4" name="Picture 3"/>
          <p:cNvPicPr>
            <a:picLocks noChangeAspect="1"/>
          </p:cNvPicPr>
          <p:nvPr/>
        </p:nvPicPr>
        <p:blipFill>
          <a:blip r:embed="rId2"/>
          <a:stretch>
            <a:fillRect/>
          </a:stretch>
        </p:blipFill>
        <p:spPr>
          <a:xfrm>
            <a:off x="5218240" y="883419"/>
            <a:ext cx="3691077" cy="4102452"/>
          </a:xfrm>
          <a:prstGeom prst="rect">
            <a:avLst/>
          </a:prstGeom>
        </p:spPr>
      </p:pic>
    </p:spTree>
    <p:extLst>
      <p:ext uri="{BB962C8B-B14F-4D97-AF65-F5344CB8AC3E}">
        <p14:creationId xmlns:p14="http://schemas.microsoft.com/office/powerpoint/2010/main" val="249357088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http://www.n2growth.com/blog/wp-content/uploads/2012/12/Facing-Challen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13" y="190500"/>
            <a:ext cx="42291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6" descr="http://media-cache-ec0.pinimg.com/236x/1a/d1/3d/1ad13d611cb1dd886bcb337db2eaf8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6463" y="190500"/>
            <a:ext cx="2925762"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0" name="Picture 2" descr="http://mindsetdaily.com/wp-content/uploads/2013/06/Challen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63" y="2443163"/>
            <a:ext cx="3832225"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8" descr="http://fc00.deviantart.net/fs71/i/2013/169/0/0/challenges_in_life_by_a21ozcoldcup-d69lzi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0401" y="2249915"/>
            <a:ext cx="42291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8065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fade">
                                      <p:cBhvr>
                                        <p:cTn id="7" dur="2000"/>
                                        <p:tgtEl>
                                          <p:spTgt spid="634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wipe(down)">
                                      <p:cBhvr>
                                        <p:cTn id="12" dur="500"/>
                                        <p:tgtEl>
                                          <p:spTgt spid="634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3494"/>
                                        </p:tgtEl>
                                        <p:attrNameLst>
                                          <p:attrName>style.visibility</p:attrName>
                                        </p:attrNameLst>
                                      </p:cBhvr>
                                      <p:to>
                                        <p:strVal val="visible"/>
                                      </p:to>
                                    </p:set>
                                    <p:anim calcmode="lin" valueType="num">
                                      <p:cBhvr additive="base">
                                        <p:cTn id="17" dur="500" fill="hold"/>
                                        <p:tgtEl>
                                          <p:spTgt spid="63494"/>
                                        </p:tgtEl>
                                        <p:attrNameLst>
                                          <p:attrName>ppt_x</p:attrName>
                                        </p:attrNameLst>
                                      </p:cBhvr>
                                      <p:tavLst>
                                        <p:tav tm="0">
                                          <p:val>
                                            <p:strVal val="#ppt_x"/>
                                          </p:val>
                                        </p:tav>
                                        <p:tav tm="100000">
                                          <p:val>
                                            <p:strVal val="#ppt_x"/>
                                          </p:val>
                                        </p:tav>
                                      </p:tavLst>
                                    </p:anim>
                                    <p:anim calcmode="lin" valueType="num">
                                      <p:cBhvr additive="base">
                                        <p:cTn id="18" dur="500" fill="hold"/>
                                        <p:tgtEl>
                                          <p:spTgt spid="6349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63496"/>
                                        </p:tgtEl>
                                        <p:attrNameLst>
                                          <p:attrName>style.visibility</p:attrName>
                                        </p:attrNameLst>
                                      </p:cBhvr>
                                      <p:to>
                                        <p:strVal val="visible"/>
                                      </p:to>
                                    </p:set>
                                    <p:animEffect transition="in" filter="fade">
                                      <p:cBhvr>
                                        <p:cTn id="23" dur="20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n2growth.com/blog/wp-content/uploads/2012/12/Facing-Challen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177" y="621154"/>
            <a:ext cx="6919465" cy="389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683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68400" y="0"/>
            <a:ext cx="6787299" cy="5143500"/>
          </a:xfrm>
          <a:prstGeom prst="rect">
            <a:avLst/>
          </a:prstGeom>
        </p:spPr>
      </p:pic>
    </p:spTree>
    <p:extLst>
      <p:ext uri="{BB962C8B-B14F-4D97-AF65-F5344CB8AC3E}">
        <p14:creationId xmlns:p14="http://schemas.microsoft.com/office/powerpoint/2010/main" val="106225614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15511" y="0"/>
            <a:ext cx="7128489" cy="5143500"/>
          </a:xfrm>
          <a:prstGeom prst="rect">
            <a:avLst/>
          </a:prstGeom>
        </p:spPr>
      </p:pic>
      <p:sp>
        <p:nvSpPr>
          <p:cNvPr id="5" name="TextBox 4"/>
          <p:cNvSpPr txBox="1"/>
          <p:nvPr/>
        </p:nvSpPr>
        <p:spPr>
          <a:xfrm>
            <a:off x="317511" y="358889"/>
            <a:ext cx="1697999" cy="1938992"/>
          </a:xfrm>
          <a:prstGeom prst="rect">
            <a:avLst/>
          </a:prstGeom>
          <a:noFill/>
        </p:spPr>
        <p:txBody>
          <a:bodyPr wrap="square" rtlCol="0">
            <a:spAutoFit/>
          </a:bodyPr>
          <a:lstStyle/>
          <a:p>
            <a:pPr algn="ctr"/>
            <a:r>
              <a:rPr lang="en-US" sz="2400" dirty="0" smtClean="0"/>
              <a:t>Parents </a:t>
            </a:r>
          </a:p>
          <a:p>
            <a:pPr algn="ctr"/>
            <a:r>
              <a:rPr lang="en-US" sz="2400" dirty="0" smtClean="0"/>
              <a:t>Trying to navigate home schooling</a:t>
            </a:r>
            <a:endParaRPr lang="en-US" sz="2400" dirty="0"/>
          </a:p>
        </p:txBody>
      </p:sp>
      <p:sp>
        <p:nvSpPr>
          <p:cNvPr id="6" name="TextBox 5"/>
          <p:cNvSpPr txBox="1"/>
          <p:nvPr/>
        </p:nvSpPr>
        <p:spPr>
          <a:xfrm>
            <a:off x="579804" y="4279060"/>
            <a:ext cx="1573756" cy="646331"/>
          </a:xfrm>
          <a:prstGeom prst="rect">
            <a:avLst/>
          </a:prstGeom>
          <a:noFill/>
        </p:spPr>
        <p:txBody>
          <a:bodyPr wrap="square" rtlCol="0">
            <a:spAutoFit/>
          </a:bodyPr>
          <a:lstStyle/>
          <a:p>
            <a:r>
              <a:rPr lang="en-US" dirty="0" smtClean="0"/>
              <a:t>Thanks Jessica </a:t>
            </a:r>
            <a:r>
              <a:rPr lang="en-US" dirty="0" err="1" smtClean="0"/>
              <a:t>Wurtsbaugh</a:t>
            </a:r>
            <a:endParaRPr lang="en-US" dirty="0"/>
          </a:p>
        </p:txBody>
      </p:sp>
    </p:spTree>
    <p:extLst>
      <p:ext uri="{BB962C8B-B14F-4D97-AF65-F5344CB8AC3E}">
        <p14:creationId xmlns:p14="http://schemas.microsoft.com/office/powerpoint/2010/main" val="156155859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11780"/>
            <a:ext cx="9144000" cy="5131720"/>
          </a:xfrm>
          <a:prstGeom prst="rect">
            <a:avLst/>
          </a:prstGeom>
        </p:spPr>
      </p:pic>
      <p:sp>
        <p:nvSpPr>
          <p:cNvPr id="6" name="Title 5"/>
          <p:cNvSpPr>
            <a:spLocks noGrp="1"/>
          </p:cNvSpPr>
          <p:nvPr>
            <p:ph type="title"/>
          </p:nvPr>
        </p:nvSpPr>
        <p:spPr>
          <a:xfrm>
            <a:off x="1477121" y="1341101"/>
            <a:ext cx="6267410" cy="857250"/>
          </a:xfrm>
        </p:spPr>
        <p:txBody>
          <a:bodyPr>
            <a:noAutofit/>
          </a:bodyPr>
          <a:lstStyle/>
          <a:p>
            <a:r>
              <a:rPr lang="en-US" sz="4000" dirty="0" smtClean="0">
                <a:latin typeface="Apple Chancery"/>
                <a:cs typeface="Apple Chancery"/>
              </a:rPr>
              <a:t>It’s not how much we give </a:t>
            </a:r>
            <a:r>
              <a:rPr lang="mr-IN" sz="4000" dirty="0" smtClean="0">
                <a:latin typeface="Apple Chancery"/>
                <a:cs typeface="Apple Chancery"/>
              </a:rPr>
              <a:t>…</a:t>
            </a:r>
            <a:endParaRPr lang="en-US" sz="4000" dirty="0">
              <a:latin typeface="Apple Chancery"/>
              <a:cs typeface="Apple Chancery"/>
            </a:endParaRPr>
          </a:p>
        </p:txBody>
      </p:sp>
      <p:sp>
        <p:nvSpPr>
          <p:cNvPr id="7" name="Content Placeholder 6"/>
          <p:cNvSpPr>
            <a:spLocks noGrp="1"/>
          </p:cNvSpPr>
          <p:nvPr>
            <p:ph idx="1"/>
          </p:nvPr>
        </p:nvSpPr>
        <p:spPr>
          <a:xfrm>
            <a:off x="624498" y="2318975"/>
            <a:ext cx="8229600" cy="1725428"/>
          </a:xfrm>
        </p:spPr>
        <p:txBody>
          <a:bodyPr>
            <a:normAutofit fontScale="92500"/>
          </a:bodyPr>
          <a:lstStyle/>
          <a:p>
            <a:pPr marL="0" indent="0">
              <a:buNone/>
            </a:pPr>
            <a:r>
              <a:rPr lang="en-US" sz="4000" dirty="0" smtClean="0">
                <a:latin typeface="Apple Chancery"/>
                <a:cs typeface="Apple Chancery"/>
              </a:rPr>
              <a:t>It’s how much love we put into the giving.</a:t>
            </a:r>
          </a:p>
          <a:p>
            <a:pPr marL="0" indent="0">
              <a:buNone/>
            </a:pPr>
            <a:endParaRPr lang="en-US" dirty="0"/>
          </a:p>
          <a:p>
            <a:pPr marL="0" indent="0">
              <a:buNone/>
            </a:pPr>
            <a:r>
              <a:rPr lang="en-US" sz="2000" dirty="0" smtClean="0"/>
              <a:t>													Mother Teresa</a:t>
            </a:r>
            <a:endParaRPr lang="en-US" sz="2000" dirty="0"/>
          </a:p>
        </p:txBody>
      </p:sp>
    </p:spTree>
    <p:extLst>
      <p:ext uri="{BB962C8B-B14F-4D97-AF65-F5344CB8AC3E}">
        <p14:creationId xmlns:p14="http://schemas.microsoft.com/office/powerpoint/2010/main" val="341797188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2294" y="618832"/>
            <a:ext cx="8683262" cy="2554545"/>
          </a:xfrm>
          <a:prstGeom prst="rect">
            <a:avLst/>
          </a:prstGeom>
        </p:spPr>
        <p:txBody>
          <a:bodyPr wrap="square">
            <a:spAutoFit/>
          </a:bodyPr>
          <a:lstStyle/>
          <a:p>
            <a:r>
              <a:rPr lang="en-US" sz="1600" dirty="0" smtClean="0"/>
              <a:t>I worry deeply about the economic impact of our actions to slow the spread of the virus. I worry especially about the millions of mostly hourly workers who will no longer have employment in the near future. Those of us who have must share.</a:t>
            </a:r>
          </a:p>
          <a:p>
            <a:endParaRPr lang="en-US" sz="1600" dirty="0" smtClean="0"/>
          </a:p>
          <a:p>
            <a:r>
              <a:rPr lang="en-US" sz="1600" dirty="0" smtClean="0"/>
              <a:t>And this brings me back to our mission. We can’t control the virus, but we can help people be their healthiest. We can offer products that are proven to help with immunity. We can offer people perfectly balanced, long-shelf-life meals. We can offer ways to clean your hands and kill viruses. We can’t stop the closure of business, but we can offer people an opportunity to earn some extra money in a totally digital manner. We can provide community, coaching, and support through social media and video calls. We can do a lot.</a:t>
            </a:r>
            <a:endParaRPr lang="en-US" sz="1600" dirty="0"/>
          </a:p>
        </p:txBody>
      </p:sp>
      <p:sp>
        <p:nvSpPr>
          <p:cNvPr id="5" name="Rectangle 4"/>
          <p:cNvSpPr/>
          <p:nvPr/>
        </p:nvSpPr>
        <p:spPr>
          <a:xfrm>
            <a:off x="262294" y="3332098"/>
            <a:ext cx="8683262" cy="1569660"/>
          </a:xfrm>
          <a:prstGeom prst="rect">
            <a:avLst/>
          </a:prstGeom>
        </p:spPr>
        <p:txBody>
          <a:bodyPr wrap="square">
            <a:spAutoFit/>
          </a:bodyPr>
          <a:lstStyle/>
          <a:p>
            <a:r>
              <a:rPr lang="en-US" sz="1600" dirty="0" smtClean="0"/>
              <a:t>There are many times in life when we are confronted with choices. This is one of those times. Lead during this moment. Take a proactive view of helping yourself and your communities. And please know, that as 2 million members of the Shaklee Family around the world, we are strong and can make a meaningful difference in the lives of millions more.</a:t>
            </a:r>
          </a:p>
          <a:p>
            <a:endParaRPr lang="en-US" sz="1600" dirty="0" smtClean="0"/>
          </a:p>
          <a:p>
            <a:r>
              <a:rPr lang="en-US" sz="1600" dirty="0" smtClean="0"/>
              <a:t>Thank you for all that you do every day to make the world a better place.</a:t>
            </a:r>
            <a:endParaRPr lang="en-US" sz="1600" dirty="0"/>
          </a:p>
        </p:txBody>
      </p:sp>
      <p:sp>
        <p:nvSpPr>
          <p:cNvPr id="6" name="TextBox 5"/>
          <p:cNvSpPr txBox="1"/>
          <p:nvPr/>
        </p:nvSpPr>
        <p:spPr>
          <a:xfrm>
            <a:off x="427950" y="193248"/>
            <a:ext cx="3547851" cy="369332"/>
          </a:xfrm>
          <a:prstGeom prst="rect">
            <a:avLst/>
          </a:prstGeom>
          <a:noFill/>
        </p:spPr>
        <p:txBody>
          <a:bodyPr wrap="square" rtlCol="0">
            <a:spAutoFit/>
          </a:bodyPr>
          <a:lstStyle/>
          <a:p>
            <a:r>
              <a:rPr lang="en-US" dirty="0" smtClean="0"/>
              <a:t>Message from Roger Barnett</a:t>
            </a:r>
            <a:r>
              <a:rPr lang="mr-IN" dirty="0" smtClean="0"/>
              <a:t>…</a:t>
            </a:r>
            <a:endParaRPr lang="en-US" dirty="0"/>
          </a:p>
        </p:txBody>
      </p:sp>
    </p:spTree>
    <p:extLst>
      <p:ext uri="{BB962C8B-B14F-4D97-AF65-F5344CB8AC3E}">
        <p14:creationId xmlns:p14="http://schemas.microsoft.com/office/powerpoint/2010/main" val="1283948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http://mynlbc.com/wp-content/uploads/2012/04/our_miss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4938" y="171450"/>
            <a:ext cx="3657600" cy="1300163"/>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40962" name="Title 1"/>
          <p:cNvSpPr>
            <a:spLocks noGrp="1"/>
          </p:cNvSpPr>
          <p:nvPr>
            <p:ph type="title"/>
          </p:nvPr>
        </p:nvSpPr>
        <p:spPr>
          <a:xfrm>
            <a:off x="457200" y="514350"/>
            <a:ext cx="4114800" cy="685800"/>
          </a:xfrm>
          <a:ln w="28575">
            <a:solidFill>
              <a:srgbClr val="00B050"/>
            </a:solidFill>
            <a:miter lim="800000"/>
            <a:headEnd/>
            <a:tailEnd/>
          </a:ln>
        </p:spPr>
        <p:txBody>
          <a:bodyPr/>
          <a:lstStyle/>
          <a:p>
            <a:r>
              <a:rPr lang="en-US" sz="3200" dirty="0">
                <a:latin typeface="Calibri" charset="0"/>
                <a:ea typeface="MS PGothic" charset="0"/>
              </a:rPr>
              <a:t>Now </a:t>
            </a:r>
            <a:r>
              <a:rPr lang="en-US" sz="3200" dirty="0" smtClean="0">
                <a:latin typeface="Calibri" charset="0"/>
                <a:ea typeface="MS PGothic" charset="0"/>
              </a:rPr>
              <a:t>is </a:t>
            </a:r>
            <a:r>
              <a:rPr lang="en-US" sz="3200" dirty="0">
                <a:latin typeface="Calibri" charset="0"/>
                <a:ea typeface="MS PGothic" charset="0"/>
              </a:rPr>
              <a:t>our </a:t>
            </a:r>
            <a:r>
              <a:rPr lang="en-US" sz="3200" dirty="0" smtClean="0">
                <a:latin typeface="Calibri" charset="0"/>
                <a:ea typeface="MS PGothic" charset="0"/>
              </a:rPr>
              <a:t>time </a:t>
            </a:r>
            <a:r>
              <a:rPr lang="en-US" sz="3200" dirty="0">
                <a:latin typeface="Calibri" charset="0"/>
                <a:ea typeface="MS PGothic" charset="0"/>
              </a:rPr>
              <a:t>.. </a:t>
            </a:r>
          </a:p>
        </p:txBody>
      </p:sp>
      <p:sp>
        <p:nvSpPr>
          <p:cNvPr id="40963" name="Content Placeholder 2"/>
          <p:cNvSpPr>
            <a:spLocks noGrp="1"/>
          </p:cNvSpPr>
          <p:nvPr>
            <p:ph idx="1"/>
          </p:nvPr>
        </p:nvSpPr>
        <p:spPr>
          <a:xfrm>
            <a:off x="207102" y="1761485"/>
            <a:ext cx="8729795" cy="3055909"/>
          </a:xfrm>
        </p:spPr>
        <p:txBody>
          <a:bodyPr>
            <a:normAutofit/>
          </a:bodyPr>
          <a:lstStyle/>
          <a:p>
            <a:r>
              <a:rPr lang="en-US" sz="2000" dirty="0">
                <a:latin typeface="Calibri" charset="0"/>
                <a:ea typeface="MS PGothic" charset="0"/>
              </a:rPr>
              <a:t>To build on all </a:t>
            </a:r>
            <a:r>
              <a:rPr lang="en-US" sz="2000" dirty="0" smtClean="0">
                <a:latin typeface="Calibri" charset="0"/>
                <a:ea typeface="MS PGothic" charset="0"/>
              </a:rPr>
              <a:t>the </a:t>
            </a:r>
            <a:r>
              <a:rPr lang="en-US" sz="2000" dirty="0">
                <a:latin typeface="Calibri" charset="0"/>
                <a:ea typeface="MS PGothic" charset="0"/>
              </a:rPr>
              <a:t>history .. All </a:t>
            </a:r>
            <a:r>
              <a:rPr lang="en-US" sz="2000" dirty="0" smtClean="0">
                <a:latin typeface="Calibri" charset="0"/>
                <a:ea typeface="MS PGothic" charset="0"/>
              </a:rPr>
              <a:t>the </a:t>
            </a:r>
            <a:r>
              <a:rPr lang="en-US" sz="2000" dirty="0">
                <a:latin typeface="Calibri" charset="0"/>
                <a:ea typeface="MS PGothic" charset="0"/>
              </a:rPr>
              <a:t>accomplishments .. All </a:t>
            </a:r>
            <a:r>
              <a:rPr lang="en-US" sz="2000" dirty="0" smtClean="0">
                <a:latin typeface="Calibri" charset="0"/>
                <a:ea typeface="MS PGothic" charset="0"/>
              </a:rPr>
              <a:t>the </a:t>
            </a:r>
            <a:r>
              <a:rPr lang="en-US" sz="2000" dirty="0">
                <a:latin typeface="Calibri" charset="0"/>
                <a:ea typeface="MS PGothic" charset="0"/>
              </a:rPr>
              <a:t>heritage .. </a:t>
            </a:r>
            <a:r>
              <a:rPr lang="en-US" sz="2000" dirty="0" smtClean="0">
                <a:latin typeface="Calibri" charset="0"/>
                <a:ea typeface="MS PGothic" charset="0"/>
              </a:rPr>
              <a:t>and </a:t>
            </a:r>
            <a:r>
              <a:rPr lang="en-US" sz="2000" dirty="0">
                <a:latin typeface="Calibri" charset="0"/>
                <a:ea typeface="MS PGothic" charset="0"/>
              </a:rPr>
              <a:t>now create  the next chapter of </a:t>
            </a:r>
            <a:r>
              <a:rPr lang="en-US" sz="2000" dirty="0" smtClean="0">
                <a:latin typeface="Calibri" charset="0"/>
                <a:ea typeface="MS PGothic" charset="0"/>
              </a:rPr>
              <a:t>the Shaklee </a:t>
            </a:r>
            <a:r>
              <a:rPr lang="en-US" sz="2000" dirty="0">
                <a:latin typeface="Calibri" charset="0"/>
                <a:ea typeface="MS PGothic" charset="0"/>
              </a:rPr>
              <a:t>Story .. </a:t>
            </a:r>
          </a:p>
          <a:p>
            <a:r>
              <a:rPr lang="en-US" sz="2000" dirty="0">
                <a:latin typeface="Calibri" charset="0"/>
                <a:ea typeface="MS PGothic" charset="0"/>
              </a:rPr>
              <a:t>To think about what role will </a:t>
            </a:r>
            <a:r>
              <a:rPr lang="en-US" sz="2000" dirty="0" smtClean="0">
                <a:latin typeface="Calibri" charset="0"/>
                <a:ea typeface="MS PGothic" charset="0"/>
              </a:rPr>
              <a:t>we </a:t>
            </a:r>
            <a:r>
              <a:rPr lang="en-US" sz="2000" dirty="0">
                <a:latin typeface="Calibri" charset="0"/>
                <a:ea typeface="MS PGothic" charset="0"/>
              </a:rPr>
              <a:t>play ….</a:t>
            </a:r>
          </a:p>
          <a:p>
            <a:r>
              <a:rPr lang="en-US" sz="2000" dirty="0">
                <a:latin typeface="Calibri" charset="0"/>
                <a:ea typeface="MS PGothic" charset="0"/>
              </a:rPr>
              <a:t>What sense of purpose and mission will </a:t>
            </a:r>
            <a:r>
              <a:rPr lang="en-US" sz="2000" dirty="0" smtClean="0">
                <a:latin typeface="Calibri" charset="0"/>
                <a:ea typeface="MS PGothic" charset="0"/>
              </a:rPr>
              <a:t>we </a:t>
            </a:r>
            <a:r>
              <a:rPr lang="en-US" sz="2000" dirty="0">
                <a:latin typeface="Calibri" charset="0"/>
                <a:ea typeface="MS PGothic" charset="0"/>
              </a:rPr>
              <a:t>carry within </a:t>
            </a:r>
            <a:r>
              <a:rPr lang="en-US" sz="2000" dirty="0" smtClean="0">
                <a:latin typeface="Calibri" charset="0"/>
                <a:ea typeface="MS PGothic" charset="0"/>
              </a:rPr>
              <a:t>ourselves </a:t>
            </a:r>
            <a:r>
              <a:rPr lang="en-US" sz="2000" dirty="0">
                <a:latin typeface="Calibri" charset="0"/>
                <a:ea typeface="MS PGothic" charset="0"/>
              </a:rPr>
              <a:t>.. Just as </a:t>
            </a:r>
            <a:r>
              <a:rPr lang="en-US" sz="2000" dirty="0" err="1">
                <a:latin typeface="Calibri" charset="0"/>
                <a:ea typeface="MS PGothic" charset="0"/>
              </a:rPr>
              <a:t>Dr</a:t>
            </a:r>
            <a:r>
              <a:rPr lang="en-US" sz="2000" dirty="0">
                <a:latin typeface="Calibri" charset="0"/>
                <a:ea typeface="MS PGothic" charset="0"/>
              </a:rPr>
              <a:t> Shaklee did .. And Roger does today…</a:t>
            </a:r>
          </a:p>
          <a:p>
            <a:r>
              <a:rPr lang="en-US" sz="2000" dirty="0">
                <a:latin typeface="Calibri" charset="0"/>
                <a:ea typeface="MS PGothic" charset="0"/>
              </a:rPr>
              <a:t>What is the mission of </a:t>
            </a:r>
            <a:r>
              <a:rPr lang="en-US" sz="2000" dirty="0" smtClean="0">
                <a:latin typeface="Calibri" charset="0"/>
                <a:ea typeface="MS PGothic" charset="0"/>
              </a:rPr>
              <a:t>our </a:t>
            </a:r>
            <a:r>
              <a:rPr lang="en-US" sz="2000" dirty="0">
                <a:latin typeface="Calibri" charset="0"/>
                <a:ea typeface="MS PGothic" charset="0"/>
              </a:rPr>
              <a:t>business .. What do </a:t>
            </a:r>
            <a:r>
              <a:rPr lang="en-US" sz="2000" dirty="0" smtClean="0">
                <a:latin typeface="Calibri" charset="0"/>
                <a:ea typeface="MS PGothic" charset="0"/>
              </a:rPr>
              <a:t>we </a:t>
            </a:r>
            <a:r>
              <a:rPr lang="en-US" sz="2000" dirty="0">
                <a:latin typeface="Calibri" charset="0"/>
                <a:ea typeface="MS PGothic" charset="0"/>
              </a:rPr>
              <a:t>want to create with </a:t>
            </a:r>
            <a:r>
              <a:rPr lang="en-US" sz="2000" dirty="0" smtClean="0">
                <a:latin typeface="Calibri" charset="0"/>
                <a:ea typeface="MS PGothic" charset="0"/>
              </a:rPr>
              <a:t>our </a:t>
            </a:r>
            <a:r>
              <a:rPr lang="en-US" sz="2000" dirty="0">
                <a:latin typeface="Calibri" charset="0"/>
                <a:ea typeface="MS PGothic" charset="0"/>
              </a:rPr>
              <a:t>life </a:t>
            </a:r>
          </a:p>
          <a:p>
            <a:r>
              <a:rPr lang="en-US" sz="2000" dirty="0">
                <a:latin typeface="Calibri" charset="0"/>
                <a:ea typeface="MS PGothic" charset="0"/>
              </a:rPr>
              <a:t>And let</a:t>
            </a:r>
            <a:r>
              <a:rPr lang="ja-JP" altLang="en-US" sz="2000" dirty="0">
                <a:latin typeface="Calibri" charset="0"/>
                <a:ea typeface="MS PGothic" charset="0"/>
              </a:rPr>
              <a:t>’</a:t>
            </a:r>
            <a:r>
              <a:rPr lang="en-US" altLang="ja-JP" sz="2000" dirty="0">
                <a:latin typeface="Calibri" charset="0"/>
                <a:ea typeface="MS PGothic" charset="0"/>
              </a:rPr>
              <a:t>s adopt the tenacity and conviction and commitment of </a:t>
            </a:r>
            <a:r>
              <a:rPr lang="en-US" altLang="ja-JP" sz="2000" dirty="0" smtClean="0">
                <a:latin typeface="Calibri" charset="0"/>
                <a:ea typeface="MS PGothic" charset="0"/>
              </a:rPr>
              <a:t>the  </a:t>
            </a:r>
            <a:r>
              <a:rPr lang="en-US" altLang="ja-JP" sz="2000" dirty="0">
                <a:latin typeface="Calibri" charset="0"/>
                <a:ea typeface="MS PGothic" charset="0"/>
              </a:rPr>
              <a:t>courageous and  inspired </a:t>
            </a:r>
            <a:r>
              <a:rPr lang="en-US" altLang="ja-JP" sz="2000" dirty="0" smtClean="0">
                <a:latin typeface="Calibri" charset="0"/>
                <a:ea typeface="MS PGothic" charset="0"/>
              </a:rPr>
              <a:t>leaders who have gone before us </a:t>
            </a:r>
            <a:r>
              <a:rPr lang="en-US" altLang="ja-JP" sz="2000" dirty="0">
                <a:latin typeface="Calibri" charset="0"/>
                <a:ea typeface="MS PGothic" charset="0"/>
              </a:rPr>
              <a:t>.. 		 </a:t>
            </a:r>
            <a:r>
              <a:rPr lang="en-US" altLang="ja-JP" sz="2000" dirty="0" smtClean="0">
                <a:latin typeface="Calibri" charset="0"/>
                <a:ea typeface="MS PGothic" charset="0"/>
              </a:rPr>
              <a:t> </a:t>
            </a:r>
            <a:endParaRPr lang="en-US" altLang="ja-JP" sz="2000" dirty="0">
              <a:latin typeface="Calibri" charset="0"/>
              <a:ea typeface="MS PGothic" charset="0"/>
            </a:endParaRPr>
          </a:p>
        </p:txBody>
      </p:sp>
    </p:spTree>
    <p:extLst>
      <p:ext uri="{BB962C8B-B14F-4D97-AF65-F5344CB8AC3E}">
        <p14:creationId xmlns:p14="http://schemas.microsoft.com/office/powerpoint/2010/main" val="64297276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966340" y="1597819"/>
            <a:ext cx="7068093" cy="1102519"/>
          </a:xfrm>
          <a:solidFill>
            <a:schemeClr val="accent2">
              <a:lumMod val="20000"/>
              <a:lumOff val="80000"/>
            </a:schemeClr>
          </a:solidFill>
        </p:spPr>
        <p:txBody>
          <a:bodyPr/>
          <a:lstStyle/>
          <a:p>
            <a:r>
              <a:rPr lang="en-US" dirty="0" smtClean="0"/>
              <a:t> Our Time to Rise and Lead</a:t>
            </a:r>
            <a:endParaRPr lang="en-US" dirty="0"/>
          </a:p>
        </p:txBody>
      </p:sp>
      <p:sp>
        <p:nvSpPr>
          <p:cNvPr id="3" name="Subtitle 2"/>
          <p:cNvSpPr>
            <a:spLocks noGrp="1"/>
          </p:cNvSpPr>
          <p:nvPr>
            <p:ph type="subTitle" idx="1"/>
          </p:nvPr>
        </p:nvSpPr>
        <p:spPr>
          <a:xfrm>
            <a:off x="2581510" y="2914650"/>
            <a:ext cx="4279510" cy="846802"/>
          </a:xfrm>
          <a:solidFill>
            <a:schemeClr val="accent2">
              <a:lumMod val="20000"/>
              <a:lumOff val="80000"/>
            </a:schemeClr>
          </a:solidFill>
        </p:spPr>
        <p:txBody>
          <a:bodyPr>
            <a:normAutofit fontScale="85000" lnSpcReduction="20000"/>
          </a:bodyPr>
          <a:lstStyle/>
          <a:p>
            <a:r>
              <a:rPr lang="en-US" dirty="0" smtClean="0">
                <a:solidFill>
                  <a:schemeClr val="tx1"/>
                </a:solidFill>
              </a:rPr>
              <a:t>Thursday March 19, 2020</a:t>
            </a:r>
          </a:p>
          <a:p>
            <a:r>
              <a:rPr lang="en-US" dirty="0" smtClean="0">
                <a:solidFill>
                  <a:schemeClr val="tx1"/>
                </a:solidFill>
              </a:rPr>
              <a:t>7:30 pm central</a:t>
            </a:r>
            <a:endParaRPr lang="en-US" dirty="0">
              <a:solidFill>
                <a:schemeClr val="tx1"/>
              </a:solidFill>
            </a:endParaRPr>
          </a:p>
        </p:txBody>
      </p:sp>
    </p:spTree>
    <p:extLst>
      <p:ext uri="{BB962C8B-B14F-4D97-AF65-F5344CB8AC3E}">
        <p14:creationId xmlns:p14="http://schemas.microsoft.com/office/powerpoint/2010/main" val="49598621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1985</TotalTime>
  <Words>2266</Words>
  <Application>Microsoft Macintosh PowerPoint</Application>
  <PresentationFormat>On-screen Show (16:9)</PresentationFormat>
  <Paragraphs>243</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 Alone Together</vt:lpstr>
      <vt:lpstr>PowerPoint Presentation</vt:lpstr>
      <vt:lpstr>PowerPoint Presentation</vt:lpstr>
      <vt:lpstr>PowerPoint Presentation</vt:lpstr>
      <vt:lpstr>PowerPoint Presentation</vt:lpstr>
      <vt:lpstr>It’s not how much we give …</vt:lpstr>
      <vt:lpstr>PowerPoint Presentation</vt:lpstr>
      <vt:lpstr>Now is our time .. </vt:lpstr>
      <vt:lpstr> Our Time to Rise and Lead</vt:lpstr>
      <vt:lpstr>Review Last Week -- Customer Care </vt:lpstr>
      <vt:lpstr>Objectives today – pausing for an important discussion </vt:lpstr>
      <vt:lpstr>PowerPoint Presentation</vt:lpstr>
      <vt:lpstr>4 Objectives for Every Contact</vt:lpstr>
      <vt:lpstr>AVOID FB posts using “ Corona or Covid-19</vt:lpstr>
      <vt:lpstr>PowerPoint Presentation</vt:lpstr>
      <vt:lpstr>How to deal with back orders – leaders set the tone</vt:lpstr>
      <vt:lpstr>Review the immunity products … </vt:lpstr>
      <vt:lpstr>Why Prove It Challenge is Good Starting Place</vt:lpstr>
      <vt:lpstr>Creating an online community of support -- Francine</vt:lpstr>
      <vt:lpstr>What NOT to do …  Don’t POUNCE</vt:lpstr>
      <vt:lpstr>Word tracks</vt:lpstr>
      <vt:lpstr>Call with Gentle Questions</vt:lpstr>
      <vt:lpstr>Business word tracks</vt:lpstr>
      <vt:lpstr>PowerPoint Presentation</vt:lpstr>
      <vt:lpstr>Letter to neighbors</vt:lpstr>
      <vt:lpstr>Notes from Oprah’s Final Program 5-25-11</vt:lpstr>
      <vt:lpstr>Honor Your Calling- Carry it Forward</vt:lpstr>
      <vt:lpstr>You are Responsible for Your Life</vt:lpstr>
      <vt:lpstr>Have a Vision of Service in Your Heart</vt:lpstr>
      <vt:lpstr>Action Steps </vt:lpstr>
      <vt:lpstr>PowerPoint Presentation</vt:lpstr>
      <vt:lpstr>Post call -- Ruth</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Corona Response Discussion</dc:title>
  <dc:creator>Barbara Lagoni</dc:creator>
  <cp:lastModifiedBy>Barbara Lagoni</cp:lastModifiedBy>
  <cp:revision>105</cp:revision>
  <cp:lastPrinted>2020-03-19T17:24:32Z</cp:lastPrinted>
  <dcterms:created xsi:type="dcterms:W3CDTF">2020-03-18T16:26:44Z</dcterms:created>
  <dcterms:modified xsi:type="dcterms:W3CDTF">2020-03-20T01:32:32Z</dcterms:modified>
</cp:coreProperties>
</file>