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3"/>
  </p:notesMasterIdLst>
  <p:sldIdLst>
    <p:sldId id="592" r:id="rId5"/>
    <p:sldId id="295" r:id="rId6"/>
    <p:sldId id="575" r:id="rId7"/>
    <p:sldId id="577" r:id="rId8"/>
    <p:sldId id="579" r:id="rId9"/>
    <p:sldId id="581" r:id="rId10"/>
    <p:sldId id="594" r:id="rId11"/>
    <p:sldId id="595" r:id="rId12"/>
    <p:sldId id="541" r:id="rId13"/>
    <p:sldId id="542" r:id="rId14"/>
    <p:sldId id="544" r:id="rId15"/>
    <p:sldId id="545" r:id="rId16"/>
    <p:sldId id="546" r:id="rId17"/>
    <p:sldId id="547" r:id="rId18"/>
    <p:sldId id="580" r:id="rId19"/>
    <p:sldId id="548" r:id="rId20"/>
    <p:sldId id="549" r:id="rId21"/>
    <p:sldId id="550" r:id="rId22"/>
    <p:sldId id="551" r:id="rId23"/>
    <p:sldId id="552" r:id="rId24"/>
    <p:sldId id="553" r:id="rId25"/>
    <p:sldId id="554" r:id="rId26"/>
    <p:sldId id="555" r:id="rId27"/>
    <p:sldId id="556" r:id="rId28"/>
    <p:sldId id="557" r:id="rId29"/>
    <p:sldId id="558" r:id="rId30"/>
    <p:sldId id="559" r:id="rId31"/>
    <p:sldId id="582" r:id="rId32"/>
    <p:sldId id="583" r:id="rId33"/>
    <p:sldId id="562" r:id="rId34"/>
    <p:sldId id="563" r:id="rId35"/>
    <p:sldId id="565" r:id="rId36"/>
    <p:sldId id="566" r:id="rId37"/>
    <p:sldId id="571" r:id="rId38"/>
    <p:sldId id="572" r:id="rId39"/>
    <p:sldId id="590" r:id="rId40"/>
    <p:sldId id="586" r:id="rId41"/>
    <p:sldId id="589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st User" initials="GU" lastIdx="6" clrIdx="0">
    <p:extLst>
      <p:ext uri="{19B8F6BF-5375-455C-9EA6-DF929625EA0E}">
        <p15:presenceInfo xmlns:p15="http://schemas.microsoft.com/office/powerpoint/2012/main" userId="S::urn:spo:anon#7a43095de79be6c04eb055b960f7e6cf3e2cb265ebfbeda7264a207b5a4e7025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D4F"/>
    <a:srgbClr val="2559A6"/>
    <a:srgbClr val="276398"/>
    <a:srgbClr val="C09A6F"/>
    <a:srgbClr val="649A4D"/>
    <a:srgbClr val="523F95"/>
    <a:srgbClr val="000000"/>
    <a:srgbClr val="005B96"/>
    <a:srgbClr val="B43465"/>
    <a:srgbClr val="F9A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77E893-63BB-C048-8401-7D4A9DAC3D9A}" v="382" dt="2020-05-05T19:51:50.0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9"/>
    <p:restoredTop sz="91970"/>
  </p:normalViewPr>
  <p:slideViewPr>
    <p:cSldViewPr snapToGrid="0">
      <p:cViewPr varScale="1">
        <p:scale>
          <a:sx n="105" d="100"/>
          <a:sy n="105" d="100"/>
        </p:scale>
        <p:origin x="744" y="176"/>
      </p:cViewPr>
      <p:guideLst>
        <p:guide orient="horz" pos="2160"/>
        <p:guide pos="3840"/>
        <p:guide pos="504"/>
      </p:guideLst>
    </p:cSldViewPr>
  </p:slideViewPr>
  <p:outlineViewPr>
    <p:cViewPr>
      <p:scale>
        <a:sx n="33" d="100"/>
        <a:sy n="33" d="100"/>
      </p:scale>
      <p:origin x="0" y="-1664"/>
    </p:cViewPr>
  </p:outlineViewPr>
  <p:notesTextViewPr>
    <p:cViewPr>
      <p:scale>
        <a:sx n="114" d="100"/>
        <a:sy n="114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AB0E5-2E78-F447-9D53-F09EBB8A1846}" type="datetimeFigureOut">
              <a:rPr lang="en-US" smtClean="0"/>
              <a:t>5/2/20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CF6E7-8D7C-FB43-A7BF-B7A5A75B4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74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C887E96A-27DC-B74D-8A23-FD5059B9D9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DC1531F4-B841-984E-9B3C-667E50BF5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18B4782B-E0B0-EA4F-B72E-9BF6A935F0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BDCC48A-49FA-C74F-BF0C-6D1AE9E8C2E1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9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45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731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18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479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32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93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92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2513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03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34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81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0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94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67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209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9383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405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463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50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153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25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02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60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76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05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82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3E2D3-C48B-4A40-BA4F-3C28A3C765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A4513C-E27C-7D4C-885C-96F0BDA1D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1E15D-458E-344C-9667-B25F3651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83225-05D8-7741-85EA-4B76F66F2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A1DAC-18E2-D94C-B176-BBE6C7372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62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FBDDD-6450-134D-AE91-9B121B53A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42B6C1-B6BD-6B4A-8DC5-E1CAD03408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9B72A-0FCD-2D48-AA87-4034BE3D3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AC5A7-4664-8B4C-8917-9BD5BCC121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CB3A69-EB0B-3E42-8466-F79C8BBF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F5E0FF-45AD-4247-8892-EAF37C1CE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0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DF9A1-C1B3-E447-A7A4-7EE091A2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46D7A-8193-4246-A2C5-10C34B7885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DD78B-E1B6-A74E-8B7F-84C5321C04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2EEDE-AA4C-0348-ADB3-D4B2E925B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551A0-5971-6649-BA03-4D39267D7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228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CBC8C8-82D0-3D4D-B3BE-7E1C9B71DF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C8E86-2904-4E4A-9DF2-EFD0A2737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61259-0A96-9E46-8910-497D25CF57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AB7FD-0AFF-114F-81B8-AC2C3F038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4F652-58DE-FE49-890A-83BDEE6A6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86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28601"/>
            <a:ext cx="11887200" cy="5745163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Verlag" pitchFamily="2" charset="0"/>
              </a:defRPr>
            </a:lvl1pPr>
            <a:lvl2pPr>
              <a:defRPr b="0" i="0">
                <a:latin typeface="Verlag Book" pitchFamily="2" charset="0"/>
              </a:defRPr>
            </a:lvl2pPr>
            <a:lvl3pPr>
              <a:defRPr b="0" i="0">
                <a:latin typeface="Verlag Book" pitchFamily="2" charset="0"/>
              </a:defRPr>
            </a:lvl3pPr>
            <a:lvl4pPr>
              <a:defRPr b="0" i="0">
                <a:latin typeface="Verlag Book" pitchFamily="2" charset="0"/>
              </a:defRPr>
            </a:lvl4pPr>
            <a:lvl5pPr>
              <a:defRPr b="0" i="0">
                <a:latin typeface="Verlag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7866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F10A-1CF4-BB40-9416-CBB92DDDA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AEA67-1D55-854E-9DBD-A32EB4735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02F4F-3E12-FB4B-8677-3AA9030C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ACE33-559F-F141-9AD7-D2A42CAFA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32C39-E8FA-D54B-BDAA-53237AFD8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6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77485-C8B5-1C41-9AB4-AE4D740ED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D96D3-82B9-0E47-82FD-02D66C2EA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8AC3EB-1AAB-E541-89DD-D87174B426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BF97F-D876-584B-A763-3166964D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A17B0-AE56-2E44-B767-023D22805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50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348C2-3184-AB4F-BC52-498DF0190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4553E-05E8-A54F-865A-371CB12829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C1EDD2-6A71-CA49-B174-7C16134A2D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0728A-912E-5A4C-8B74-B64818045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F6C30-E053-FC4C-8DEE-CAF5342FE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5279DA-365F-1249-80D0-E68ED98D4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073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29EAB-579B-464F-8E58-DD2F5DD37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58634-662F-654C-AF11-9C0949CAD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2FAD70-C457-D443-AB0C-44C3DDA34E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BECDE-2144-3D45-B05A-64459E65E2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92D776-E0D2-C14B-8DF4-04EDDC262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43C846-CF9E-2C4D-8934-C812809BC5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B30C7E-0849-9D40-996E-3D89DAAAF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EEBA73-F290-174A-B68A-B3966ACEB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48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A5B78-EF6B-6F43-8ECC-3BC5E527F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4DC5A2-4981-6646-8183-B4929F5C26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E095E-FDE2-8A40-8DEC-6E7115032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041FFD-4CD0-DD4D-81C4-41882BD3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37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699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DSH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B0E677-03F6-CE45-ADAE-9EB379CBA2A3}"/>
              </a:ext>
            </a:extLst>
          </p:cNvPr>
          <p:cNvSpPr txBox="1"/>
          <p:nvPr userDrawn="1"/>
        </p:nvSpPr>
        <p:spPr>
          <a:xfrm>
            <a:off x="537813" y="6060931"/>
            <a:ext cx="837433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Verlag Condensed Book" charset="0"/>
                <a:ea typeface="Verlag Condensed Book" charset="0"/>
                <a:cs typeface="Verlag Condensed Book" charset="0"/>
              </a:rPr>
              <a:t>*These statements have not been evaluated by the Food and Drug Administration. This product is not intended to diagnose, treat, cure, or prevent any disease.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509E8F-7111-4248-B062-EEA31B866C1A}"/>
              </a:ext>
            </a:extLst>
          </p:cNvPr>
          <p:cNvSpPr/>
          <p:nvPr userDrawn="1"/>
        </p:nvSpPr>
        <p:spPr>
          <a:xfrm>
            <a:off x="510162" y="6060931"/>
            <a:ext cx="7920069" cy="276999"/>
          </a:xfrm>
          <a:prstGeom prst="rect">
            <a:avLst/>
          </a:prstGeom>
          <a:noFill/>
          <a:ln>
            <a:solidFill>
              <a:schemeClr val="bg2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134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EFE50-3A02-0D4F-A884-72E221667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849E0-7218-024B-8CC1-2953CEBE1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092ACA-4645-3543-B498-74BA227809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0F23B-E6F4-854E-9BA4-B4E0674FF7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BF750F-0BFC-B44B-8D35-A29A05180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B6CCE9-78D4-DD40-B4AC-366BEA453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227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2CB6F39-8467-9849-A051-6B5E523E58A7}"/>
              </a:ext>
            </a:extLst>
          </p:cNvPr>
          <p:cNvGrpSpPr/>
          <p:nvPr userDrawn="1"/>
        </p:nvGrpSpPr>
        <p:grpSpPr>
          <a:xfrm>
            <a:off x="0" y="6495419"/>
            <a:ext cx="12192000" cy="381241"/>
            <a:chOff x="0" y="10680303"/>
            <a:chExt cx="20104100" cy="628650"/>
          </a:xfrm>
        </p:grpSpPr>
        <p:sp>
          <p:nvSpPr>
            <p:cNvPr id="8" name="bk object 16">
              <a:extLst>
                <a:ext uri="{FF2B5EF4-FFF2-40B4-BE49-F238E27FC236}">
                  <a16:creationId xmlns:a16="http://schemas.microsoft.com/office/drawing/2014/main" id="{8DFF1E5B-689A-934B-8768-7E1F9D7494E4}"/>
                </a:ext>
              </a:extLst>
            </p:cNvPr>
            <p:cNvSpPr/>
            <p:nvPr userDrawn="1"/>
          </p:nvSpPr>
          <p:spPr>
            <a:xfrm>
              <a:off x="0" y="10680303"/>
              <a:ext cx="20104100" cy="628650"/>
            </a:xfrm>
            <a:custGeom>
              <a:avLst/>
              <a:gdLst/>
              <a:ahLst/>
              <a:cxnLst/>
              <a:rect l="l" t="t" r="r" b="b"/>
              <a:pathLst>
                <a:path w="20104100" h="628650">
                  <a:moveTo>
                    <a:pt x="0" y="628253"/>
                  </a:moveTo>
                  <a:lnTo>
                    <a:pt x="20104099" y="628253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628253"/>
                  </a:lnTo>
                  <a:close/>
                </a:path>
              </a:pathLst>
            </a:custGeom>
            <a:solidFill>
              <a:srgbClr val="F6F7FA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9" name="bk object 17">
              <a:extLst>
                <a:ext uri="{FF2B5EF4-FFF2-40B4-BE49-F238E27FC236}">
                  <a16:creationId xmlns:a16="http://schemas.microsoft.com/office/drawing/2014/main" id="{D8BFFC9C-B889-CE47-AA8D-22C8662370F5}"/>
                </a:ext>
              </a:extLst>
            </p:cNvPr>
            <p:cNvSpPr/>
            <p:nvPr userDrawn="1"/>
          </p:nvSpPr>
          <p:spPr>
            <a:xfrm>
              <a:off x="19113451" y="10963829"/>
              <a:ext cx="168275" cy="175260"/>
            </a:xfrm>
            <a:custGeom>
              <a:avLst/>
              <a:gdLst/>
              <a:ahLst/>
              <a:cxnLst/>
              <a:rect l="l" t="t" r="r" b="b"/>
              <a:pathLst>
                <a:path w="168275" h="175259">
                  <a:moveTo>
                    <a:pt x="120991" y="0"/>
                  </a:moveTo>
                  <a:lnTo>
                    <a:pt x="81503" y="6863"/>
                  </a:lnTo>
                  <a:lnTo>
                    <a:pt x="25307" y="51559"/>
                  </a:lnTo>
                  <a:lnTo>
                    <a:pt x="0" y="121408"/>
                  </a:lnTo>
                  <a:lnTo>
                    <a:pt x="4788" y="150490"/>
                  </a:lnTo>
                  <a:lnTo>
                    <a:pt x="22177" y="168737"/>
                  </a:lnTo>
                  <a:lnTo>
                    <a:pt x="50941" y="175062"/>
                  </a:lnTo>
                  <a:lnTo>
                    <a:pt x="68417" y="173732"/>
                  </a:lnTo>
                  <a:lnTo>
                    <a:pt x="112635" y="158529"/>
                  </a:lnTo>
                  <a:lnTo>
                    <a:pt x="122467" y="148623"/>
                  </a:lnTo>
                  <a:lnTo>
                    <a:pt x="75757" y="148623"/>
                  </a:lnTo>
                  <a:lnTo>
                    <a:pt x="63460" y="146325"/>
                  </a:lnTo>
                  <a:lnTo>
                    <a:pt x="55242" y="138915"/>
                  </a:lnTo>
                  <a:lnTo>
                    <a:pt x="51991" y="125622"/>
                  </a:lnTo>
                  <a:lnTo>
                    <a:pt x="54595" y="105672"/>
                  </a:lnTo>
                  <a:lnTo>
                    <a:pt x="61684" y="104028"/>
                  </a:lnTo>
                  <a:lnTo>
                    <a:pt x="87251" y="97658"/>
                  </a:lnTo>
                  <a:lnTo>
                    <a:pt x="116955" y="87723"/>
                  </a:lnTo>
                  <a:lnTo>
                    <a:pt x="117345" y="87515"/>
                  </a:lnTo>
                  <a:lnTo>
                    <a:pt x="58836" y="87515"/>
                  </a:lnTo>
                  <a:lnTo>
                    <a:pt x="62093" y="78290"/>
                  </a:lnTo>
                  <a:lnTo>
                    <a:pt x="69291" y="59806"/>
                  </a:lnTo>
                  <a:lnTo>
                    <a:pt x="79415" y="40742"/>
                  </a:lnTo>
                  <a:lnTo>
                    <a:pt x="92648" y="25832"/>
                  </a:lnTo>
                  <a:lnTo>
                    <a:pt x="109170" y="19810"/>
                  </a:lnTo>
                  <a:lnTo>
                    <a:pt x="163633" y="19810"/>
                  </a:lnTo>
                  <a:lnTo>
                    <a:pt x="161243" y="14034"/>
                  </a:lnTo>
                  <a:lnTo>
                    <a:pt x="144652" y="3611"/>
                  </a:lnTo>
                  <a:lnTo>
                    <a:pt x="120991" y="0"/>
                  </a:lnTo>
                  <a:close/>
                </a:path>
                <a:path w="168275" h="175259">
                  <a:moveTo>
                    <a:pt x="130918" y="122205"/>
                  </a:moveTo>
                  <a:lnTo>
                    <a:pt x="87459" y="146702"/>
                  </a:lnTo>
                  <a:lnTo>
                    <a:pt x="75757" y="148623"/>
                  </a:lnTo>
                  <a:lnTo>
                    <a:pt x="122467" y="148623"/>
                  </a:lnTo>
                  <a:lnTo>
                    <a:pt x="130918" y="122205"/>
                  </a:lnTo>
                  <a:close/>
                </a:path>
                <a:path w="168275" h="175259">
                  <a:moveTo>
                    <a:pt x="163633" y="19810"/>
                  </a:moveTo>
                  <a:lnTo>
                    <a:pt x="109170" y="19810"/>
                  </a:lnTo>
                  <a:lnTo>
                    <a:pt x="119217" y="22247"/>
                  </a:lnTo>
                  <a:lnTo>
                    <a:pt x="123397" y="28649"/>
                  </a:lnTo>
                  <a:lnTo>
                    <a:pt x="95496" y="72866"/>
                  </a:lnTo>
                  <a:lnTo>
                    <a:pt x="58836" y="87515"/>
                  </a:lnTo>
                  <a:lnTo>
                    <a:pt x="117345" y="87515"/>
                  </a:lnTo>
                  <a:lnTo>
                    <a:pt x="144263" y="73146"/>
                  </a:lnTo>
                  <a:lnTo>
                    <a:pt x="162644" y="52846"/>
                  </a:lnTo>
                  <a:lnTo>
                    <a:pt x="168121" y="30652"/>
                  </a:lnTo>
                  <a:lnTo>
                    <a:pt x="163633" y="198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0" name="bk object 18">
              <a:extLst>
                <a:ext uri="{FF2B5EF4-FFF2-40B4-BE49-F238E27FC236}">
                  <a16:creationId xmlns:a16="http://schemas.microsoft.com/office/drawing/2014/main" id="{0CC52082-7359-434E-A763-807E0ADEC0AF}"/>
                </a:ext>
              </a:extLst>
            </p:cNvPr>
            <p:cNvSpPr/>
            <p:nvPr userDrawn="1"/>
          </p:nvSpPr>
          <p:spPr>
            <a:xfrm>
              <a:off x="19278367" y="10963829"/>
              <a:ext cx="168275" cy="175260"/>
            </a:xfrm>
            <a:custGeom>
              <a:avLst/>
              <a:gdLst/>
              <a:ahLst/>
              <a:cxnLst/>
              <a:rect l="l" t="t" r="r" b="b"/>
              <a:pathLst>
                <a:path w="168275" h="175259">
                  <a:moveTo>
                    <a:pt x="120973" y="0"/>
                  </a:moveTo>
                  <a:lnTo>
                    <a:pt x="81492" y="6863"/>
                  </a:lnTo>
                  <a:lnTo>
                    <a:pt x="25295" y="51559"/>
                  </a:lnTo>
                  <a:lnTo>
                    <a:pt x="0" y="121408"/>
                  </a:lnTo>
                  <a:lnTo>
                    <a:pt x="4800" y="150490"/>
                  </a:lnTo>
                  <a:lnTo>
                    <a:pt x="22191" y="168737"/>
                  </a:lnTo>
                  <a:lnTo>
                    <a:pt x="50954" y="175062"/>
                  </a:lnTo>
                  <a:lnTo>
                    <a:pt x="68413" y="173732"/>
                  </a:lnTo>
                  <a:lnTo>
                    <a:pt x="112659" y="158529"/>
                  </a:lnTo>
                  <a:lnTo>
                    <a:pt x="122468" y="148623"/>
                  </a:lnTo>
                  <a:lnTo>
                    <a:pt x="75728" y="148623"/>
                  </a:lnTo>
                  <a:lnTo>
                    <a:pt x="63450" y="146325"/>
                  </a:lnTo>
                  <a:lnTo>
                    <a:pt x="55253" y="138915"/>
                  </a:lnTo>
                  <a:lnTo>
                    <a:pt x="52019" y="125622"/>
                  </a:lnTo>
                  <a:lnTo>
                    <a:pt x="54630" y="105672"/>
                  </a:lnTo>
                  <a:lnTo>
                    <a:pt x="61739" y="104028"/>
                  </a:lnTo>
                  <a:lnTo>
                    <a:pt x="87265" y="97658"/>
                  </a:lnTo>
                  <a:lnTo>
                    <a:pt x="116951" y="87723"/>
                  </a:lnTo>
                  <a:lnTo>
                    <a:pt x="117341" y="87515"/>
                  </a:lnTo>
                  <a:lnTo>
                    <a:pt x="58786" y="87515"/>
                  </a:lnTo>
                  <a:lnTo>
                    <a:pt x="62127" y="78290"/>
                  </a:lnTo>
                  <a:lnTo>
                    <a:pt x="69300" y="59806"/>
                  </a:lnTo>
                  <a:lnTo>
                    <a:pt x="79413" y="40742"/>
                  </a:lnTo>
                  <a:lnTo>
                    <a:pt x="92649" y="25832"/>
                  </a:lnTo>
                  <a:lnTo>
                    <a:pt x="109193" y="19810"/>
                  </a:lnTo>
                  <a:lnTo>
                    <a:pt x="163648" y="19810"/>
                  </a:lnTo>
                  <a:lnTo>
                    <a:pt x="161253" y="14034"/>
                  </a:lnTo>
                  <a:lnTo>
                    <a:pt x="144647" y="3611"/>
                  </a:lnTo>
                  <a:lnTo>
                    <a:pt x="120973" y="0"/>
                  </a:lnTo>
                  <a:close/>
                </a:path>
                <a:path w="168275" h="175259">
                  <a:moveTo>
                    <a:pt x="130962" y="122205"/>
                  </a:moveTo>
                  <a:lnTo>
                    <a:pt x="87458" y="146702"/>
                  </a:lnTo>
                  <a:lnTo>
                    <a:pt x="75728" y="148623"/>
                  </a:lnTo>
                  <a:lnTo>
                    <a:pt x="122468" y="148623"/>
                  </a:lnTo>
                  <a:lnTo>
                    <a:pt x="130962" y="122205"/>
                  </a:lnTo>
                  <a:close/>
                </a:path>
                <a:path w="168275" h="175259">
                  <a:moveTo>
                    <a:pt x="163648" y="19810"/>
                  </a:moveTo>
                  <a:lnTo>
                    <a:pt x="109193" y="19810"/>
                  </a:lnTo>
                  <a:lnTo>
                    <a:pt x="119230" y="22247"/>
                  </a:lnTo>
                  <a:lnTo>
                    <a:pt x="123406" y="28649"/>
                  </a:lnTo>
                  <a:lnTo>
                    <a:pt x="95517" y="72866"/>
                  </a:lnTo>
                  <a:lnTo>
                    <a:pt x="58786" y="87515"/>
                  </a:lnTo>
                  <a:lnTo>
                    <a:pt x="117341" y="87515"/>
                  </a:lnTo>
                  <a:lnTo>
                    <a:pt x="144264" y="73146"/>
                  </a:lnTo>
                  <a:lnTo>
                    <a:pt x="162668" y="52846"/>
                  </a:lnTo>
                  <a:lnTo>
                    <a:pt x="168144" y="30652"/>
                  </a:lnTo>
                  <a:lnTo>
                    <a:pt x="163648" y="198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1" name="bk object 19">
              <a:extLst>
                <a:ext uri="{FF2B5EF4-FFF2-40B4-BE49-F238E27FC236}">
                  <a16:creationId xmlns:a16="http://schemas.microsoft.com/office/drawing/2014/main" id="{A582CB41-FDAF-AE4E-9281-6F2FD54A1D1C}"/>
                </a:ext>
              </a:extLst>
            </p:cNvPr>
            <p:cNvSpPr/>
            <p:nvPr userDrawn="1"/>
          </p:nvSpPr>
          <p:spPr>
            <a:xfrm>
              <a:off x="18658493" y="10965008"/>
              <a:ext cx="201930" cy="173990"/>
            </a:xfrm>
            <a:custGeom>
              <a:avLst/>
              <a:gdLst/>
              <a:ahLst/>
              <a:cxnLst/>
              <a:rect l="l" t="t" r="r" b="b"/>
              <a:pathLst>
                <a:path w="201930" h="173990">
                  <a:moveTo>
                    <a:pt x="111661" y="0"/>
                  </a:moveTo>
                  <a:lnTo>
                    <a:pt x="50399" y="24153"/>
                  </a:lnTo>
                  <a:lnTo>
                    <a:pt x="8973" y="84227"/>
                  </a:lnTo>
                  <a:lnTo>
                    <a:pt x="0" y="120876"/>
                  </a:lnTo>
                  <a:lnTo>
                    <a:pt x="2874" y="149008"/>
                  </a:lnTo>
                  <a:lnTo>
                    <a:pt x="16987" y="167045"/>
                  </a:lnTo>
                  <a:lnTo>
                    <a:pt x="41726" y="173408"/>
                  </a:lnTo>
                  <a:lnTo>
                    <a:pt x="61958" y="170312"/>
                  </a:lnTo>
                  <a:lnTo>
                    <a:pt x="80038" y="162262"/>
                  </a:lnTo>
                  <a:lnTo>
                    <a:pt x="95211" y="151109"/>
                  </a:lnTo>
                  <a:lnTo>
                    <a:pt x="100559" y="145346"/>
                  </a:lnTo>
                  <a:lnTo>
                    <a:pt x="69862" y="145346"/>
                  </a:lnTo>
                  <a:lnTo>
                    <a:pt x="59540" y="141579"/>
                  </a:lnTo>
                  <a:lnTo>
                    <a:pt x="54939" y="130068"/>
                  </a:lnTo>
                  <a:lnTo>
                    <a:pt x="56634" y="110497"/>
                  </a:lnTo>
                  <a:lnTo>
                    <a:pt x="65202" y="82552"/>
                  </a:lnTo>
                  <a:lnTo>
                    <a:pt x="78643" y="53510"/>
                  </a:lnTo>
                  <a:lnTo>
                    <a:pt x="91964" y="34682"/>
                  </a:lnTo>
                  <a:lnTo>
                    <a:pt x="105001" y="24519"/>
                  </a:lnTo>
                  <a:lnTo>
                    <a:pt x="117588" y="21475"/>
                  </a:lnTo>
                  <a:lnTo>
                    <a:pt x="195813" y="21475"/>
                  </a:lnTo>
                  <a:lnTo>
                    <a:pt x="196362" y="19810"/>
                  </a:lnTo>
                  <a:lnTo>
                    <a:pt x="145723" y="19810"/>
                  </a:lnTo>
                  <a:lnTo>
                    <a:pt x="141969" y="12814"/>
                  </a:lnTo>
                  <a:lnTo>
                    <a:pt x="135320" y="6425"/>
                  </a:lnTo>
                  <a:lnTo>
                    <a:pt x="125399" y="1795"/>
                  </a:lnTo>
                  <a:lnTo>
                    <a:pt x="111661" y="0"/>
                  </a:lnTo>
                  <a:close/>
                </a:path>
                <a:path w="201930" h="173990">
                  <a:moveTo>
                    <a:pt x="157097" y="138707"/>
                  </a:moveTo>
                  <a:lnTo>
                    <a:pt x="106719" y="138707"/>
                  </a:lnTo>
                  <a:lnTo>
                    <a:pt x="96751" y="168455"/>
                  </a:lnTo>
                  <a:lnTo>
                    <a:pt x="102950" y="167460"/>
                  </a:lnTo>
                  <a:lnTo>
                    <a:pt x="111682" y="166790"/>
                  </a:lnTo>
                  <a:lnTo>
                    <a:pt x="147823" y="166790"/>
                  </a:lnTo>
                  <a:lnTo>
                    <a:pt x="157097" y="138707"/>
                  </a:lnTo>
                  <a:close/>
                </a:path>
                <a:path w="201930" h="173990">
                  <a:moveTo>
                    <a:pt x="147823" y="166790"/>
                  </a:moveTo>
                  <a:lnTo>
                    <a:pt x="121766" y="166790"/>
                  </a:lnTo>
                  <a:lnTo>
                    <a:pt x="129222" y="166910"/>
                  </a:lnTo>
                  <a:lnTo>
                    <a:pt x="136212" y="167250"/>
                  </a:lnTo>
                  <a:lnTo>
                    <a:pt x="142355" y="167775"/>
                  </a:lnTo>
                  <a:lnTo>
                    <a:pt x="147273" y="168455"/>
                  </a:lnTo>
                  <a:lnTo>
                    <a:pt x="147823" y="166790"/>
                  </a:lnTo>
                  <a:close/>
                </a:path>
                <a:path w="201930" h="173990">
                  <a:moveTo>
                    <a:pt x="195813" y="21475"/>
                  </a:moveTo>
                  <a:lnTo>
                    <a:pt x="117588" y="21475"/>
                  </a:lnTo>
                  <a:lnTo>
                    <a:pt x="129126" y="24209"/>
                  </a:lnTo>
                  <a:lnTo>
                    <a:pt x="135068" y="33444"/>
                  </a:lnTo>
                  <a:lnTo>
                    <a:pt x="126342" y="77610"/>
                  </a:lnTo>
                  <a:lnTo>
                    <a:pt x="98380" y="129450"/>
                  </a:lnTo>
                  <a:lnTo>
                    <a:pt x="69862" y="145346"/>
                  </a:lnTo>
                  <a:lnTo>
                    <a:pt x="100559" y="145346"/>
                  </a:lnTo>
                  <a:lnTo>
                    <a:pt x="106719" y="138707"/>
                  </a:lnTo>
                  <a:lnTo>
                    <a:pt x="157097" y="138707"/>
                  </a:lnTo>
                  <a:lnTo>
                    <a:pt x="195813" y="21475"/>
                  </a:lnTo>
                  <a:close/>
                </a:path>
                <a:path w="201930" h="173990">
                  <a:moveTo>
                    <a:pt x="149702" y="3298"/>
                  </a:moveTo>
                  <a:lnTo>
                    <a:pt x="145723" y="19810"/>
                  </a:lnTo>
                  <a:lnTo>
                    <a:pt x="196362" y="19810"/>
                  </a:lnTo>
                  <a:lnTo>
                    <a:pt x="201273" y="4942"/>
                  </a:lnTo>
                  <a:lnTo>
                    <a:pt x="175230" y="4942"/>
                  </a:lnTo>
                  <a:lnTo>
                    <a:pt x="167780" y="4823"/>
                  </a:lnTo>
                  <a:lnTo>
                    <a:pt x="160782" y="4489"/>
                  </a:lnTo>
                  <a:lnTo>
                    <a:pt x="154626" y="3970"/>
                  </a:lnTo>
                  <a:lnTo>
                    <a:pt x="149702" y="3298"/>
                  </a:lnTo>
                  <a:close/>
                </a:path>
                <a:path w="201930" h="173990">
                  <a:moveTo>
                    <a:pt x="201816" y="3298"/>
                  </a:moveTo>
                  <a:lnTo>
                    <a:pt x="196451" y="3970"/>
                  </a:lnTo>
                  <a:lnTo>
                    <a:pt x="189968" y="4489"/>
                  </a:lnTo>
                  <a:lnTo>
                    <a:pt x="182762" y="4823"/>
                  </a:lnTo>
                  <a:lnTo>
                    <a:pt x="175230" y="4942"/>
                  </a:lnTo>
                  <a:lnTo>
                    <a:pt x="201273" y="4942"/>
                  </a:lnTo>
                  <a:lnTo>
                    <a:pt x="201816" y="32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2" name="bk object 20">
              <a:extLst>
                <a:ext uri="{FF2B5EF4-FFF2-40B4-BE49-F238E27FC236}">
                  <a16:creationId xmlns:a16="http://schemas.microsoft.com/office/drawing/2014/main" id="{EC6BF178-C77D-6F46-B48E-52E306B2CDA4}"/>
                </a:ext>
              </a:extLst>
            </p:cNvPr>
            <p:cNvSpPr/>
            <p:nvPr userDrawn="1"/>
          </p:nvSpPr>
          <p:spPr>
            <a:xfrm>
              <a:off x="18458679" y="10889042"/>
              <a:ext cx="194945" cy="244475"/>
            </a:xfrm>
            <a:custGeom>
              <a:avLst/>
              <a:gdLst/>
              <a:ahLst/>
              <a:cxnLst/>
              <a:rect l="l" t="t" r="r" b="b"/>
              <a:pathLst>
                <a:path w="194944" h="244475">
                  <a:moveTo>
                    <a:pt x="79746" y="0"/>
                  </a:moveTo>
                  <a:lnTo>
                    <a:pt x="0" y="244421"/>
                  </a:lnTo>
                  <a:lnTo>
                    <a:pt x="5355" y="243742"/>
                  </a:lnTo>
                  <a:lnTo>
                    <a:pt x="11847" y="243216"/>
                  </a:lnTo>
                  <a:lnTo>
                    <a:pt x="19062" y="242877"/>
                  </a:lnTo>
                  <a:lnTo>
                    <a:pt x="26585" y="242757"/>
                  </a:lnTo>
                  <a:lnTo>
                    <a:pt x="51974" y="242757"/>
                  </a:lnTo>
                  <a:lnTo>
                    <a:pt x="76751" y="163492"/>
                  </a:lnTo>
                  <a:lnTo>
                    <a:pt x="88606" y="135133"/>
                  </a:lnTo>
                  <a:lnTo>
                    <a:pt x="102368" y="116213"/>
                  </a:lnTo>
                  <a:lnTo>
                    <a:pt x="114662" y="107337"/>
                  </a:lnTo>
                  <a:lnTo>
                    <a:pt x="93777" y="107337"/>
                  </a:lnTo>
                  <a:lnTo>
                    <a:pt x="130637" y="1643"/>
                  </a:lnTo>
                  <a:lnTo>
                    <a:pt x="94562" y="1643"/>
                  </a:lnTo>
                  <a:lnTo>
                    <a:pt x="85327" y="984"/>
                  </a:lnTo>
                  <a:lnTo>
                    <a:pt x="79746" y="0"/>
                  </a:lnTo>
                  <a:close/>
                </a:path>
                <a:path w="194944" h="244475">
                  <a:moveTo>
                    <a:pt x="51974" y="242757"/>
                  </a:moveTo>
                  <a:lnTo>
                    <a:pt x="36658" y="242757"/>
                  </a:lnTo>
                  <a:lnTo>
                    <a:pt x="45904" y="243427"/>
                  </a:lnTo>
                  <a:lnTo>
                    <a:pt x="51453" y="244421"/>
                  </a:lnTo>
                  <a:lnTo>
                    <a:pt x="51974" y="242757"/>
                  </a:lnTo>
                  <a:close/>
                </a:path>
                <a:path w="194944" h="244475">
                  <a:moveTo>
                    <a:pt x="193259" y="102373"/>
                  </a:moveTo>
                  <a:lnTo>
                    <a:pt x="131441" y="102373"/>
                  </a:lnTo>
                  <a:lnTo>
                    <a:pt x="139521" y="104353"/>
                  </a:lnTo>
                  <a:lnTo>
                    <a:pt x="143095" y="110267"/>
                  </a:lnTo>
                  <a:lnTo>
                    <a:pt x="142773" y="120083"/>
                  </a:lnTo>
                  <a:lnTo>
                    <a:pt x="139168" y="133765"/>
                  </a:lnTo>
                  <a:lnTo>
                    <a:pt x="102928" y="244421"/>
                  </a:lnTo>
                  <a:lnTo>
                    <a:pt x="108289" y="243742"/>
                  </a:lnTo>
                  <a:lnTo>
                    <a:pt x="114784" y="243216"/>
                  </a:lnTo>
                  <a:lnTo>
                    <a:pt x="122006" y="242877"/>
                  </a:lnTo>
                  <a:lnTo>
                    <a:pt x="129545" y="242757"/>
                  </a:lnTo>
                  <a:lnTo>
                    <a:pt x="154941" y="242757"/>
                  </a:lnTo>
                  <a:lnTo>
                    <a:pt x="190706" y="132132"/>
                  </a:lnTo>
                  <a:lnTo>
                    <a:pt x="194616" y="107062"/>
                  </a:lnTo>
                  <a:lnTo>
                    <a:pt x="193259" y="102373"/>
                  </a:lnTo>
                  <a:close/>
                </a:path>
                <a:path w="194944" h="244475">
                  <a:moveTo>
                    <a:pt x="154941" y="242757"/>
                  </a:moveTo>
                  <a:lnTo>
                    <a:pt x="139639" y="242757"/>
                  </a:lnTo>
                  <a:lnTo>
                    <a:pt x="148843" y="243427"/>
                  </a:lnTo>
                  <a:lnTo>
                    <a:pt x="154403" y="244421"/>
                  </a:lnTo>
                  <a:lnTo>
                    <a:pt x="154941" y="242757"/>
                  </a:lnTo>
                  <a:close/>
                </a:path>
                <a:path w="194944" h="244475">
                  <a:moveTo>
                    <a:pt x="156351" y="74311"/>
                  </a:moveTo>
                  <a:lnTo>
                    <a:pt x="137334" y="77382"/>
                  </a:lnTo>
                  <a:lnTo>
                    <a:pt x="119728" y="85252"/>
                  </a:lnTo>
                  <a:lnTo>
                    <a:pt x="104789" y="95908"/>
                  </a:lnTo>
                  <a:lnTo>
                    <a:pt x="93777" y="107337"/>
                  </a:lnTo>
                  <a:lnTo>
                    <a:pt x="114662" y="107337"/>
                  </a:lnTo>
                  <a:lnTo>
                    <a:pt x="116994" y="105653"/>
                  </a:lnTo>
                  <a:lnTo>
                    <a:pt x="131441" y="102373"/>
                  </a:lnTo>
                  <a:lnTo>
                    <a:pt x="193259" y="102373"/>
                  </a:lnTo>
                  <a:lnTo>
                    <a:pt x="189380" y="88968"/>
                  </a:lnTo>
                  <a:lnTo>
                    <a:pt x="176218" y="78001"/>
                  </a:lnTo>
                  <a:lnTo>
                    <a:pt x="156351" y="74311"/>
                  </a:lnTo>
                  <a:close/>
                </a:path>
                <a:path w="194944" h="244475">
                  <a:moveTo>
                    <a:pt x="131210" y="0"/>
                  </a:moveTo>
                  <a:lnTo>
                    <a:pt x="125838" y="676"/>
                  </a:lnTo>
                  <a:lnTo>
                    <a:pt x="119351" y="1194"/>
                  </a:lnTo>
                  <a:lnTo>
                    <a:pt x="112146" y="1526"/>
                  </a:lnTo>
                  <a:lnTo>
                    <a:pt x="104625" y="1643"/>
                  </a:lnTo>
                  <a:lnTo>
                    <a:pt x="130637" y="1643"/>
                  </a:lnTo>
                  <a:lnTo>
                    <a:pt x="1312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3" name="bk object 21">
              <a:extLst>
                <a:ext uri="{FF2B5EF4-FFF2-40B4-BE49-F238E27FC236}">
                  <a16:creationId xmlns:a16="http://schemas.microsoft.com/office/drawing/2014/main" id="{A29B92EC-D885-FA47-9E4A-A1118308FDFD}"/>
                </a:ext>
              </a:extLst>
            </p:cNvPr>
            <p:cNvSpPr/>
            <p:nvPr userDrawn="1"/>
          </p:nvSpPr>
          <p:spPr>
            <a:xfrm>
              <a:off x="18842021" y="10889053"/>
              <a:ext cx="205740" cy="244475"/>
            </a:xfrm>
            <a:custGeom>
              <a:avLst/>
              <a:gdLst/>
              <a:ahLst/>
              <a:cxnLst/>
              <a:rect l="l" t="t" r="r" b="b"/>
              <a:pathLst>
                <a:path w="205740" h="244475">
                  <a:moveTo>
                    <a:pt x="79756" y="0"/>
                  </a:moveTo>
                  <a:lnTo>
                    <a:pt x="0" y="244411"/>
                  </a:lnTo>
                  <a:lnTo>
                    <a:pt x="5354" y="243731"/>
                  </a:lnTo>
                  <a:lnTo>
                    <a:pt x="11836" y="243205"/>
                  </a:lnTo>
                  <a:lnTo>
                    <a:pt x="19046" y="242866"/>
                  </a:lnTo>
                  <a:lnTo>
                    <a:pt x="26585" y="242746"/>
                  </a:lnTo>
                  <a:lnTo>
                    <a:pt x="51923" y="242746"/>
                  </a:lnTo>
                  <a:lnTo>
                    <a:pt x="76447" y="159534"/>
                  </a:lnTo>
                  <a:lnTo>
                    <a:pt x="127936" y="159534"/>
                  </a:lnTo>
                  <a:lnTo>
                    <a:pt x="120310" y="143985"/>
                  </a:lnTo>
                  <a:lnTo>
                    <a:pt x="80960" y="143985"/>
                  </a:lnTo>
                  <a:lnTo>
                    <a:pt x="130661" y="1633"/>
                  </a:lnTo>
                  <a:lnTo>
                    <a:pt x="94562" y="1633"/>
                  </a:lnTo>
                  <a:lnTo>
                    <a:pt x="85327" y="973"/>
                  </a:lnTo>
                  <a:lnTo>
                    <a:pt x="79756" y="0"/>
                  </a:lnTo>
                  <a:close/>
                </a:path>
                <a:path w="205740" h="244475">
                  <a:moveTo>
                    <a:pt x="51923" y="242746"/>
                  </a:moveTo>
                  <a:lnTo>
                    <a:pt x="36658" y="242746"/>
                  </a:lnTo>
                  <a:lnTo>
                    <a:pt x="45862" y="243416"/>
                  </a:lnTo>
                  <a:lnTo>
                    <a:pt x="51432" y="244411"/>
                  </a:lnTo>
                  <a:lnTo>
                    <a:pt x="51923" y="242746"/>
                  </a:lnTo>
                  <a:close/>
                </a:path>
                <a:path w="205740" h="244475">
                  <a:moveTo>
                    <a:pt x="127936" y="159534"/>
                  </a:moveTo>
                  <a:lnTo>
                    <a:pt x="76447" y="159534"/>
                  </a:lnTo>
                  <a:lnTo>
                    <a:pt x="114090" y="243950"/>
                  </a:lnTo>
                  <a:lnTo>
                    <a:pt x="119511" y="243269"/>
                  </a:lnTo>
                  <a:lnTo>
                    <a:pt x="126086" y="242709"/>
                  </a:lnTo>
                  <a:lnTo>
                    <a:pt x="133369" y="242330"/>
                  </a:lnTo>
                  <a:lnTo>
                    <a:pt x="140917" y="242191"/>
                  </a:lnTo>
                  <a:lnTo>
                    <a:pt x="168472" y="242191"/>
                  </a:lnTo>
                  <a:lnTo>
                    <a:pt x="127936" y="159534"/>
                  </a:lnTo>
                  <a:close/>
                </a:path>
                <a:path w="205740" h="244475">
                  <a:moveTo>
                    <a:pt x="168472" y="242191"/>
                  </a:moveTo>
                  <a:lnTo>
                    <a:pt x="140917" y="242191"/>
                  </a:lnTo>
                  <a:lnTo>
                    <a:pt x="148826" y="242330"/>
                  </a:lnTo>
                  <a:lnTo>
                    <a:pt x="156822" y="242709"/>
                  </a:lnTo>
                  <a:lnTo>
                    <a:pt x="163970" y="243269"/>
                  </a:lnTo>
                  <a:lnTo>
                    <a:pt x="169335" y="243950"/>
                  </a:lnTo>
                  <a:lnTo>
                    <a:pt x="168472" y="242191"/>
                  </a:lnTo>
                  <a:close/>
                </a:path>
                <a:path w="205740" h="244475">
                  <a:moveTo>
                    <a:pt x="166434" y="79254"/>
                  </a:moveTo>
                  <a:lnTo>
                    <a:pt x="80960" y="143985"/>
                  </a:lnTo>
                  <a:lnTo>
                    <a:pt x="120310" y="143985"/>
                  </a:lnTo>
                  <a:lnTo>
                    <a:pt x="119242" y="141807"/>
                  </a:lnTo>
                  <a:lnTo>
                    <a:pt x="202989" y="80898"/>
                  </a:lnTo>
                  <a:lnTo>
                    <a:pt x="177596" y="80898"/>
                  </a:lnTo>
                  <a:lnTo>
                    <a:pt x="170654" y="80238"/>
                  </a:lnTo>
                  <a:lnTo>
                    <a:pt x="166434" y="79254"/>
                  </a:lnTo>
                  <a:close/>
                </a:path>
                <a:path w="205740" h="244475">
                  <a:moveTo>
                    <a:pt x="205250" y="79254"/>
                  </a:moveTo>
                  <a:lnTo>
                    <a:pt x="200548" y="80238"/>
                  </a:lnTo>
                  <a:lnTo>
                    <a:pt x="192789" y="80898"/>
                  </a:lnTo>
                  <a:lnTo>
                    <a:pt x="202989" y="80898"/>
                  </a:lnTo>
                  <a:lnTo>
                    <a:pt x="205250" y="79254"/>
                  </a:lnTo>
                  <a:close/>
                </a:path>
                <a:path w="205740" h="244475">
                  <a:moveTo>
                    <a:pt x="131231" y="0"/>
                  </a:moveTo>
                  <a:lnTo>
                    <a:pt x="125867" y="670"/>
                  </a:lnTo>
                  <a:lnTo>
                    <a:pt x="119386" y="1185"/>
                  </a:lnTo>
                  <a:lnTo>
                    <a:pt x="112186" y="1516"/>
                  </a:lnTo>
                  <a:lnTo>
                    <a:pt x="104666" y="1633"/>
                  </a:lnTo>
                  <a:lnTo>
                    <a:pt x="130661" y="1633"/>
                  </a:lnTo>
                  <a:lnTo>
                    <a:pt x="1312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4" name="bk object 22">
              <a:extLst>
                <a:ext uri="{FF2B5EF4-FFF2-40B4-BE49-F238E27FC236}">
                  <a16:creationId xmlns:a16="http://schemas.microsoft.com/office/drawing/2014/main" id="{EE3B247A-7F6B-1D46-A2E8-CF9D43E40196}"/>
                </a:ext>
              </a:extLst>
            </p:cNvPr>
            <p:cNvSpPr/>
            <p:nvPr userDrawn="1"/>
          </p:nvSpPr>
          <p:spPr>
            <a:xfrm>
              <a:off x="19015867" y="10889042"/>
              <a:ext cx="131445" cy="244475"/>
            </a:xfrm>
            <a:custGeom>
              <a:avLst/>
              <a:gdLst/>
              <a:ahLst/>
              <a:cxnLst/>
              <a:rect l="l" t="t" r="r" b="b"/>
              <a:pathLst>
                <a:path w="131444" h="244475">
                  <a:moveTo>
                    <a:pt x="79756" y="0"/>
                  </a:moveTo>
                  <a:lnTo>
                    <a:pt x="0" y="244421"/>
                  </a:lnTo>
                  <a:lnTo>
                    <a:pt x="5358" y="243742"/>
                  </a:lnTo>
                  <a:lnTo>
                    <a:pt x="11851" y="243216"/>
                  </a:lnTo>
                  <a:lnTo>
                    <a:pt x="19072" y="242877"/>
                  </a:lnTo>
                  <a:lnTo>
                    <a:pt x="26616" y="242757"/>
                  </a:lnTo>
                  <a:lnTo>
                    <a:pt x="52017" y="242757"/>
                  </a:lnTo>
                  <a:lnTo>
                    <a:pt x="130653" y="1643"/>
                  </a:lnTo>
                  <a:lnTo>
                    <a:pt x="94552" y="1643"/>
                  </a:lnTo>
                  <a:lnTo>
                    <a:pt x="85348" y="984"/>
                  </a:lnTo>
                  <a:lnTo>
                    <a:pt x="79756" y="0"/>
                  </a:lnTo>
                  <a:close/>
                </a:path>
                <a:path w="131444" h="244475">
                  <a:moveTo>
                    <a:pt x="52017" y="242757"/>
                  </a:moveTo>
                  <a:lnTo>
                    <a:pt x="36658" y="242757"/>
                  </a:lnTo>
                  <a:lnTo>
                    <a:pt x="45872" y="243427"/>
                  </a:lnTo>
                  <a:lnTo>
                    <a:pt x="51474" y="244421"/>
                  </a:lnTo>
                  <a:lnTo>
                    <a:pt x="52017" y="242757"/>
                  </a:lnTo>
                  <a:close/>
                </a:path>
                <a:path w="131444" h="244475">
                  <a:moveTo>
                    <a:pt x="131189" y="0"/>
                  </a:moveTo>
                  <a:lnTo>
                    <a:pt x="125858" y="676"/>
                  </a:lnTo>
                  <a:lnTo>
                    <a:pt x="119386" y="1194"/>
                  </a:lnTo>
                  <a:lnTo>
                    <a:pt x="112180" y="1526"/>
                  </a:lnTo>
                  <a:lnTo>
                    <a:pt x="104646" y="1643"/>
                  </a:lnTo>
                  <a:lnTo>
                    <a:pt x="130653" y="1643"/>
                  </a:lnTo>
                  <a:lnTo>
                    <a:pt x="1311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5" name="bk object 23">
              <a:extLst>
                <a:ext uri="{FF2B5EF4-FFF2-40B4-BE49-F238E27FC236}">
                  <a16:creationId xmlns:a16="http://schemas.microsoft.com/office/drawing/2014/main" id="{31AB8FE0-C431-CE49-ACF4-7EC51A220FFE}"/>
                </a:ext>
              </a:extLst>
            </p:cNvPr>
            <p:cNvSpPr/>
            <p:nvPr userDrawn="1"/>
          </p:nvSpPr>
          <p:spPr>
            <a:xfrm>
              <a:off x="18277447" y="10887973"/>
              <a:ext cx="217804" cy="250825"/>
            </a:xfrm>
            <a:custGeom>
              <a:avLst/>
              <a:gdLst/>
              <a:ahLst/>
              <a:cxnLst/>
              <a:rect l="l" t="t" r="r" b="b"/>
              <a:pathLst>
                <a:path w="217805" h="250825">
                  <a:moveTo>
                    <a:pt x="19046" y="191156"/>
                  </a:moveTo>
                  <a:lnTo>
                    <a:pt x="15601" y="191156"/>
                  </a:lnTo>
                  <a:lnTo>
                    <a:pt x="0" y="239050"/>
                  </a:lnTo>
                  <a:lnTo>
                    <a:pt x="10109" y="243449"/>
                  </a:lnTo>
                  <a:lnTo>
                    <a:pt x="23219" y="247074"/>
                  </a:lnTo>
                  <a:lnTo>
                    <a:pt x="38543" y="249535"/>
                  </a:lnTo>
                  <a:lnTo>
                    <a:pt x="55296" y="250442"/>
                  </a:lnTo>
                  <a:lnTo>
                    <a:pt x="97602" y="244699"/>
                  </a:lnTo>
                  <a:lnTo>
                    <a:pt x="132612" y="228809"/>
                  </a:lnTo>
                  <a:lnTo>
                    <a:pt x="67422" y="228809"/>
                  </a:lnTo>
                  <a:lnTo>
                    <a:pt x="46559" y="225771"/>
                  </a:lnTo>
                  <a:lnTo>
                    <a:pt x="30735" y="217569"/>
                  </a:lnTo>
                  <a:lnTo>
                    <a:pt x="21161" y="205574"/>
                  </a:lnTo>
                  <a:lnTo>
                    <a:pt x="19046" y="191156"/>
                  </a:lnTo>
                  <a:close/>
                </a:path>
                <a:path w="217805" h="250825">
                  <a:moveTo>
                    <a:pt x="161450" y="0"/>
                  </a:moveTo>
                  <a:lnTo>
                    <a:pt x="95406" y="19640"/>
                  </a:lnTo>
                  <a:lnTo>
                    <a:pt x="50919" y="75358"/>
                  </a:lnTo>
                  <a:lnTo>
                    <a:pt x="49912" y="112969"/>
                  </a:lnTo>
                  <a:lnTo>
                    <a:pt x="70129" y="135896"/>
                  </a:lnTo>
                  <a:lnTo>
                    <a:pt x="98137" y="151806"/>
                  </a:lnTo>
                  <a:lnTo>
                    <a:pt x="120507" y="168365"/>
                  </a:lnTo>
                  <a:lnTo>
                    <a:pt x="116363" y="207031"/>
                  </a:lnTo>
                  <a:lnTo>
                    <a:pt x="67422" y="228809"/>
                  </a:lnTo>
                  <a:lnTo>
                    <a:pt x="132612" y="228809"/>
                  </a:lnTo>
                  <a:lnTo>
                    <a:pt x="133160" y="228561"/>
                  </a:lnTo>
                  <a:lnTo>
                    <a:pt x="160398" y="203662"/>
                  </a:lnTo>
                  <a:lnTo>
                    <a:pt x="177743" y="171638"/>
                  </a:lnTo>
                  <a:lnTo>
                    <a:pt x="178550" y="133854"/>
                  </a:lnTo>
                  <a:lnTo>
                    <a:pt x="157833" y="110542"/>
                  </a:lnTo>
                  <a:lnTo>
                    <a:pt x="129194" y="94262"/>
                  </a:lnTo>
                  <a:lnTo>
                    <a:pt x="106233" y="77570"/>
                  </a:lnTo>
                  <a:lnTo>
                    <a:pt x="121046" y="31037"/>
                  </a:lnTo>
                  <a:lnTo>
                    <a:pt x="152623" y="21622"/>
                  </a:lnTo>
                  <a:lnTo>
                    <a:pt x="216248" y="21622"/>
                  </a:lnTo>
                  <a:lnTo>
                    <a:pt x="217773" y="17088"/>
                  </a:lnTo>
                  <a:lnTo>
                    <a:pt x="208227" y="10005"/>
                  </a:lnTo>
                  <a:lnTo>
                    <a:pt x="195768" y="4621"/>
                  </a:lnTo>
                  <a:lnTo>
                    <a:pt x="180231" y="1199"/>
                  </a:lnTo>
                  <a:lnTo>
                    <a:pt x="161450" y="0"/>
                  </a:lnTo>
                  <a:close/>
                </a:path>
                <a:path w="217805" h="250825">
                  <a:moveTo>
                    <a:pt x="216248" y="21622"/>
                  </a:moveTo>
                  <a:lnTo>
                    <a:pt x="152623" y="21622"/>
                  </a:lnTo>
                  <a:lnTo>
                    <a:pt x="170119" y="23513"/>
                  </a:lnTo>
                  <a:lnTo>
                    <a:pt x="186208" y="29165"/>
                  </a:lnTo>
                  <a:lnTo>
                    <a:pt x="198199" y="38545"/>
                  </a:lnTo>
                  <a:lnTo>
                    <a:pt x="203396" y="51621"/>
                  </a:lnTo>
                  <a:lnTo>
                    <a:pt x="206161" y="51621"/>
                  </a:lnTo>
                  <a:lnTo>
                    <a:pt x="216248" y="216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6" name="bk object 24">
              <a:extLst>
                <a:ext uri="{FF2B5EF4-FFF2-40B4-BE49-F238E27FC236}">
                  <a16:creationId xmlns:a16="http://schemas.microsoft.com/office/drawing/2014/main" id="{D44BE313-0E9E-934B-B9B8-9FE6AF98D123}"/>
                </a:ext>
              </a:extLst>
            </p:cNvPr>
            <p:cNvSpPr/>
            <p:nvPr userDrawn="1"/>
          </p:nvSpPr>
          <p:spPr>
            <a:xfrm>
              <a:off x="19458575" y="10964590"/>
              <a:ext cx="41910" cy="41910"/>
            </a:xfrm>
            <a:custGeom>
              <a:avLst/>
              <a:gdLst/>
              <a:ahLst/>
              <a:cxnLst/>
              <a:rect l="l" t="t" r="r" b="b"/>
              <a:pathLst>
                <a:path w="41909" h="41909">
                  <a:moveTo>
                    <a:pt x="20868" y="0"/>
                  </a:moveTo>
                  <a:lnTo>
                    <a:pt x="12748" y="1647"/>
                  </a:lnTo>
                  <a:lnTo>
                    <a:pt x="6114" y="6137"/>
                  </a:lnTo>
                  <a:lnTo>
                    <a:pt x="1635" y="12816"/>
                  </a:lnTo>
                  <a:lnTo>
                    <a:pt x="0" y="20920"/>
                  </a:lnTo>
                  <a:lnTo>
                    <a:pt x="1640" y="29047"/>
                  </a:lnTo>
                  <a:lnTo>
                    <a:pt x="6114" y="35695"/>
                  </a:lnTo>
                  <a:lnTo>
                    <a:pt x="12748" y="40183"/>
                  </a:lnTo>
                  <a:lnTo>
                    <a:pt x="20868" y="41831"/>
                  </a:lnTo>
                  <a:lnTo>
                    <a:pt x="29037" y="40183"/>
                  </a:lnTo>
                  <a:lnTo>
                    <a:pt x="32610" y="37778"/>
                  </a:lnTo>
                  <a:lnTo>
                    <a:pt x="12156" y="37778"/>
                  </a:lnTo>
                  <a:lnTo>
                    <a:pt x="5057" y="30700"/>
                  </a:lnTo>
                  <a:lnTo>
                    <a:pt x="5057" y="11130"/>
                  </a:lnTo>
                  <a:lnTo>
                    <a:pt x="12156" y="4062"/>
                  </a:lnTo>
                  <a:lnTo>
                    <a:pt x="32625" y="4062"/>
                  </a:lnTo>
                  <a:lnTo>
                    <a:pt x="29037" y="1647"/>
                  </a:lnTo>
                  <a:lnTo>
                    <a:pt x="20868" y="0"/>
                  </a:lnTo>
                  <a:close/>
                </a:path>
                <a:path w="41909" h="41909">
                  <a:moveTo>
                    <a:pt x="32625" y="4062"/>
                  </a:moveTo>
                  <a:lnTo>
                    <a:pt x="29643" y="4062"/>
                  </a:lnTo>
                  <a:lnTo>
                    <a:pt x="36742" y="11130"/>
                  </a:lnTo>
                  <a:lnTo>
                    <a:pt x="36742" y="30700"/>
                  </a:lnTo>
                  <a:lnTo>
                    <a:pt x="29643" y="37778"/>
                  </a:lnTo>
                  <a:lnTo>
                    <a:pt x="32610" y="37778"/>
                  </a:lnTo>
                  <a:lnTo>
                    <a:pt x="35707" y="35695"/>
                  </a:lnTo>
                  <a:lnTo>
                    <a:pt x="40203" y="29047"/>
                  </a:lnTo>
                  <a:lnTo>
                    <a:pt x="41852" y="20920"/>
                  </a:lnTo>
                  <a:lnTo>
                    <a:pt x="40203" y="12788"/>
                  </a:lnTo>
                  <a:lnTo>
                    <a:pt x="35707" y="6137"/>
                  </a:lnTo>
                  <a:lnTo>
                    <a:pt x="32625" y="4062"/>
                  </a:lnTo>
                  <a:close/>
                </a:path>
                <a:path w="41909" h="41909">
                  <a:moveTo>
                    <a:pt x="27329" y="8984"/>
                  </a:moveTo>
                  <a:lnTo>
                    <a:pt x="12837" y="8984"/>
                  </a:lnTo>
                  <a:lnTo>
                    <a:pt x="12837" y="32690"/>
                  </a:lnTo>
                  <a:lnTo>
                    <a:pt x="17266" y="32690"/>
                  </a:lnTo>
                  <a:lnTo>
                    <a:pt x="17266" y="22491"/>
                  </a:lnTo>
                  <a:lnTo>
                    <a:pt x="24290" y="22491"/>
                  </a:lnTo>
                  <a:lnTo>
                    <a:pt x="24187" y="22323"/>
                  </a:lnTo>
                  <a:lnTo>
                    <a:pt x="28093" y="21957"/>
                  </a:lnTo>
                  <a:lnTo>
                    <a:pt x="30428" y="19999"/>
                  </a:lnTo>
                  <a:lnTo>
                    <a:pt x="30428" y="19130"/>
                  </a:lnTo>
                  <a:lnTo>
                    <a:pt x="17266" y="19130"/>
                  </a:lnTo>
                  <a:lnTo>
                    <a:pt x="17266" y="12345"/>
                  </a:lnTo>
                  <a:lnTo>
                    <a:pt x="30428" y="12345"/>
                  </a:lnTo>
                  <a:lnTo>
                    <a:pt x="30428" y="10952"/>
                  </a:lnTo>
                  <a:lnTo>
                    <a:pt x="27329" y="8984"/>
                  </a:lnTo>
                  <a:close/>
                </a:path>
                <a:path w="41909" h="41909">
                  <a:moveTo>
                    <a:pt x="24290" y="22491"/>
                  </a:moveTo>
                  <a:lnTo>
                    <a:pt x="19905" y="22491"/>
                  </a:lnTo>
                  <a:lnTo>
                    <a:pt x="26051" y="32690"/>
                  </a:lnTo>
                  <a:lnTo>
                    <a:pt x="30564" y="32690"/>
                  </a:lnTo>
                  <a:lnTo>
                    <a:pt x="24290" y="22491"/>
                  </a:lnTo>
                  <a:close/>
                </a:path>
                <a:path w="41909" h="41909">
                  <a:moveTo>
                    <a:pt x="30428" y="12345"/>
                  </a:moveTo>
                  <a:lnTo>
                    <a:pt x="23433" y="12345"/>
                  </a:lnTo>
                  <a:lnTo>
                    <a:pt x="25988" y="12816"/>
                  </a:lnTo>
                  <a:lnTo>
                    <a:pt x="25988" y="18784"/>
                  </a:lnTo>
                  <a:lnTo>
                    <a:pt x="23758" y="19130"/>
                  </a:lnTo>
                  <a:lnTo>
                    <a:pt x="30428" y="19130"/>
                  </a:lnTo>
                  <a:lnTo>
                    <a:pt x="30428" y="123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7" name="bk object 25">
              <a:extLst>
                <a:ext uri="{FF2B5EF4-FFF2-40B4-BE49-F238E27FC236}">
                  <a16:creationId xmlns:a16="http://schemas.microsoft.com/office/drawing/2014/main" id="{24FD2DD1-200F-3042-93FC-BE882259E453}"/>
                </a:ext>
              </a:extLst>
            </p:cNvPr>
            <p:cNvSpPr/>
            <p:nvPr userDrawn="1"/>
          </p:nvSpPr>
          <p:spPr>
            <a:xfrm>
              <a:off x="17867972" y="10820061"/>
              <a:ext cx="414020" cy="304165"/>
            </a:xfrm>
            <a:custGeom>
              <a:avLst/>
              <a:gdLst/>
              <a:ahLst/>
              <a:cxnLst/>
              <a:rect l="l" t="t" r="r" b="b"/>
              <a:pathLst>
                <a:path w="414019" h="304165">
                  <a:moveTo>
                    <a:pt x="140607" y="124432"/>
                  </a:moveTo>
                  <a:lnTo>
                    <a:pt x="80292" y="139643"/>
                  </a:lnTo>
                  <a:lnTo>
                    <a:pt x="47039" y="167157"/>
                  </a:lnTo>
                  <a:lnTo>
                    <a:pt x="14123" y="210962"/>
                  </a:lnTo>
                  <a:lnTo>
                    <a:pt x="1328" y="255420"/>
                  </a:lnTo>
                  <a:lnTo>
                    <a:pt x="0" y="289894"/>
                  </a:lnTo>
                  <a:lnTo>
                    <a:pt x="1480" y="303749"/>
                  </a:lnTo>
                  <a:lnTo>
                    <a:pt x="51007" y="297174"/>
                  </a:lnTo>
                  <a:lnTo>
                    <a:pt x="44365" y="287761"/>
                  </a:lnTo>
                  <a:lnTo>
                    <a:pt x="38688" y="277139"/>
                  </a:lnTo>
                  <a:lnTo>
                    <a:pt x="34127" y="265231"/>
                  </a:lnTo>
                  <a:lnTo>
                    <a:pt x="30830" y="251960"/>
                  </a:lnTo>
                  <a:lnTo>
                    <a:pt x="227752" y="235979"/>
                  </a:lnTo>
                  <a:lnTo>
                    <a:pt x="333284" y="204406"/>
                  </a:lnTo>
                  <a:lnTo>
                    <a:pt x="383330" y="133620"/>
                  </a:lnTo>
                  <a:lnTo>
                    <a:pt x="383925" y="131011"/>
                  </a:lnTo>
                  <a:lnTo>
                    <a:pt x="224294" y="131011"/>
                  </a:lnTo>
                  <a:lnTo>
                    <a:pt x="195506" y="129713"/>
                  </a:lnTo>
                  <a:lnTo>
                    <a:pt x="140607" y="124432"/>
                  </a:lnTo>
                  <a:close/>
                </a:path>
                <a:path w="414019" h="304165">
                  <a:moveTo>
                    <a:pt x="413792" y="0"/>
                  </a:moveTo>
                  <a:lnTo>
                    <a:pt x="363729" y="84965"/>
                  </a:lnTo>
                  <a:lnTo>
                    <a:pt x="290466" y="122365"/>
                  </a:lnTo>
                  <a:lnTo>
                    <a:pt x="224294" y="131011"/>
                  </a:lnTo>
                  <a:lnTo>
                    <a:pt x="383925" y="131011"/>
                  </a:lnTo>
                  <a:lnTo>
                    <a:pt x="4137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8" name="bk object 26">
              <a:extLst>
                <a:ext uri="{FF2B5EF4-FFF2-40B4-BE49-F238E27FC236}">
                  <a16:creationId xmlns:a16="http://schemas.microsoft.com/office/drawing/2014/main" id="{D768C3FE-16DE-EF40-A051-13877CD82BD5}"/>
                </a:ext>
              </a:extLst>
            </p:cNvPr>
            <p:cNvSpPr/>
            <p:nvPr userDrawn="1"/>
          </p:nvSpPr>
          <p:spPr>
            <a:xfrm>
              <a:off x="17918982" y="10820058"/>
              <a:ext cx="363220" cy="343535"/>
            </a:xfrm>
            <a:custGeom>
              <a:avLst/>
              <a:gdLst/>
              <a:ahLst/>
              <a:cxnLst/>
              <a:rect l="l" t="t" r="r" b="b"/>
              <a:pathLst>
                <a:path w="363219" h="343534">
                  <a:moveTo>
                    <a:pt x="339324" y="154770"/>
                  </a:moveTo>
                  <a:lnTo>
                    <a:pt x="304549" y="217706"/>
                  </a:lnTo>
                  <a:lnTo>
                    <a:pt x="200069" y="260790"/>
                  </a:lnTo>
                  <a:lnTo>
                    <a:pt x="0" y="297174"/>
                  </a:lnTo>
                  <a:lnTo>
                    <a:pt x="34926" y="325163"/>
                  </a:lnTo>
                  <a:lnTo>
                    <a:pt x="73307" y="338573"/>
                  </a:lnTo>
                  <a:lnTo>
                    <a:pt x="104293" y="342720"/>
                  </a:lnTo>
                  <a:lnTo>
                    <a:pt x="117033" y="342921"/>
                  </a:lnTo>
                  <a:lnTo>
                    <a:pt x="264899" y="281985"/>
                  </a:lnTo>
                  <a:lnTo>
                    <a:pt x="337213" y="164922"/>
                  </a:lnTo>
                  <a:lnTo>
                    <a:pt x="339324" y="154770"/>
                  </a:lnTo>
                  <a:close/>
                </a:path>
                <a:path w="363219" h="343534">
                  <a:moveTo>
                    <a:pt x="353086" y="88588"/>
                  </a:moveTo>
                  <a:lnTo>
                    <a:pt x="339324" y="154770"/>
                  </a:lnTo>
                  <a:lnTo>
                    <a:pt x="347450" y="140063"/>
                  </a:lnTo>
                  <a:lnTo>
                    <a:pt x="353086" y="88588"/>
                  </a:lnTo>
                  <a:close/>
                </a:path>
                <a:path w="363219" h="343534">
                  <a:moveTo>
                    <a:pt x="362784" y="0"/>
                  </a:moveTo>
                  <a:lnTo>
                    <a:pt x="353086" y="88588"/>
                  </a:lnTo>
                  <a:lnTo>
                    <a:pt x="360875" y="51129"/>
                  </a:lnTo>
                  <a:lnTo>
                    <a:pt x="36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9" name="bk object 27">
              <a:extLst>
                <a:ext uri="{FF2B5EF4-FFF2-40B4-BE49-F238E27FC236}">
                  <a16:creationId xmlns:a16="http://schemas.microsoft.com/office/drawing/2014/main" id="{04EAB7B3-B940-5D43-A3C5-B1E5E5F1CBC3}"/>
                </a:ext>
              </a:extLst>
            </p:cNvPr>
            <p:cNvSpPr/>
            <p:nvPr userDrawn="1"/>
          </p:nvSpPr>
          <p:spPr>
            <a:xfrm>
              <a:off x="17887295" y="11137407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>
                  <a:moveTo>
                    <a:pt x="24344" y="0"/>
                  </a:moveTo>
                  <a:lnTo>
                    <a:pt x="7025" y="0"/>
                  </a:lnTo>
                  <a:lnTo>
                    <a:pt x="0" y="7046"/>
                  </a:lnTo>
                  <a:lnTo>
                    <a:pt x="0" y="24334"/>
                  </a:lnTo>
                  <a:lnTo>
                    <a:pt x="7025" y="31381"/>
                  </a:lnTo>
                  <a:lnTo>
                    <a:pt x="24344" y="31381"/>
                  </a:lnTo>
                  <a:lnTo>
                    <a:pt x="27391" y="28334"/>
                  </a:lnTo>
                  <a:lnTo>
                    <a:pt x="9109" y="28334"/>
                  </a:lnTo>
                  <a:lnTo>
                    <a:pt x="3800" y="23035"/>
                  </a:lnTo>
                  <a:lnTo>
                    <a:pt x="3800" y="8366"/>
                  </a:lnTo>
                  <a:lnTo>
                    <a:pt x="9109" y="3057"/>
                  </a:lnTo>
                  <a:lnTo>
                    <a:pt x="27402" y="3057"/>
                  </a:lnTo>
                  <a:lnTo>
                    <a:pt x="24344" y="0"/>
                  </a:lnTo>
                  <a:close/>
                </a:path>
                <a:path w="31750" h="31750">
                  <a:moveTo>
                    <a:pt x="27402" y="3057"/>
                  </a:moveTo>
                  <a:lnTo>
                    <a:pt x="22208" y="3057"/>
                  </a:lnTo>
                  <a:lnTo>
                    <a:pt x="27538" y="8366"/>
                  </a:lnTo>
                  <a:lnTo>
                    <a:pt x="27538" y="23035"/>
                  </a:lnTo>
                  <a:lnTo>
                    <a:pt x="22208" y="28334"/>
                  </a:lnTo>
                  <a:lnTo>
                    <a:pt x="27391" y="28334"/>
                  </a:lnTo>
                  <a:lnTo>
                    <a:pt x="31391" y="24334"/>
                  </a:lnTo>
                  <a:lnTo>
                    <a:pt x="31391" y="7046"/>
                  </a:lnTo>
                  <a:lnTo>
                    <a:pt x="27402" y="3057"/>
                  </a:lnTo>
                  <a:close/>
                </a:path>
                <a:path w="31750" h="31750">
                  <a:moveTo>
                    <a:pt x="20501" y="6753"/>
                  </a:moveTo>
                  <a:lnTo>
                    <a:pt x="9612" y="6753"/>
                  </a:lnTo>
                  <a:lnTo>
                    <a:pt x="9612" y="24533"/>
                  </a:lnTo>
                  <a:lnTo>
                    <a:pt x="12931" y="24533"/>
                  </a:lnTo>
                  <a:lnTo>
                    <a:pt x="12931" y="16868"/>
                  </a:lnTo>
                  <a:lnTo>
                    <a:pt x="18217" y="16868"/>
                  </a:lnTo>
                  <a:lnTo>
                    <a:pt x="21088" y="16470"/>
                  </a:lnTo>
                  <a:lnTo>
                    <a:pt x="22826" y="15015"/>
                  </a:lnTo>
                  <a:lnTo>
                    <a:pt x="22826" y="14345"/>
                  </a:lnTo>
                  <a:lnTo>
                    <a:pt x="12931" y="14345"/>
                  </a:lnTo>
                  <a:lnTo>
                    <a:pt x="12931" y="9266"/>
                  </a:lnTo>
                  <a:lnTo>
                    <a:pt x="22826" y="9266"/>
                  </a:lnTo>
                  <a:lnTo>
                    <a:pt x="22826" y="8219"/>
                  </a:lnTo>
                  <a:lnTo>
                    <a:pt x="20501" y="6753"/>
                  </a:lnTo>
                  <a:close/>
                </a:path>
                <a:path w="31750" h="31750">
                  <a:moveTo>
                    <a:pt x="18217" y="16868"/>
                  </a:moveTo>
                  <a:lnTo>
                    <a:pt x="14941" y="16868"/>
                  </a:lnTo>
                  <a:lnTo>
                    <a:pt x="19528" y="24533"/>
                  </a:lnTo>
                  <a:lnTo>
                    <a:pt x="22941" y="24533"/>
                  </a:lnTo>
                  <a:lnTo>
                    <a:pt x="18217" y="16868"/>
                  </a:lnTo>
                  <a:close/>
                </a:path>
                <a:path w="31750" h="31750">
                  <a:moveTo>
                    <a:pt x="22826" y="9266"/>
                  </a:moveTo>
                  <a:lnTo>
                    <a:pt x="17591" y="9266"/>
                  </a:lnTo>
                  <a:lnTo>
                    <a:pt x="19507" y="9622"/>
                  </a:lnTo>
                  <a:lnTo>
                    <a:pt x="19507" y="14093"/>
                  </a:lnTo>
                  <a:lnTo>
                    <a:pt x="17810" y="14345"/>
                  </a:lnTo>
                  <a:lnTo>
                    <a:pt x="22826" y="14345"/>
                  </a:lnTo>
                  <a:lnTo>
                    <a:pt x="22826" y="92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</p:grpSp>
      <p:sp>
        <p:nvSpPr>
          <p:cNvPr id="20" name="object 2">
            <a:extLst>
              <a:ext uri="{FF2B5EF4-FFF2-40B4-BE49-F238E27FC236}">
                <a16:creationId xmlns:a16="http://schemas.microsoft.com/office/drawing/2014/main" id="{4AE0F31B-7678-0A43-A616-77FA071B1B0B}"/>
              </a:ext>
            </a:extLst>
          </p:cNvPr>
          <p:cNvSpPr txBox="1"/>
          <p:nvPr userDrawn="1"/>
        </p:nvSpPr>
        <p:spPr>
          <a:xfrm>
            <a:off x="366058" y="6571905"/>
            <a:ext cx="20370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spc="-5" dirty="0">
                <a:solidFill>
                  <a:schemeClr val="bg1">
                    <a:lumMod val="65000"/>
                  </a:schemeClr>
                </a:solidFill>
                <a:latin typeface="Verlag Book" pitchFamily="2" charset="0"/>
                <a:cs typeface="Verdana"/>
              </a:rPr>
              <a:t>SPORTS NUTRITION</a:t>
            </a:r>
            <a:endParaRPr sz="1400" dirty="0">
              <a:solidFill>
                <a:schemeClr val="bg1">
                  <a:lumMod val="65000"/>
                </a:schemeClr>
              </a:solidFill>
              <a:latin typeface="Verlag Book" pitchFamily="2" charset="0"/>
              <a:cs typeface="Verdana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573E54A-88E9-3D47-8EB5-E909660F9AC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91819" y="6556984"/>
            <a:ext cx="1034123" cy="22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944" r:id="rId8"/>
    <p:sldLayoutId id="2147483656" r:id="rId9"/>
    <p:sldLayoutId id="2147483657" r:id="rId10"/>
    <p:sldLayoutId id="2147483658" r:id="rId11"/>
    <p:sldLayoutId id="2147483659" r:id="rId12"/>
    <p:sldLayoutId id="214748394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27.emf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Relationship Id="rId4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Relationship Id="rId4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07DFB1C-ED21-4C44-AF8F-BEA208B4C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78"/>
            <a:ext cx="4595071" cy="1645501"/>
          </a:xfrm>
        </p:spPr>
        <p:txBody>
          <a:bodyPr>
            <a:normAutofit/>
          </a:bodyPr>
          <a:lstStyle/>
          <a:p>
            <a:endParaRPr lang="en-US" sz="1400" b="1" i="1" dirty="0"/>
          </a:p>
          <a:p>
            <a:pPr algn="ctr"/>
            <a:r>
              <a:rPr lang="en-US" sz="3700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F0502020204030204" pitchFamily="34" charset="0"/>
                <a:cs typeface="Aharoni" panose="020F0502020204030204" pitchFamily="34" charset="0"/>
              </a:rPr>
              <a:t>Maximizing Your </a:t>
            </a:r>
            <a:br>
              <a:rPr lang="en-US" sz="3700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F0502020204030204" pitchFamily="34" charset="0"/>
                <a:cs typeface="Aharoni" panose="020F0502020204030204" pitchFamily="34" charset="0"/>
              </a:rPr>
            </a:br>
            <a:r>
              <a:rPr lang="en-US" sz="3700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F0502020204030204" pitchFamily="34" charset="0"/>
                <a:cs typeface="Aharoni" panose="020F0502020204030204" pitchFamily="34" charset="0"/>
              </a:rPr>
              <a:t>At-Home Workouts</a:t>
            </a:r>
          </a:p>
          <a:p>
            <a:endParaRPr lang="en-US" sz="3700" b="1" i="1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AB824F9-9904-3B41-9A62-D42A72B47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481432" y="2505927"/>
            <a:ext cx="8157473" cy="3628495"/>
          </a:xfrm>
        </p:spPr>
        <p:txBody>
          <a:bodyPr>
            <a:normAutofit/>
          </a:bodyPr>
          <a:lstStyle/>
          <a:p>
            <a:pPr marL="2743200" lvl="6" indent="0" algn="ctr">
              <a:buNone/>
            </a:pPr>
            <a:r>
              <a:rPr lang="en-US" sz="2400" b="1" dirty="0">
                <a:solidFill>
                  <a:srgbClr val="69BD4F"/>
                </a:solidFill>
              </a:rPr>
              <a:t>Benefits of Exercise</a:t>
            </a:r>
          </a:p>
          <a:p>
            <a:pPr marL="2743200" lvl="6" indent="0" algn="ctr">
              <a:buNone/>
            </a:pPr>
            <a:endParaRPr lang="en-US" sz="2400" b="1" dirty="0">
              <a:solidFill>
                <a:srgbClr val="69BD4F"/>
              </a:solidFill>
            </a:endParaRPr>
          </a:p>
          <a:p>
            <a:pPr marL="2743200" lvl="6" indent="0" algn="ctr">
              <a:buNone/>
            </a:pPr>
            <a:r>
              <a:rPr lang="en-US" sz="2400" b="1" dirty="0">
                <a:solidFill>
                  <a:srgbClr val="69BD4F"/>
                </a:solidFill>
              </a:rPr>
              <a:t>Workout Tips</a:t>
            </a:r>
          </a:p>
          <a:p>
            <a:pPr marL="2743200" lvl="6" indent="0" algn="ctr">
              <a:buNone/>
            </a:pPr>
            <a:endParaRPr lang="en-US" sz="2400" b="1" dirty="0">
              <a:solidFill>
                <a:srgbClr val="69BD4F"/>
              </a:solidFill>
            </a:endParaRPr>
          </a:p>
          <a:p>
            <a:pPr marL="2743200" lvl="6" indent="0" algn="ctr">
              <a:buNone/>
            </a:pPr>
            <a:r>
              <a:rPr lang="en-US" sz="2400" b="1" dirty="0">
                <a:solidFill>
                  <a:srgbClr val="69BD4F"/>
                </a:solidFill>
              </a:rPr>
              <a:t>Body Types</a:t>
            </a:r>
          </a:p>
          <a:p>
            <a:pPr marL="2743200" lvl="6" indent="0" algn="ctr">
              <a:buNone/>
            </a:pPr>
            <a:endParaRPr lang="en-US" sz="2400" b="1" dirty="0">
              <a:solidFill>
                <a:srgbClr val="69BD4F"/>
              </a:solidFill>
            </a:endParaRPr>
          </a:p>
          <a:p>
            <a:pPr marL="2743200" lvl="6" indent="0" algn="ctr">
              <a:buNone/>
            </a:pPr>
            <a:r>
              <a:rPr lang="en-US" sz="2400" b="1" dirty="0">
                <a:solidFill>
                  <a:srgbClr val="69BD4F"/>
                </a:solidFill>
              </a:rPr>
              <a:t>Nutritional Support</a:t>
            </a:r>
          </a:p>
          <a:p>
            <a:pPr marL="2743200" lvl="6" indent="0" algn="ctr">
              <a:buNone/>
            </a:pPr>
            <a:endParaRPr lang="en-US" sz="2400" b="1" dirty="0"/>
          </a:p>
          <a:p>
            <a:pPr marL="2743200" lvl="6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Wednesday, May 6, 2020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3713C1-2FB2-413B-BF91-3AE41726F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0991" y="3474720"/>
            <a:ext cx="6100914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0795B4D-5022-4A7F-A01D-8D880B7CD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99584" y="0"/>
            <a:ext cx="6192415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D19018-DE7C-4796-ADF2-AD2EB0FC0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9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A0A2C2-4F85-44AF-8708-8DCA4B550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9624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EC451B-7A13-2848-8A3B-3B01E23D4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185" y="3507472"/>
            <a:ext cx="4062525" cy="2854012"/>
          </a:xfrm>
          <a:prstGeom prst="rect">
            <a:avLst/>
          </a:prstGeom>
        </p:spPr>
      </p:pic>
      <p:pic>
        <p:nvPicPr>
          <p:cNvPr id="14" name="Picture 13" descr="A person posing for a picture&#10;&#10;Description automatically generated">
            <a:extLst>
              <a:ext uri="{FF2B5EF4-FFF2-40B4-BE49-F238E27FC236}">
                <a16:creationId xmlns:a16="http://schemas.microsoft.com/office/drawing/2014/main" id="{63E5AAB0-6341-8A46-9857-49BE426B94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41" t="17829" r="24974" b="43955"/>
          <a:stretch/>
        </p:blipFill>
        <p:spPr>
          <a:xfrm>
            <a:off x="6515353" y="124192"/>
            <a:ext cx="2266246" cy="266449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9F5D021-C4F2-E542-AF38-541EB6A61692}"/>
              </a:ext>
            </a:extLst>
          </p:cNvPr>
          <p:cNvSpPr txBox="1"/>
          <p:nvPr/>
        </p:nvSpPr>
        <p:spPr>
          <a:xfrm>
            <a:off x="6408636" y="2748985"/>
            <a:ext cx="2497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Paola </a:t>
            </a:r>
            <a:r>
              <a:rPr lang="en-US" dirty="0" err="1">
                <a:solidFill>
                  <a:schemeClr val="bg1"/>
                </a:solidFill>
              </a:rPr>
              <a:t>Rosenick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Distributor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5D5BE9-9981-1044-BE27-D4C05D1F6AD2}"/>
              </a:ext>
            </a:extLst>
          </p:cNvPr>
          <p:cNvSpPr txBox="1"/>
          <p:nvPr/>
        </p:nvSpPr>
        <p:spPr>
          <a:xfrm>
            <a:off x="9302632" y="2730932"/>
            <a:ext cx="2661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Pam Cary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Sr. Executive Coordinator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BD92C4-C9A0-0643-B216-1EF666C521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214" b="14792"/>
          <a:stretch/>
        </p:blipFill>
        <p:spPr>
          <a:xfrm>
            <a:off x="9517634" y="116546"/>
            <a:ext cx="2153238" cy="263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12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B4D92E4A-6D09-E840-A67F-015852990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8529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splay of fruit and vegetable stand&#10;&#10;Description automatically generated">
            <a:extLst>
              <a:ext uri="{FF2B5EF4-FFF2-40B4-BE49-F238E27FC236}">
                <a16:creationId xmlns:a16="http://schemas.microsoft.com/office/drawing/2014/main" id="{2A4416AD-5EC9-8C4A-8EAA-8AB223B81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938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808C43-4418-6F46-9253-9E6A5250C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3B92B1-2F29-EB43-9894-6C111059EA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807CDB-7F3C-7C4B-AEF2-9A9BAF304627}"/>
              </a:ext>
            </a:extLst>
          </p:cNvPr>
          <p:cNvSpPr txBox="1"/>
          <p:nvPr/>
        </p:nvSpPr>
        <p:spPr>
          <a:xfrm>
            <a:off x="11143488" y="6131517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$87.55 MP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0564B7-3A18-6F4A-8104-7BAB6C7A89CA}"/>
              </a:ext>
            </a:extLst>
          </p:cNvPr>
          <p:cNvSpPr txBox="1"/>
          <p:nvPr/>
        </p:nvSpPr>
        <p:spPr>
          <a:xfrm>
            <a:off x="10887456" y="2060448"/>
            <a:ext cx="104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$81.60 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137D55-5362-F945-8E13-ED0958D03458}"/>
              </a:ext>
            </a:extLst>
          </p:cNvPr>
          <p:cNvSpPr txBox="1"/>
          <p:nvPr/>
        </p:nvSpPr>
        <p:spPr>
          <a:xfrm>
            <a:off x="10387584" y="4111371"/>
            <a:ext cx="999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$81.60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8384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A4E6AE5-3A0A-A94F-839E-8AA008D08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2305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tion, food&#10;&#10;Description automatically generated">
            <a:extLst>
              <a:ext uri="{FF2B5EF4-FFF2-40B4-BE49-F238E27FC236}">
                <a16:creationId xmlns:a16="http://schemas.microsoft.com/office/drawing/2014/main" id="{B8082017-2922-FF4B-A06D-6DAC270DD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9D972-E94D-8140-972C-E4DD9796EA18}"/>
              </a:ext>
            </a:extLst>
          </p:cNvPr>
          <p:cNvSpPr txBox="1"/>
          <p:nvPr/>
        </p:nvSpPr>
        <p:spPr>
          <a:xfrm>
            <a:off x="9936480" y="5878330"/>
            <a:ext cx="1182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$44.05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111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6"/>
              </a:gs>
              <a:gs pos="25000">
                <a:schemeClr val="accent6"/>
              </a:gs>
              <a:gs pos="94000">
                <a:schemeClr val="accent1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771271"/>
            <a:ext cx="9833548" cy="1325563"/>
          </a:xfrm>
        </p:spPr>
        <p:txBody>
          <a:bodyPr>
            <a:normAutofit/>
          </a:bodyPr>
          <a:lstStyle/>
          <a:p>
            <a:pPr algn="ctr"/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r>
              <a:rPr lang="en-US" b="1" i="1" dirty="0">
                <a:solidFill>
                  <a:srgbClr val="FFFFFF"/>
                </a:solidFill>
              </a:rPr>
              <a:t>Prove It Challenge Kits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226" y="2572512"/>
            <a:ext cx="9833548" cy="3730752"/>
          </a:xfrm>
          <a:ln>
            <a:solidFill>
              <a:schemeClr val="bg1">
                <a:lumMod val="6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0" dirty="0">
                <a:solidFill>
                  <a:srgbClr val="000000"/>
                </a:solidFill>
              </a:rPr>
              <a:t>			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F13759-1384-3D45-8704-9BEB7602A9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03" r="12477" b="25453"/>
          <a:stretch/>
        </p:blipFill>
        <p:spPr>
          <a:xfrm>
            <a:off x="1291942" y="2344074"/>
            <a:ext cx="4640282" cy="32862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DE6C9-67B9-6640-9EE4-B9944D1EAB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4" b="2356"/>
          <a:stretch/>
        </p:blipFill>
        <p:spPr>
          <a:xfrm>
            <a:off x="6698894" y="2831602"/>
            <a:ext cx="4143554" cy="27799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8222DB-16B5-C241-BD5C-3B3BD0CC4EC9}"/>
              </a:ext>
            </a:extLst>
          </p:cNvPr>
          <p:cNvSpPr txBox="1"/>
          <p:nvPr/>
        </p:nvSpPr>
        <p:spPr>
          <a:xfrm>
            <a:off x="1538606" y="5277838"/>
            <a:ext cx="4279258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Includes 30 Vitalizer Strips, 30 Life Shakes and a </a:t>
            </a:r>
            <a:r>
              <a:rPr lang="en-US" dirty="0">
                <a:ln>
                  <a:solidFill>
                    <a:srgbClr val="69BD4F"/>
                  </a:solidFill>
                </a:ln>
              </a:rPr>
              <a:t>FREE 7-day Healthy Cleanse Kit</a:t>
            </a:r>
            <a:r>
              <a:rPr lang="en-US" dirty="0">
                <a:ln>
                  <a:solidFill>
                    <a:schemeClr val="tx1"/>
                  </a:solidFill>
                </a:ln>
              </a:rPr>
              <a:t>.</a:t>
            </a:r>
            <a:r>
              <a:rPr lang="en-US" dirty="0">
                <a:ln>
                  <a:solidFill>
                    <a:srgbClr val="69BD4F"/>
                  </a:solidFill>
                </a:ln>
              </a:rPr>
              <a:t> </a:t>
            </a:r>
          </a:p>
          <a:p>
            <a:r>
              <a:rPr lang="en-US" dirty="0"/>
              <a:t>#89544 | SPECIAL PRICE $159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FB84C8-D414-8549-BD0B-75BB2DA1B183}"/>
              </a:ext>
            </a:extLst>
          </p:cNvPr>
          <p:cNvSpPr txBox="1"/>
          <p:nvPr/>
        </p:nvSpPr>
        <p:spPr>
          <a:xfrm>
            <a:off x="6803593" y="5264149"/>
            <a:ext cx="4040128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Includes 30 Vitalizer Strips, 30 Life Shakes and a </a:t>
            </a:r>
            <a:r>
              <a:rPr lang="en-US" dirty="0">
                <a:ln>
                  <a:solidFill>
                    <a:srgbClr val="69BD4F"/>
                  </a:solidFill>
                </a:ln>
              </a:rPr>
              <a:t>FREE bottle of </a:t>
            </a:r>
            <a:r>
              <a:rPr lang="en-US" dirty="0" err="1">
                <a:ln>
                  <a:solidFill>
                    <a:srgbClr val="69BD4F"/>
                  </a:solidFill>
                </a:ln>
              </a:rPr>
              <a:t>NutriFeron</a:t>
            </a:r>
            <a:r>
              <a:rPr lang="en-US" dirty="0"/>
              <a:t>. </a:t>
            </a:r>
          </a:p>
          <a:p>
            <a:r>
              <a:rPr lang="en-US" dirty="0"/>
              <a:t>#89549 | SPECIAL PRICE $159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D4F2E3-B593-814F-9874-543BDBAD7554}"/>
              </a:ext>
            </a:extLst>
          </p:cNvPr>
          <p:cNvSpPr txBox="1"/>
          <p:nvPr/>
        </p:nvSpPr>
        <p:spPr>
          <a:xfrm>
            <a:off x="813207" y="6380930"/>
            <a:ext cx="10565282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b="1" i="1" dirty="0"/>
              <a:t>*Both Prove It Challenge Kits Include Free Shipping and Free Shaklee Membership. First Time Purchase Only.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A69AA4-FBF0-3646-8EA0-01AC6F498EF1}"/>
              </a:ext>
            </a:extLst>
          </p:cNvPr>
          <p:cNvSpPr txBox="1"/>
          <p:nvPr/>
        </p:nvSpPr>
        <p:spPr>
          <a:xfrm>
            <a:off x="11570208" y="6380930"/>
            <a:ext cx="621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1492022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77CF22-3635-C944-9912-491A675A4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4078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DBFBBF5-229A-1F48-A55D-EB9722873F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0158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1D7105F1-87CB-A042-8B6B-71F6E7B6F1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8407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8CB6DB-6F59-6940-A166-550E39048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6761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5908D-7CD4-6C4C-8CF0-51A1B85C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2" y="363355"/>
            <a:ext cx="11064875" cy="1097280"/>
          </a:xfrm>
          <a:blipFill>
            <a:blip r:embed="rId3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br>
              <a:rPr lang="en-US" sz="800" b="1" i="1" dirty="0">
                <a:solidFill>
                  <a:schemeClr val="tx1"/>
                </a:solidFill>
                <a:latin typeface="+mj-lt"/>
              </a:rPr>
            </a:br>
            <a:br>
              <a:rPr lang="en-US" sz="800" b="1" i="1" dirty="0">
                <a:solidFill>
                  <a:schemeClr val="tx1"/>
                </a:solidFill>
                <a:latin typeface="+mj-lt"/>
              </a:rPr>
            </a:br>
            <a:r>
              <a:rPr lang="en-US" b="1" i="1" dirty="0">
                <a:solidFill>
                  <a:schemeClr val="tx1"/>
                </a:solidFill>
                <a:latin typeface="+mj-lt"/>
              </a:rPr>
              <a:t>Pam’s Shaklee Story</a:t>
            </a:r>
            <a:r>
              <a:rPr lang="en-US" i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5364" name="Content Placeholder 8">
            <a:extLst>
              <a:ext uri="{FF2B5EF4-FFF2-40B4-BE49-F238E27FC236}">
                <a16:creationId xmlns:a16="http://schemas.microsoft.com/office/drawing/2014/main" id="{44CDF752-AACF-EB41-A17E-B40F72F06F4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3" b="2042"/>
          <a:stretch/>
        </p:blipFill>
        <p:spPr bwMode="auto">
          <a:xfrm>
            <a:off x="845388" y="1648109"/>
            <a:ext cx="4621557" cy="477965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26EA6962-BE93-CA49-B39D-BC9379429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681425"/>
            <a:ext cx="5319173" cy="4746342"/>
          </a:xfr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sz="1200" dirty="0"/>
          </a:p>
          <a:p>
            <a:pPr eaLnBrk="1" hangingPunct="1">
              <a:defRPr/>
            </a:pPr>
            <a:r>
              <a:rPr lang="en-US" dirty="0"/>
              <a:t>Raised on Shaklee products</a:t>
            </a:r>
          </a:p>
          <a:p>
            <a:pPr eaLnBrk="1" hangingPunct="1">
              <a:defRPr/>
            </a:pPr>
            <a:r>
              <a:rPr lang="en-US" dirty="0"/>
              <a:t>Former Corporate Buyer for Aldi</a:t>
            </a:r>
          </a:p>
          <a:p>
            <a:pPr eaLnBrk="1" hangingPunct="1">
              <a:defRPr/>
            </a:pPr>
            <a:r>
              <a:rPr lang="en-US" dirty="0"/>
              <a:t>Left corporate job with 6-figure income to raise 5 kids</a:t>
            </a:r>
          </a:p>
          <a:p>
            <a:pPr eaLnBrk="1" hangingPunct="1">
              <a:defRPr/>
            </a:pPr>
            <a:r>
              <a:rPr lang="en-US" dirty="0"/>
              <a:t>Love helping others learn &amp; earn</a:t>
            </a:r>
          </a:p>
          <a:p>
            <a:pPr eaLnBrk="1" hangingPunct="1">
              <a:defRPr/>
            </a:pPr>
            <a:r>
              <a:rPr lang="en-US" dirty="0"/>
              <a:t>22 years later – earning $$, trips, love the community</a:t>
            </a:r>
          </a:p>
          <a:p>
            <a:pPr eaLnBrk="1" hangingPunct="1">
              <a:defRPr/>
            </a:pPr>
            <a:r>
              <a:rPr lang="en-US" dirty="0"/>
              <a:t>Scalable, ownable, inheritable business; building a legacy</a:t>
            </a:r>
          </a:p>
        </p:txBody>
      </p:sp>
      <p:sp>
        <p:nvSpPr>
          <p:cNvPr id="15363" name="TextBox 5">
            <a:extLst>
              <a:ext uri="{FF2B5EF4-FFF2-40B4-BE49-F238E27FC236}">
                <a16:creationId xmlns:a16="http://schemas.microsoft.com/office/drawing/2014/main" id="{BA4D879F-44E8-B248-9FD3-9E6C25FFC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3" y="2986088"/>
            <a:ext cx="257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1014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FEEBF710-9280-3E47-9CD7-48C461781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04ECE9-5991-2A45-83EB-1708B8978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09662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CC4A205-7576-7B4E-ACCE-C41424474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945BED-A61F-BC4F-8DEB-51B57CC619E3}"/>
              </a:ext>
            </a:extLst>
          </p:cNvPr>
          <p:cNvSpPr txBox="1"/>
          <p:nvPr/>
        </p:nvSpPr>
        <p:spPr>
          <a:xfrm>
            <a:off x="4084320" y="4669536"/>
            <a:ext cx="1255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$20.60 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3A03DA-0B49-2A46-9EEB-6D0344C3352B}"/>
              </a:ext>
            </a:extLst>
          </p:cNvPr>
          <p:cNvSpPr txBox="1"/>
          <p:nvPr/>
        </p:nvSpPr>
        <p:spPr>
          <a:xfrm>
            <a:off x="10107168" y="560832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$20.60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812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collar shirt&#10;&#10;Description automatically generated">
            <a:extLst>
              <a:ext uri="{FF2B5EF4-FFF2-40B4-BE49-F238E27FC236}">
                <a16:creationId xmlns:a16="http://schemas.microsoft.com/office/drawing/2014/main" id="{8C1BF6BA-29F2-6C41-98B0-3743040C4C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6547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D65E72B-5251-3748-9FBD-42D003952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EEA092-DF20-4241-8448-F027B76E2ABF}"/>
              </a:ext>
            </a:extLst>
          </p:cNvPr>
          <p:cNvSpPr txBox="1"/>
          <p:nvPr/>
        </p:nvSpPr>
        <p:spPr>
          <a:xfrm>
            <a:off x="3840480" y="5157216"/>
            <a:ext cx="1414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$20.60 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B8F2EF-F9AB-F643-97FE-8B2AC4B53BA3}"/>
              </a:ext>
            </a:extLst>
          </p:cNvPr>
          <p:cNvSpPr txBox="1"/>
          <p:nvPr/>
        </p:nvSpPr>
        <p:spPr>
          <a:xfrm>
            <a:off x="9448800" y="4620768"/>
            <a:ext cx="128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$30.90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6412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9BF560FF-8C93-6847-8C5A-F87830296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21055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2503CD7F-7C96-9048-A299-6EBF06F9DD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272906-5E6F-2A43-B2AC-8CF81467CD4B}"/>
              </a:ext>
            </a:extLst>
          </p:cNvPr>
          <p:cNvSpPr txBox="1"/>
          <p:nvPr/>
        </p:nvSpPr>
        <p:spPr>
          <a:xfrm>
            <a:off x="4315968" y="5401056"/>
            <a:ext cx="1255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$51.50 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7BE68A-E9AF-8847-8354-7D0DCAF24A42}"/>
              </a:ext>
            </a:extLst>
          </p:cNvPr>
          <p:cNvSpPr txBox="1"/>
          <p:nvPr/>
        </p:nvSpPr>
        <p:spPr>
          <a:xfrm>
            <a:off x="9790176" y="5401056"/>
            <a:ext cx="1255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$46.35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9481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05815876-1D27-EB4A-A45B-1E4E18B2E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5966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tion, food&#10;&#10;Description automatically generated">
            <a:extLst>
              <a:ext uri="{FF2B5EF4-FFF2-40B4-BE49-F238E27FC236}">
                <a16:creationId xmlns:a16="http://schemas.microsoft.com/office/drawing/2014/main" id="{4E0A9FD6-FA2E-B641-A4D1-43833C6D4D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030D9D-AAFF-584A-8F4D-722D4645DCEB}"/>
              </a:ext>
            </a:extLst>
          </p:cNvPr>
          <p:cNvSpPr txBox="1"/>
          <p:nvPr/>
        </p:nvSpPr>
        <p:spPr>
          <a:xfrm>
            <a:off x="9022080" y="5913120"/>
            <a:ext cx="1292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$30.90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0429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149A4AAB-0FDA-EA48-AFD0-099BDDE68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1D4A22-004B-4342-B620-998DC8C2B8C4}"/>
              </a:ext>
            </a:extLst>
          </p:cNvPr>
          <p:cNvSpPr txBox="1"/>
          <p:nvPr/>
        </p:nvSpPr>
        <p:spPr>
          <a:xfrm>
            <a:off x="9851136" y="4681728"/>
            <a:ext cx="147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$123.60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0959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10D65D-2672-8A47-9F3C-F467ADE14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6B31A9-4757-DD4C-BA99-B3F8E13FD41D}"/>
              </a:ext>
            </a:extLst>
          </p:cNvPr>
          <p:cNvSpPr txBox="1"/>
          <p:nvPr/>
        </p:nvSpPr>
        <p:spPr>
          <a:xfrm>
            <a:off x="9997440" y="4742688"/>
            <a:ext cx="1609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$149.35 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91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D36594-38CC-6345-A9BD-327D6D75F92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algn="ctr"/>
            <a:br>
              <a:rPr lang="en-US" sz="1200" b="1" i="1" dirty="0"/>
            </a:br>
            <a:br>
              <a:rPr lang="en-US" sz="1200" b="1" i="1" dirty="0"/>
            </a:br>
            <a:r>
              <a:rPr lang="en-US" b="1" i="1" dirty="0"/>
              <a:t>Paola’s Shaklee Story</a:t>
            </a:r>
            <a:endParaRPr lang="en-US" sz="1200" b="1" i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E8BE46-306F-A943-94FB-5B17A2B05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359" y="1926205"/>
            <a:ext cx="5340424" cy="4338977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r>
              <a:rPr lang="en-US" dirty="0"/>
              <a:t>Certified Personal Trainer </a:t>
            </a:r>
            <a:r>
              <a:rPr lang="en-US" sz="2000" dirty="0"/>
              <a:t>– </a:t>
            </a:r>
            <a:r>
              <a:rPr lang="en-US" dirty="0"/>
              <a:t>19 </a:t>
            </a:r>
            <a:r>
              <a:rPr lang="en-US" dirty="0" err="1"/>
              <a:t>yrs</a:t>
            </a:r>
            <a:endParaRPr lang="en-US" dirty="0"/>
          </a:p>
          <a:p>
            <a:r>
              <a:rPr lang="en-US" dirty="0"/>
              <a:t>Personal Training Business </a:t>
            </a:r>
            <a:r>
              <a:rPr lang="en-US" sz="2000" dirty="0"/>
              <a:t>– </a:t>
            </a:r>
            <a:r>
              <a:rPr lang="en-US" dirty="0"/>
              <a:t>15 </a:t>
            </a:r>
            <a:r>
              <a:rPr lang="en-US" dirty="0" err="1"/>
              <a:t>yrs</a:t>
            </a:r>
            <a:endParaRPr lang="en-US" dirty="0"/>
          </a:p>
          <a:p>
            <a:r>
              <a:rPr lang="en-US" dirty="0"/>
              <a:t>8 year old son, Lucas</a:t>
            </a:r>
          </a:p>
          <a:p>
            <a:r>
              <a:rPr lang="en-US" dirty="0"/>
              <a:t>Introduced to Shaklee in Oct 2019</a:t>
            </a:r>
          </a:p>
          <a:p>
            <a:r>
              <a:rPr lang="en-US" dirty="0"/>
              <a:t>Accepted the Prove It Challenge</a:t>
            </a:r>
          </a:p>
          <a:p>
            <a:r>
              <a:rPr lang="en-US" dirty="0"/>
              <a:t>Saw the opportunity to share products with clients, family, etc.</a:t>
            </a:r>
          </a:p>
          <a:p>
            <a:r>
              <a:rPr lang="en-US" dirty="0"/>
              <a:t>Looking forward to the future with Shaklee and training clients</a:t>
            </a:r>
          </a:p>
        </p:txBody>
      </p:sp>
      <p:pic>
        <p:nvPicPr>
          <p:cNvPr id="7" name="Picture 6" descr="A person and person posing for a picture&#10;&#10;Description automatically generated">
            <a:extLst>
              <a:ext uri="{FF2B5EF4-FFF2-40B4-BE49-F238E27FC236}">
                <a16:creationId xmlns:a16="http://schemas.microsoft.com/office/drawing/2014/main" id="{DB5F6C2C-FF06-6849-921D-DD41EF079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4082" y="1863716"/>
            <a:ext cx="2509718" cy="4463953"/>
          </a:xfrm>
          <a:prstGeom prst="rect">
            <a:avLst/>
          </a:prstGeom>
        </p:spPr>
      </p:pic>
      <p:pic>
        <p:nvPicPr>
          <p:cNvPr id="10" name="Picture 9" descr="A picture containing person, woman, girl, holding&#10;&#10;Description automatically generated">
            <a:extLst>
              <a:ext uri="{FF2B5EF4-FFF2-40B4-BE49-F238E27FC236}">
                <a16:creationId xmlns:a16="http://schemas.microsoft.com/office/drawing/2014/main" id="{B1C2E326-D121-CE40-B11C-6306DC14F3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706"/>
          <a:stretch/>
        </p:blipFill>
        <p:spPr>
          <a:xfrm>
            <a:off x="773939" y="1801229"/>
            <a:ext cx="2359561" cy="458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109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atching a football ball&#10;&#10;Description automatically generated">
            <a:extLst>
              <a:ext uri="{FF2B5EF4-FFF2-40B4-BE49-F238E27FC236}">
                <a16:creationId xmlns:a16="http://schemas.microsoft.com/office/drawing/2014/main" id="{4D69C294-E6C4-134D-A8D2-C283A5854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16764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F3DF0C77-7B8E-1147-8E79-BA70A8E19A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13730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4471A908-33A8-E948-A538-E444312EE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65679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5879593-5F70-224F-922F-F35BA5C72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99382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computer&#10;&#10;Description automatically generated">
            <a:extLst>
              <a:ext uri="{FF2B5EF4-FFF2-40B4-BE49-F238E27FC236}">
                <a16:creationId xmlns:a16="http://schemas.microsoft.com/office/drawing/2014/main" id="{5AF1AE2E-C9B9-C84E-AD13-F72735964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28119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0C00024-F710-BB4F-9F2F-B41E55C5B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A6FCF1-9F9D-8B40-A064-C45225EF4503}"/>
              </a:ext>
            </a:extLst>
          </p:cNvPr>
          <p:cNvSpPr txBox="1"/>
          <p:nvPr/>
        </p:nvSpPr>
        <p:spPr>
          <a:xfrm>
            <a:off x="670560" y="3429000"/>
            <a:ext cx="102412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$10,608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812624-5DCC-EA4F-81AB-4DE3533739C7}"/>
              </a:ext>
            </a:extLst>
          </p:cNvPr>
          <p:cNvSpPr txBox="1"/>
          <p:nvPr/>
        </p:nvSpPr>
        <p:spPr>
          <a:xfrm>
            <a:off x="3316224" y="2670048"/>
            <a:ext cx="96316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$33,919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2026C7-E09D-0747-BD3E-C33E411E3E9D}"/>
              </a:ext>
            </a:extLst>
          </p:cNvPr>
          <p:cNvSpPr txBox="1"/>
          <p:nvPr/>
        </p:nvSpPr>
        <p:spPr>
          <a:xfrm>
            <a:off x="6096000" y="1987296"/>
            <a:ext cx="95097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$98,925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5578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CB6C291-6CAF-46DF-ACFF-AADF0FD03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EBADBCA-DA20-4279-93C6-011DEF18A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53" t="3964" b="3964"/>
          <a:stretch>
            <a:fillRect/>
          </a:stretch>
        </p:blipFill>
        <p:spPr>
          <a:xfrm>
            <a:off x="0" y="1"/>
            <a:ext cx="7554138" cy="6857999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735DC46-5663-471D-AADB-81E00E65B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850" y="0"/>
            <a:ext cx="539115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1011" y="728560"/>
            <a:ext cx="6091304" cy="5605105"/>
          </a:xfrm>
          <a:ln>
            <a:solidFill>
              <a:schemeClr val="tx1">
                <a:lumMod val="65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Purchase a </a:t>
            </a:r>
            <a:r>
              <a:rPr lang="en-US" i="1" dirty="0">
                <a:solidFill>
                  <a:schemeClr val="bg1"/>
                </a:solidFill>
              </a:rPr>
              <a:t>Prove It Challenge Kit</a:t>
            </a:r>
            <a:r>
              <a:rPr lang="en-US" dirty="0">
                <a:solidFill>
                  <a:schemeClr val="bg1"/>
                </a:solidFill>
              </a:rPr>
              <a:t>, with your choice of a FREE 7-Day Healthy Cleanse or </a:t>
            </a:r>
            <a:r>
              <a:rPr lang="en-US" dirty="0" err="1">
                <a:solidFill>
                  <a:schemeClr val="bg1"/>
                </a:solidFill>
              </a:rPr>
              <a:t>NutriFeron</a:t>
            </a:r>
            <a:r>
              <a:rPr lang="en-US" dirty="0">
                <a:solidFill>
                  <a:schemeClr val="bg1"/>
                </a:solidFill>
              </a:rPr>
              <a:t> and get a </a:t>
            </a:r>
            <a:r>
              <a:rPr lang="en-US" dirty="0">
                <a:solidFill>
                  <a:srgbClr val="69BD4F"/>
                </a:solidFill>
              </a:rPr>
              <a:t>FREE Vita-D</a:t>
            </a:r>
            <a:r>
              <a:rPr lang="en-US" sz="1800" dirty="0">
                <a:solidFill>
                  <a:srgbClr val="69BD4F"/>
                </a:solidFill>
              </a:rPr>
              <a:t>3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marL="457200" indent="-457200"/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Order any </a:t>
            </a:r>
            <a:r>
              <a:rPr lang="en-US" i="1" dirty="0">
                <a:solidFill>
                  <a:schemeClr val="bg1"/>
                </a:solidFill>
              </a:rPr>
              <a:t>2 Performance             products </a:t>
            </a:r>
            <a:r>
              <a:rPr lang="en-US" dirty="0">
                <a:solidFill>
                  <a:schemeClr val="bg1"/>
                </a:solidFill>
              </a:rPr>
              <a:t>and get a </a:t>
            </a:r>
            <a:r>
              <a:rPr lang="en-US" dirty="0">
                <a:solidFill>
                  <a:srgbClr val="69BD4F"/>
                </a:solidFill>
              </a:rPr>
              <a:t>FREE                     Vita-D</a:t>
            </a:r>
            <a:r>
              <a:rPr lang="en-US" sz="1800" dirty="0">
                <a:solidFill>
                  <a:srgbClr val="69BD4F"/>
                </a:solidFill>
              </a:rPr>
              <a:t>3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	</a:t>
            </a:r>
            <a:r>
              <a:rPr lang="en-US" sz="2000" dirty="0">
                <a:solidFill>
                  <a:schemeClr val="bg1"/>
                </a:solidFill>
              </a:rPr>
              <a:t>Offer expires 5/31/20</a:t>
            </a:r>
            <a:r>
              <a:rPr lang="en-US" sz="1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1E1062-6AAD-1146-9617-4CE080BD01A8}"/>
              </a:ext>
            </a:extLst>
          </p:cNvPr>
          <p:cNvSpPr/>
          <p:nvPr/>
        </p:nvSpPr>
        <p:spPr>
          <a:xfrm>
            <a:off x="130629" y="1385924"/>
            <a:ext cx="489296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i="1" dirty="0">
                <a:solidFill>
                  <a:srgbClr val="FFFFFF"/>
                </a:solidFill>
              </a:rPr>
              <a:t>Shaklee </a:t>
            </a:r>
          </a:p>
          <a:p>
            <a:r>
              <a:rPr lang="en-US" sz="4200" i="1" dirty="0">
                <a:solidFill>
                  <a:srgbClr val="FFFFFF"/>
                </a:solidFill>
              </a:rPr>
              <a:t>	Event </a:t>
            </a:r>
          </a:p>
          <a:p>
            <a:r>
              <a:rPr lang="en-US" sz="4200" i="1" dirty="0">
                <a:solidFill>
                  <a:srgbClr val="FFFFFF"/>
                </a:solidFill>
              </a:rPr>
              <a:t>		Specials</a:t>
            </a:r>
          </a:p>
          <a:p>
            <a:endParaRPr lang="en-US" i="1" dirty="0">
              <a:solidFill>
                <a:srgbClr val="FFFFFF"/>
              </a:solidFill>
            </a:endParaRPr>
          </a:p>
          <a:p>
            <a:r>
              <a:rPr lang="en-US" sz="4400" i="1" dirty="0">
                <a:solidFill>
                  <a:srgbClr val="FFFFFF"/>
                </a:solidFill>
              </a:rPr>
              <a:t> 	</a:t>
            </a:r>
            <a:r>
              <a:rPr lang="en-US" sz="4400" i="1" dirty="0">
                <a:solidFill>
                  <a:srgbClr val="69BD4F"/>
                </a:solidFill>
              </a:rPr>
              <a:t>Free Vita-D3</a:t>
            </a:r>
            <a:endParaRPr lang="en-US" sz="4400" dirty="0">
              <a:solidFill>
                <a:srgbClr val="69BD4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39FD06-3739-3F45-B862-599CEA29F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58" t="-615" r="22995" b="615"/>
          <a:stretch/>
        </p:blipFill>
        <p:spPr>
          <a:xfrm>
            <a:off x="10156265" y="3769427"/>
            <a:ext cx="1226130" cy="20590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A81B61-255D-A348-9446-206F64865368}"/>
              </a:ext>
            </a:extLst>
          </p:cNvPr>
          <p:cNvSpPr txBox="1"/>
          <p:nvPr/>
        </p:nvSpPr>
        <p:spPr>
          <a:xfrm>
            <a:off x="10300070" y="5790886"/>
            <a:ext cx="1220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$11.75 SRP</a:t>
            </a:r>
          </a:p>
        </p:txBody>
      </p:sp>
    </p:spTree>
    <p:extLst>
      <p:ext uri="{BB962C8B-B14F-4D97-AF65-F5344CB8AC3E}">
        <p14:creationId xmlns:p14="http://schemas.microsoft.com/office/powerpoint/2010/main" val="3624829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CB6C291-6CAF-46DF-ACFF-AADF0FD03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EBADBCA-DA20-4279-93C6-011DEF18A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53" t="3964" b="3964"/>
          <a:stretch>
            <a:fillRect/>
          </a:stretch>
        </p:blipFill>
        <p:spPr>
          <a:xfrm>
            <a:off x="0" y="1"/>
            <a:ext cx="7554138" cy="6857999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br>
              <a:rPr lang="en-US" dirty="0">
                <a:solidFill>
                  <a:srgbClr val="FFFFFF"/>
                </a:solidFill>
              </a:rPr>
            </a:br>
            <a:r>
              <a:rPr lang="en-US" i="1" dirty="0">
                <a:solidFill>
                  <a:srgbClr val="FFFFFF"/>
                </a:solidFill>
              </a:rPr>
              <a:t>Event Specials - </a:t>
            </a:r>
            <a:br>
              <a:rPr lang="en-US" i="1" dirty="0">
                <a:solidFill>
                  <a:srgbClr val="FFFFFF"/>
                </a:solidFill>
              </a:rPr>
            </a:br>
            <a:br>
              <a:rPr lang="en-US" i="1" dirty="0">
                <a:solidFill>
                  <a:srgbClr val="FFFFFF"/>
                </a:solidFill>
              </a:rPr>
            </a:br>
            <a:r>
              <a:rPr lang="en-US" i="1" dirty="0">
                <a:solidFill>
                  <a:srgbClr val="FFFFFF"/>
                </a:solidFill>
              </a:rPr>
              <a:t>“Workout </a:t>
            </a:r>
            <a:br>
              <a:rPr lang="en-US" i="1" dirty="0">
                <a:solidFill>
                  <a:srgbClr val="FFFFFF"/>
                </a:solidFill>
              </a:rPr>
            </a:br>
            <a:r>
              <a:rPr lang="en-US" i="1" dirty="0">
                <a:solidFill>
                  <a:srgbClr val="FFFFFF"/>
                </a:solidFill>
              </a:rPr>
              <a:t>	with </a:t>
            </a:r>
            <a:br>
              <a:rPr lang="en-US" i="1" dirty="0">
                <a:solidFill>
                  <a:srgbClr val="FFFFFF"/>
                </a:solidFill>
              </a:rPr>
            </a:br>
            <a:r>
              <a:rPr lang="en-US" i="1" dirty="0">
                <a:solidFill>
                  <a:srgbClr val="FFFFFF"/>
                </a:solidFill>
              </a:rPr>
              <a:t>	    Paola” </a:t>
            </a:r>
            <a:br>
              <a:rPr lang="en-US" i="1" dirty="0">
                <a:solidFill>
                  <a:srgbClr val="FFFFFF"/>
                </a:solidFill>
              </a:rPr>
            </a:b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735DC46-5663-471D-AADB-81E00E65B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850" y="0"/>
            <a:ext cx="539115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3143" y="534851"/>
            <a:ext cx="6328228" cy="5951293"/>
          </a:xfrm>
          <a:ln>
            <a:solidFill>
              <a:schemeClr val="tx1">
                <a:lumMod val="65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F</a:t>
            </a:r>
            <a:r>
              <a:rPr lang="en-US" i="1" dirty="0">
                <a:solidFill>
                  <a:srgbClr val="000000"/>
                </a:solidFill>
              </a:rPr>
              <a:t>REE Workouts on Zoom – </a:t>
            </a:r>
          </a:p>
          <a:p>
            <a:pPr marL="0" indent="0">
              <a:buNone/>
            </a:pPr>
            <a:endParaRPr lang="en-US" sz="800" dirty="0">
              <a:solidFill>
                <a:srgbClr val="00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000000"/>
                </a:solidFill>
              </a:rPr>
              <a:t>Monday, May 11</a:t>
            </a:r>
            <a:r>
              <a:rPr lang="en-US" sz="2200" baseline="30000" dirty="0">
                <a:solidFill>
                  <a:srgbClr val="000000"/>
                </a:solidFill>
              </a:rPr>
              <a:t>th</a:t>
            </a:r>
            <a:r>
              <a:rPr lang="en-US" sz="2200" dirty="0">
                <a:solidFill>
                  <a:srgbClr val="000000"/>
                </a:solidFill>
              </a:rPr>
              <a:t> – </a:t>
            </a:r>
            <a:r>
              <a:rPr lang="en-US" sz="2200" i="1" dirty="0">
                <a:solidFill>
                  <a:srgbClr val="000000"/>
                </a:solidFill>
              </a:rPr>
              <a:t>Total Body Conditioning </a:t>
            </a:r>
            <a:r>
              <a:rPr lang="en-US" sz="2200" dirty="0">
                <a:solidFill>
                  <a:srgbClr val="000000"/>
                </a:solidFill>
              </a:rPr>
              <a:t> – 	11:00am CT</a:t>
            </a:r>
          </a:p>
          <a:p>
            <a:pPr marL="457200" lvl="1" indent="0">
              <a:buNone/>
            </a:pPr>
            <a:endParaRPr lang="en-US" sz="1600" dirty="0">
              <a:solidFill>
                <a:srgbClr val="00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000000"/>
                </a:solidFill>
              </a:rPr>
              <a:t>Wednesday, May 13</a:t>
            </a:r>
            <a:r>
              <a:rPr lang="en-US" sz="2200" baseline="30000" dirty="0">
                <a:solidFill>
                  <a:srgbClr val="000000"/>
                </a:solidFill>
              </a:rPr>
              <a:t>th</a:t>
            </a:r>
            <a:r>
              <a:rPr lang="en-US" sz="2200" dirty="0">
                <a:solidFill>
                  <a:srgbClr val="000000"/>
                </a:solidFill>
              </a:rPr>
              <a:t> – </a:t>
            </a:r>
            <a:r>
              <a:rPr lang="en-US" sz="2200" i="1" dirty="0">
                <a:solidFill>
                  <a:srgbClr val="000000"/>
                </a:solidFill>
              </a:rPr>
              <a:t>Strength Training </a:t>
            </a:r>
            <a:r>
              <a:rPr lang="en-US" sz="2200" dirty="0">
                <a:solidFill>
                  <a:srgbClr val="000000"/>
                </a:solidFill>
              </a:rPr>
              <a:t> – 	   5:00pm CT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      (Both classes will be held here on this Zoom link)</a:t>
            </a:r>
          </a:p>
          <a:p>
            <a:pPr marL="0" indent="0">
              <a:buNone/>
            </a:pPr>
            <a:endParaRPr lang="en-US" sz="2200" dirty="0">
              <a:solidFill>
                <a:srgbClr val="000000"/>
              </a:solidFill>
            </a:endParaRPr>
          </a:p>
          <a:p>
            <a:r>
              <a:rPr lang="en-US" i="1" dirty="0">
                <a:solidFill>
                  <a:srgbClr val="000000"/>
                </a:solidFill>
              </a:rPr>
              <a:t>Personal Training – </a:t>
            </a:r>
            <a:endParaRPr lang="en-US" sz="1200" i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	– Free Personal Training Consultation</a:t>
            </a:r>
            <a:r>
              <a:rPr lang="en-US" sz="1600" dirty="0">
                <a:solidFill>
                  <a:srgbClr val="000000"/>
                </a:solidFill>
              </a:rPr>
              <a:t>*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	– Purchase a 6-session package,                        	   get 2 extra sessions for FREE.</a:t>
            </a:r>
            <a:r>
              <a:rPr lang="en-US" sz="1600" dirty="0">
                <a:solidFill>
                  <a:srgbClr val="000000"/>
                </a:solidFill>
              </a:rPr>
              <a:t>*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</a:rPr>
              <a:t>	    *First time clients only. Offer expires 5/31/20.</a:t>
            </a:r>
          </a:p>
          <a:p>
            <a:pPr marL="0" indent="0">
              <a:buNone/>
            </a:pPr>
            <a:endParaRPr lang="en-US" sz="16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</a:rPr>
              <a:t>Contact Paola </a:t>
            </a:r>
            <a:r>
              <a:rPr lang="en-US" sz="1600" dirty="0" err="1">
                <a:solidFill>
                  <a:srgbClr val="000000"/>
                </a:solidFill>
              </a:rPr>
              <a:t>Rosenick</a:t>
            </a:r>
            <a:r>
              <a:rPr lang="en-US" sz="1600" dirty="0">
                <a:solidFill>
                  <a:srgbClr val="000000"/>
                </a:solidFill>
              </a:rPr>
              <a:t> on Facebook or via Facebook Messenger.</a:t>
            </a:r>
          </a:p>
        </p:txBody>
      </p:sp>
    </p:spTree>
    <p:extLst>
      <p:ext uri="{BB962C8B-B14F-4D97-AF65-F5344CB8AC3E}">
        <p14:creationId xmlns:p14="http://schemas.microsoft.com/office/powerpoint/2010/main" val="3665829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25168E7B-6D42-4B3A-B7A1-17D4C49E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8A030C2-9F23-4593-9F99-7B73C232A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6432" y="1741337"/>
            <a:ext cx="6739136" cy="23879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b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6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9559" y="4200522"/>
            <a:ext cx="6740685" cy="68207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b="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			</a:t>
            </a:r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70BED4-C61E-0447-ACB5-F613EFA66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255" y="3794437"/>
            <a:ext cx="3260417" cy="2176327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A12BB5-E087-0248-ACED-04A217DFDFBD}"/>
              </a:ext>
            </a:extLst>
          </p:cNvPr>
          <p:cNvSpPr txBox="1"/>
          <p:nvPr/>
        </p:nvSpPr>
        <p:spPr>
          <a:xfrm>
            <a:off x="3328416" y="780455"/>
            <a:ext cx="505968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Next Event – 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pPr algn="r"/>
            <a:r>
              <a:rPr lang="en-US" sz="3600" i="1" dirty="0">
                <a:solidFill>
                  <a:schemeClr val="bg1"/>
                </a:solidFill>
              </a:rPr>
              <a:t>Stress, Anxiety and Fear     …while Staying at Home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             Wed, May 13th, 3:00pm CT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90384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35">
            <a:extLst>
              <a:ext uri="{FF2B5EF4-FFF2-40B4-BE49-F238E27FC236}">
                <a16:creationId xmlns:a16="http://schemas.microsoft.com/office/drawing/2014/main" id="{7264F718-7FAC-4056-9FA9-A603EC682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0"/>
            <a:ext cx="1219047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37">
            <a:extLst>
              <a:ext uri="{FF2B5EF4-FFF2-40B4-BE49-F238E27FC236}">
                <a16:creationId xmlns:a16="http://schemas.microsoft.com/office/drawing/2014/main" id="{AAD98D1C-F2EB-49D5-899B-086F7E26F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059849" y="-479"/>
            <a:ext cx="9132151" cy="6858478"/>
          </a:xfrm>
          <a:custGeom>
            <a:avLst/>
            <a:gdLst>
              <a:gd name="connsiteX0" fmla="*/ 5955776 w 9132151"/>
              <a:gd name="connsiteY0" fmla="*/ 0 h 6858478"/>
              <a:gd name="connsiteX1" fmla="*/ 5950199 w 9132151"/>
              <a:gd name="connsiteY1" fmla="*/ 0 h 6858478"/>
              <a:gd name="connsiteX2" fmla="*/ 4883971 w 9132151"/>
              <a:gd name="connsiteY2" fmla="*/ 0 h 6858478"/>
              <a:gd name="connsiteX3" fmla="*/ 0 w 9132151"/>
              <a:gd name="connsiteY3" fmla="*/ 0 h 6858478"/>
              <a:gd name="connsiteX4" fmla="*/ 0 w 9132151"/>
              <a:gd name="connsiteY4" fmla="*/ 6857916 h 6858478"/>
              <a:gd name="connsiteX5" fmla="*/ 1707856 w 9132151"/>
              <a:gd name="connsiteY5" fmla="*/ 6857916 h 6858478"/>
              <a:gd name="connsiteX6" fmla="*/ 1707596 w 9132151"/>
              <a:gd name="connsiteY6" fmla="*/ 6858478 h 6858478"/>
              <a:gd name="connsiteX7" fmla="*/ 9132151 w 9132151"/>
              <a:gd name="connsiteY7" fmla="*/ 6858478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32151" h="6858478">
                <a:moveTo>
                  <a:pt x="5955776" y="0"/>
                </a:moveTo>
                <a:lnTo>
                  <a:pt x="5950199" y="0"/>
                </a:lnTo>
                <a:lnTo>
                  <a:pt x="4883971" y="0"/>
                </a:lnTo>
                <a:lnTo>
                  <a:pt x="0" y="0"/>
                </a:lnTo>
                <a:lnTo>
                  <a:pt x="0" y="6857916"/>
                </a:lnTo>
                <a:lnTo>
                  <a:pt x="1707856" y="6857916"/>
                </a:lnTo>
                <a:lnTo>
                  <a:pt x="1707596" y="6858478"/>
                </a:lnTo>
                <a:lnTo>
                  <a:pt x="9132151" y="6858478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reeform: Shape 39">
            <a:extLst>
              <a:ext uri="{FF2B5EF4-FFF2-40B4-BE49-F238E27FC236}">
                <a16:creationId xmlns:a16="http://schemas.microsoft.com/office/drawing/2014/main" id="{7B4CA2D6-8008-4CEE-8D65-E6BE5477FC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69312" y="-3325"/>
            <a:ext cx="8722688" cy="6861324"/>
          </a:xfrm>
          <a:custGeom>
            <a:avLst/>
            <a:gdLst>
              <a:gd name="connsiteX0" fmla="*/ 5560897 w 8722688"/>
              <a:gd name="connsiteY0" fmla="*/ 0 h 6861324"/>
              <a:gd name="connsiteX1" fmla="*/ 5555346 w 8722688"/>
              <a:gd name="connsiteY1" fmla="*/ 0 h 6861324"/>
              <a:gd name="connsiteX2" fmla="*/ 4494013 w 8722688"/>
              <a:gd name="connsiteY2" fmla="*/ 0 h 6861324"/>
              <a:gd name="connsiteX3" fmla="*/ 681726 w 8722688"/>
              <a:gd name="connsiteY3" fmla="*/ 0 h 6861324"/>
              <a:gd name="connsiteX4" fmla="*/ 681726 w 8722688"/>
              <a:gd name="connsiteY4" fmla="*/ 479 h 6861324"/>
              <a:gd name="connsiteX5" fmla="*/ 0 w 8722688"/>
              <a:gd name="connsiteY5" fmla="*/ 479 h 6861324"/>
              <a:gd name="connsiteX6" fmla="*/ 0 w 8722688"/>
              <a:gd name="connsiteY6" fmla="*/ 6861324 h 6861324"/>
              <a:gd name="connsiteX7" fmla="*/ 2429574 w 8722688"/>
              <a:gd name="connsiteY7" fmla="*/ 6861324 h 6861324"/>
              <a:gd name="connsiteX8" fmla="*/ 2429574 w 8722688"/>
              <a:gd name="connsiteY8" fmla="*/ 6861323 h 6861324"/>
              <a:gd name="connsiteX9" fmla="*/ 8368134 w 8722688"/>
              <a:gd name="connsiteY9" fmla="*/ 6861323 h 6861324"/>
              <a:gd name="connsiteX10" fmla="*/ 8366822 w 8722688"/>
              <a:gd name="connsiteY10" fmla="*/ 6858478 h 6861324"/>
              <a:gd name="connsiteX11" fmla="*/ 8722688 w 8722688"/>
              <a:gd name="connsiteY11" fmla="*/ 6858478 h 686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22688" h="6861324">
                <a:moveTo>
                  <a:pt x="5560897" y="0"/>
                </a:moveTo>
                <a:lnTo>
                  <a:pt x="5555346" y="0"/>
                </a:lnTo>
                <a:lnTo>
                  <a:pt x="4494013" y="0"/>
                </a:lnTo>
                <a:lnTo>
                  <a:pt x="681726" y="0"/>
                </a:lnTo>
                <a:lnTo>
                  <a:pt x="681726" y="479"/>
                </a:lnTo>
                <a:lnTo>
                  <a:pt x="0" y="479"/>
                </a:lnTo>
                <a:lnTo>
                  <a:pt x="0" y="6861324"/>
                </a:lnTo>
                <a:lnTo>
                  <a:pt x="2429574" y="6861324"/>
                </a:lnTo>
                <a:lnTo>
                  <a:pt x="2429574" y="6861323"/>
                </a:lnTo>
                <a:lnTo>
                  <a:pt x="8368134" y="6861323"/>
                </a:lnTo>
                <a:lnTo>
                  <a:pt x="8366822" y="6858478"/>
                </a:lnTo>
                <a:lnTo>
                  <a:pt x="8722688" y="6858478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768096"/>
            <a:ext cx="3751697" cy="3451352"/>
          </a:xfrm>
        </p:spPr>
        <p:txBody>
          <a:bodyPr anchor="b">
            <a:normAutofit/>
          </a:bodyPr>
          <a:lstStyle/>
          <a:p>
            <a:pPr algn="ctr"/>
            <a:br>
              <a:rPr lang="en-US" sz="4100" dirty="0">
                <a:solidFill>
                  <a:schemeClr val="bg1"/>
                </a:solidFill>
              </a:rPr>
            </a:br>
            <a:br>
              <a:rPr lang="en-US" sz="4100" dirty="0">
                <a:solidFill>
                  <a:schemeClr val="bg1"/>
                </a:solidFill>
              </a:rPr>
            </a:br>
            <a:br>
              <a:rPr lang="en-US" sz="4100" dirty="0">
                <a:solidFill>
                  <a:schemeClr val="bg1"/>
                </a:solidFill>
              </a:rPr>
            </a:br>
            <a:br>
              <a:rPr lang="en-US" sz="4100" dirty="0">
                <a:solidFill>
                  <a:schemeClr val="bg1"/>
                </a:solidFill>
              </a:rPr>
            </a:br>
            <a:br>
              <a:rPr lang="en-US" sz="4100" dirty="0">
                <a:solidFill>
                  <a:schemeClr val="bg1"/>
                </a:solidFill>
              </a:rPr>
            </a:br>
            <a:r>
              <a:rPr lang="en-US" sz="4100" b="1" i="1" dirty="0">
                <a:solidFill>
                  <a:srgbClr val="FF0000"/>
                </a:solidFill>
              </a:rPr>
              <a:t>The Challenge  </a:t>
            </a:r>
            <a:br>
              <a:rPr lang="en-US" sz="4100" dirty="0">
                <a:solidFill>
                  <a:schemeClr val="bg1"/>
                </a:solidFill>
              </a:rPr>
            </a:br>
            <a:r>
              <a:rPr lang="en-US" sz="4100" dirty="0">
                <a:solidFill>
                  <a:schemeClr val="bg1"/>
                </a:solidFill>
              </a:rPr>
              <a:t>     </a:t>
            </a:r>
            <a:br>
              <a:rPr lang="en-US" sz="4100" dirty="0">
                <a:solidFill>
                  <a:schemeClr val="bg1"/>
                </a:solidFill>
              </a:rPr>
            </a:br>
            <a:r>
              <a:rPr lang="en-US" sz="4100" dirty="0">
                <a:solidFill>
                  <a:schemeClr val="tx2">
                    <a:lumMod val="25000"/>
                  </a:schemeClr>
                </a:solidFill>
              </a:rPr>
              <a:t>Staying Fit...While Staying at Home</a:t>
            </a:r>
            <a:br>
              <a:rPr lang="en-US" sz="4100" dirty="0">
                <a:solidFill>
                  <a:schemeClr val="bg1"/>
                </a:solidFill>
              </a:rPr>
            </a:br>
            <a:endParaRPr lang="en-US" sz="4100" dirty="0">
              <a:solidFill>
                <a:schemeClr val="bg1"/>
              </a:solidFill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206752"/>
            <a:ext cx="5647944" cy="3730752"/>
          </a:xfrm>
        </p:spPr>
        <p:txBody>
          <a:bodyPr anchor="ctr">
            <a:normAutofit/>
          </a:bodyPr>
          <a:lstStyle/>
          <a:p>
            <a:r>
              <a:rPr lang="en-US" sz="2400" dirty="0"/>
              <a:t>Exercise is important physically, as well     as mentally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Workout options at home –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V</a:t>
            </a:r>
            <a:r>
              <a:rPr lang="en-US" b="0" dirty="0"/>
              <a:t>ideos (YouTube, Peloton, gyms, </a:t>
            </a:r>
            <a:r>
              <a:rPr lang="en-US" b="0" dirty="0" err="1"/>
              <a:t>etc</a:t>
            </a:r>
            <a:r>
              <a:rPr lang="en-US" b="0" dirty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</a:t>
            </a:r>
            <a:r>
              <a:rPr lang="en-US" b="0" dirty="0"/>
              <a:t>trength </a:t>
            </a:r>
            <a:r>
              <a:rPr lang="en-US" dirty="0"/>
              <a:t>T</a:t>
            </a:r>
            <a:r>
              <a:rPr lang="en-US" b="0" dirty="0"/>
              <a:t>raining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0" dirty="0"/>
              <a:t>Yoga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0" dirty="0"/>
              <a:t>HIIT workouts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W</a:t>
            </a:r>
            <a:r>
              <a:rPr lang="en-US" b="0" dirty="0"/>
              <a:t>alking/Running outside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Personal Training via zoom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In-home </a:t>
            </a:r>
            <a:r>
              <a:rPr lang="en-US" b="0" dirty="0"/>
              <a:t>equipment – treadmills, stationary bikes, etc.</a:t>
            </a:r>
          </a:p>
          <a:p>
            <a:pPr marL="457200" lvl="1" indent="0">
              <a:buNone/>
            </a:pPr>
            <a:endParaRPr lang="en-US" sz="2100" b="0" dirty="0"/>
          </a:p>
          <a:p>
            <a:pPr marL="0" indent="0">
              <a:buNone/>
            </a:pPr>
            <a:r>
              <a:rPr lang="en-US" sz="2100" b="0" dirty="0"/>
              <a:t>			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4185976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98B590-713A-1A40-9454-DAB601F23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43" y="1564979"/>
            <a:ext cx="5183439" cy="3809827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Content Placeholder 3" descr="A person holding a sign&#10;&#10;Description automatically generated">
            <a:extLst>
              <a:ext uri="{FF2B5EF4-FFF2-40B4-BE49-F238E27FC236}">
                <a16:creationId xmlns:a16="http://schemas.microsoft.com/office/drawing/2014/main" id="{58A5BDDA-7781-2342-B729-40AD49B2AE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046"/>
          <a:stretch/>
        </p:blipFill>
        <p:spPr>
          <a:xfrm>
            <a:off x="7053945" y="1136920"/>
            <a:ext cx="3945630" cy="477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20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2">
            <a:extLst>
              <a:ext uri="{FF2B5EF4-FFF2-40B4-BE49-F238E27FC236}">
                <a16:creationId xmlns:a16="http://schemas.microsoft.com/office/drawing/2014/main" id="{BEE73255-8084-4DF9-BB0B-15EAC92E2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F1988-63F7-484E-9989-51F1DAC21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73" y="484632"/>
            <a:ext cx="3182587" cy="5724144"/>
          </a:xfr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b="1" dirty="0">
                <a:solidFill>
                  <a:srgbClr val="2C2C2C"/>
                </a:solidFill>
              </a:rPr>
              <a:t>3 Different Body Types</a:t>
            </a:r>
            <a:br>
              <a:rPr lang="en-US" sz="3600" dirty="0">
                <a:solidFill>
                  <a:srgbClr val="2C2C2C"/>
                </a:solidFill>
              </a:rPr>
            </a:br>
            <a:br>
              <a:rPr lang="en-US" sz="3600" dirty="0">
                <a:solidFill>
                  <a:srgbClr val="2C2C2C"/>
                </a:solidFill>
              </a:rPr>
            </a:br>
            <a:r>
              <a:rPr lang="en-US" sz="2400" dirty="0">
                <a:solidFill>
                  <a:srgbClr val="2C2C2C"/>
                </a:solidFill>
              </a:rPr>
              <a:t>Require different </a:t>
            </a:r>
            <a:br>
              <a:rPr lang="en-US" sz="2400" dirty="0">
                <a:solidFill>
                  <a:srgbClr val="2C2C2C"/>
                </a:solidFill>
              </a:rPr>
            </a:br>
            <a:r>
              <a:rPr lang="en-US" sz="2400" dirty="0">
                <a:solidFill>
                  <a:srgbClr val="2C2C2C"/>
                </a:solidFill>
              </a:rPr>
              <a:t>types of workouts </a:t>
            </a:r>
            <a:br>
              <a:rPr lang="en-US" sz="2400" dirty="0">
                <a:solidFill>
                  <a:srgbClr val="2C2C2C"/>
                </a:solidFill>
              </a:rPr>
            </a:br>
            <a:br>
              <a:rPr lang="en-US" sz="2400" dirty="0">
                <a:solidFill>
                  <a:srgbClr val="2C2C2C"/>
                </a:solidFill>
              </a:rPr>
            </a:br>
            <a:r>
              <a:rPr lang="en-US" sz="2400" dirty="0">
                <a:solidFill>
                  <a:srgbClr val="2C2C2C"/>
                </a:solidFill>
              </a:rPr>
              <a:t>	and </a:t>
            </a:r>
            <a:br>
              <a:rPr lang="en-US" sz="2400" dirty="0">
                <a:solidFill>
                  <a:srgbClr val="2C2C2C"/>
                </a:solidFill>
              </a:rPr>
            </a:br>
            <a:br>
              <a:rPr lang="en-US" sz="2400" dirty="0">
                <a:solidFill>
                  <a:srgbClr val="2C2C2C"/>
                </a:solidFill>
              </a:rPr>
            </a:br>
            <a:r>
              <a:rPr lang="en-US" sz="2400" dirty="0">
                <a:solidFill>
                  <a:srgbClr val="2C2C2C"/>
                </a:solidFill>
              </a:rPr>
              <a:t>Different macro &amp; micro nutrients</a:t>
            </a:r>
            <a:br>
              <a:rPr lang="en-US" sz="2400" dirty="0">
                <a:solidFill>
                  <a:srgbClr val="2C2C2C"/>
                </a:solidFill>
              </a:rPr>
            </a:br>
            <a:br>
              <a:rPr lang="en-US" sz="2800" dirty="0">
                <a:solidFill>
                  <a:srgbClr val="2C2C2C"/>
                </a:solidFill>
              </a:rPr>
            </a:br>
            <a:r>
              <a:rPr lang="en-US" sz="2800" dirty="0">
                <a:solidFill>
                  <a:srgbClr val="2C2C2C"/>
                </a:solidFill>
              </a:rPr>
              <a:t>**</a:t>
            </a:r>
            <a:r>
              <a:rPr lang="en-US" sz="2800" i="1" dirty="0"/>
              <a:t>Important NOT to compare yourself to others.</a:t>
            </a:r>
          </a:p>
        </p:txBody>
      </p:sp>
      <p:sp>
        <p:nvSpPr>
          <p:cNvPr id="38" name="Rounded Rectangle 9">
            <a:extLst>
              <a:ext uri="{FF2B5EF4-FFF2-40B4-BE49-F238E27FC236}">
                <a16:creationId xmlns:a16="http://schemas.microsoft.com/office/drawing/2014/main" id="{67048353-8981-459A-9BC6-9711CE462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0067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4EA0260-AD2A-C147-9417-97B6ECB40B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76" r="3578" b="1"/>
          <a:stretch/>
        </p:blipFill>
        <p:spPr>
          <a:xfrm>
            <a:off x="4279392" y="964360"/>
            <a:ext cx="7098198" cy="476468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02304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6"/>
              </a:gs>
              <a:gs pos="25000">
                <a:schemeClr val="accent6"/>
              </a:gs>
              <a:gs pos="94000">
                <a:schemeClr val="accent1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771271"/>
            <a:ext cx="9833548" cy="1325563"/>
          </a:xfrm>
        </p:spPr>
        <p:txBody>
          <a:bodyPr>
            <a:normAutofit/>
          </a:bodyPr>
          <a:lstStyle/>
          <a:p>
            <a:pPr algn="ctr"/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Tips for At-Home Workouts</a:t>
            </a:r>
            <a:endParaRPr lang="en-US" b="1" i="1" dirty="0">
              <a:solidFill>
                <a:srgbClr val="FFFFFF"/>
              </a:solidFill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006" y="2414016"/>
            <a:ext cx="11296041" cy="4230624"/>
          </a:xfrm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800" b="0" dirty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0" dirty="0">
                <a:solidFill>
                  <a:srgbClr val="000000"/>
                </a:solidFill>
              </a:rPr>
              <a:t>Put your clothes out the night before.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Think about how you will feel after….both mentally and physically.</a:t>
            </a:r>
            <a:r>
              <a:rPr lang="en-US" sz="2400" b="0" dirty="0">
                <a:solidFill>
                  <a:srgbClr val="000000"/>
                </a:solidFill>
              </a:rPr>
              <a:t>	</a:t>
            </a:r>
          </a:p>
          <a:p>
            <a:pPr>
              <a:buFont typeface="Wingdings" pitchFamily="2" charset="2"/>
              <a:buChar char="Ø"/>
            </a:pPr>
            <a:r>
              <a:rPr lang="en-US" sz="2400" b="0" dirty="0">
                <a:solidFill>
                  <a:srgbClr val="000000"/>
                </a:solidFill>
              </a:rPr>
              <a:t>Choose the right time for your workout….and </a:t>
            </a:r>
            <a:r>
              <a:rPr lang="en-US" sz="2400" dirty="0">
                <a:solidFill>
                  <a:srgbClr val="000000"/>
                </a:solidFill>
              </a:rPr>
              <a:t>commit to that time everyday.</a:t>
            </a:r>
          </a:p>
          <a:p>
            <a:pPr>
              <a:buFont typeface="Wingdings" pitchFamily="2" charset="2"/>
              <a:buChar char="Ø"/>
            </a:pPr>
            <a:r>
              <a:rPr lang="en-US" sz="2400" b="0" dirty="0">
                <a:solidFill>
                  <a:srgbClr val="000000"/>
                </a:solidFill>
              </a:rPr>
              <a:t>Prepare your </a:t>
            </a:r>
            <a:r>
              <a:rPr lang="en-US" sz="2400" dirty="0">
                <a:solidFill>
                  <a:srgbClr val="000000"/>
                </a:solidFill>
              </a:rPr>
              <a:t>water bottle, pre-workout, recovery shake….all ready to go. </a:t>
            </a:r>
          </a:p>
          <a:p>
            <a:pPr>
              <a:buFont typeface="Wingdings" pitchFamily="2" charset="2"/>
              <a:buChar char="Ø"/>
            </a:pPr>
            <a:r>
              <a:rPr lang="en-US" sz="2400" b="0" dirty="0">
                <a:solidFill>
                  <a:srgbClr val="000000"/>
                </a:solidFill>
              </a:rPr>
              <a:t>It’s okay to workout around your kids; even include them in your workout.</a:t>
            </a:r>
          </a:p>
          <a:p>
            <a:pPr>
              <a:buFont typeface="Wingdings" pitchFamily="2" charset="2"/>
              <a:buChar char="Ø"/>
            </a:pPr>
            <a:r>
              <a:rPr lang="en-US" sz="2400" b="0" dirty="0">
                <a:solidFill>
                  <a:srgbClr val="000000"/>
                </a:solidFill>
              </a:rPr>
              <a:t>Improvise with equipment…jugs of water/olive oil, mop/broom, chairs, stairs, couches, coffee tables, etc.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Add body weight movements…jumping jacks, squats, mountain climbers, burpees, etc.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Alternate inside and outside the </a:t>
            </a:r>
            <a:r>
              <a:rPr lang="en-US" sz="2400" dirty="0" err="1">
                <a:solidFill>
                  <a:srgbClr val="000000"/>
                </a:solidFill>
              </a:rPr>
              <a:t>house..warmups</a:t>
            </a:r>
            <a:r>
              <a:rPr lang="en-US" sz="2400" dirty="0">
                <a:solidFill>
                  <a:srgbClr val="000000"/>
                </a:solidFill>
              </a:rPr>
              <a:t> &amp; cool down/stretching</a:t>
            </a:r>
            <a:r>
              <a:rPr lang="en-US" sz="2400" b="0" dirty="0">
                <a:solidFill>
                  <a:srgbClr val="000000"/>
                </a:solidFill>
              </a:rPr>
              <a:t>		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28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6"/>
              </a:gs>
              <a:gs pos="25000">
                <a:schemeClr val="accent6"/>
              </a:gs>
              <a:gs pos="94000">
                <a:schemeClr val="accent1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771271"/>
            <a:ext cx="9833548" cy="1325563"/>
          </a:xfrm>
        </p:spPr>
        <p:txBody>
          <a:bodyPr>
            <a:normAutofit/>
          </a:bodyPr>
          <a:lstStyle/>
          <a:p>
            <a:pPr algn="ctr"/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Additional Tips</a:t>
            </a:r>
            <a:endParaRPr lang="en-US" b="1" i="1" dirty="0">
              <a:solidFill>
                <a:srgbClr val="FFFFFF"/>
              </a:solidFill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59" y="2560320"/>
            <a:ext cx="11031423" cy="3925824"/>
          </a:xfrm>
          <a:ln>
            <a:solidFill>
              <a:schemeClr val="bg1">
                <a:lumMod val="6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Above all….Find a workout program that is engaging to you.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Workout at a pace that is challenging, yet comfortable for you.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Alternate types of exercise…HIIT, steady-state cardio, etc.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If limited on time, do a 20 min HIIT workout every day.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Beginners….Do strength training on different days; take small steps; celebrate wins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Advanced….Continue to work out hard; want to maintain endurance and muscle         		mass; find workouts that continue to challenge you; stay motivated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When strength training, f</a:t>
            </a:r>
            <a:r>
              <a:rPr lang="en-US" sz="2400" b="0" dirty="0">
                <a:solidFill>
                  <a:srgbClr val="000000"/>
                </a:solidFill>
              </a:rPr>
              <a:t>ocus on form over weight;</a:t>
            </a:r>
            <a:r>
              <a:rPr lang="en-US" sz="2400" dirty="0">
                <a:solidFill>
                  <a:srgbClr val="000000"/>
                </a:solidFill>
              </a:rPr>
              <a:t> important to avoid injury.</a:t>
            </a:r>
          </a:p>
          <a:p>
            <a:pPr>
              <a:buFont typeface="Wingdings" pitchFamily="2" charset="2"/>
              <a:buChar char="Ø"/>
            </a:pPr>
            <a:r>
              <a:rPr lang="en-US" sz="2400" b="0" dirty="0">
                <a:solidFill>
                  <a:srgbClr val="000000"/>
                </a:solidFill>
              </a:rPr>
              <a:t>Remember to recover….just as important as doing the workout.		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38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food&#10;&#10;Description automatically generated">
            <a:extLst>
              <a:ext uri="{FF2B5EF4-FFF2-40B4-BE49-F238E27FC236}">
                <a16:creationId xmlns:a16="http://schemas.microsoft.com/office/drawing/2014/main" id="{BCC014C2-9029-D54F-9795-8022811EE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64061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4BD71FC94BED47B555C2C048CEA64D" ma:contentTypeVersion="5" ma:contentTypeDescription="Create a new document." ma:contentTypeScope="" ma:versionID="d585ac56930a98e226666024463e9c28">
  <xsd:schema xmlns:xsd="http://www.w3.org/2001/XMLSchema" xmlns:xs="http://www.w3.org/2001/XMLSchema" xmlns:p="http://schemas.microsoft.com/office/2006/metadata/properties" xmlns:ns3="070c0adf-23d9-484e-bd3e-1f655459f87c" xmlns:ns4="8abb5e8b-632e-488d-b653-4efc23c903f6" targetNamespace="http://schemas.microsoft.com/office/2006/metadata/properties" ma:root="true" ma:fieldsID="e58e0c46b322357460cc9959f4c741a9" ns3:_="" ns4:_="">
    <xsd:import namespace="070c0adf-23d9-484e-bd3e-1f655459f87c"/>
    <xsd:import namespace="8abb5e8b-632e-488d-b653-4efc23c903f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0c0adf-23d9-484e-bd3e-1f655459f8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bb5e8b-632e-488d-b653-4efc23c903f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7061CE-DF9F-4C13-A64B-6459DA5117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0c0adf-23d9-484e-bd3e-1f655459f87c"/>
    <ds:schemaRef ds:uri="8abb5e8b-632e-488d-b653-4efc23c903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E6B237-EE5C-4D2A-AFFB-7D557E5E9A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66FDA1-F7D6-4F49-8B00-9AD1B618B444}">
  <ds:schemaRefs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2006/documentManagement/types"/>
    <ds:schemaRef ds:uri="8abb5e8b-632e-488d-b653-4efc23c903f6"/>
    <ds:schemaRef ds:uri="070c0adf-23d9-484e-bd3e-1f655459f87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831</Words>
  <Application>Microsoft Macintosh PowerPoint</Application>
  <PresentationFormat>Widescreen</PresentationFormat>
  <Paragraphs>148</Paragraphs>
  <Slides>38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Aharoni</vt:lpstr>
      <vt:lpstr>Arial</vt:lpstr>
      <vt:lpstr>Calibri</vt:lpstr>
      <vt:lpstr>Calibri Light</vt:lpstr>
      <vt:lpstr>Courier New</vt:lpstr>
      <vt:lpstr>Verlag</vt:lpstr>
      <vt:lpstr>Verlag Book</vt:lpstr>
      <vt:lpstr>Verlag Condensed Book</vt:lpstr>
      <vt:lpstr>Wingdings</vt:lpstr>
      <vt:lpstr>Office Theme</vt:lpstr>
      <vt:lpstr> Maximizing Your  At-Home Workouts </vt:lpstr>
      <vt:lpstr>  Pam’s Shaklee Story </vt:lpstr>
      <vt:lpstr>  Paola’s Shaklee Story</vt:lpstr>
      <vt:lpstr>     The Challenge         Staying Fit...While Staying at Home </vt:lpstr>
      <vt:lpstr>PowerPoint Presentation</vt:lpstr>
      <vt:lpstr>3 Different Body Types  Require different  types of workouts    and   Different macro &amp; micro nutrients  **Important NOT to compare yourself to others.</vt:lpstr>
      <vt:lpstr>  Tips for At-Home Workouts</vt:lpstr>
      <vt:lpstr>  Additional Tips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Prove It Challenge Kits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 Event Specials -   “Workout   with       Paola” 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Maximizing Your  At-Home Workouts </dc:title>
  <dc:creator>Pam Cary</dc:creator>
  <cp:lastModifiedBy>Pam Cary</cp:lastModifiedBy>
  <cp:revision>2</cp:revision>
  <dcterms:created xsi:type="dcterms:W3CDTF">2020-05-05T19:42:29Z</dcterms:created>
  <dcterms:modified xsi:type="dcterms:W3CDTF">2020-05-06T21:36:24Z</dcterms:modified>
</cp:coreProperties>
</file>