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notesMasterIdLst>
    <p:notesMasterId r:id="rId38"/>
  </p:notesMasterIdLst>
  <p:sldIdLst>
    <p:sldId id="290" r:id="rId2"/>
    <p:sldId id="296" r:id="rId3"/>
    <p:sldId id="295" r:id="rId4"/>
    <p:sldId id="733" r:id="rId5"/>
    <p:sldId id="294" r:id="rId6"/>
    <p:sldId id="307" r:id="rId7"/>
    <p:sldId id="281" r:id="rId8"/>
    <p:sldId id="258" r:id="rId9"/>
    <p:sldId id="259" r:id="rId10"/>
    <p:sldId id="260" r:id="rId11"/>
    <p:sldId id="297" r:id="rId12"/>
    <p:sldId id="261" r:id="rId13"/>
    <p:sldId id="263" r:id="rId14"/>
    <p:sldId id="302" r:id="rId15"/>
    <p:sldId id="304" r:id="rId16"/>
    <p:sldId id="736" r:id="rId17"/>
    <p:sldId id="738" r:id="rId18"/>
    <p:sldId id="265" r:id="rId19"/>
    <p:sldId id="269" r:id="rId20"/>
    <p:sldId id="271" r:id="rId21"/>
    <p:sldId id="272" r:id="rId22"/>
    <p:sldId id="273" r:id="rId23"/>
    <p:sldId id="274" r:id="rId24"/>
    <p:sldId id="275" r:id="rId25"/>
    <p:sldId id="276" r:id="rId26"/>
    <p:sldId id="734" r:id="rId27"/>
    <p:sldId id="278" r:id="rId28"/>
    <p:sldId id="740" r:id="rId29"/>
    <p:sldId id="298" r:id="rId30"/>
    <p:sldId id="299" r:id="rId31"/>
    <p:sldId id="279" r:id="rId32"/>
    <p:sldId id="303" r:id="rId33"/>
    <p:sldId id="286" r:id="rId34"/>
    <p:sldId id="287" r:id="rId35"/>
    <p:sldId id="288" r:id="rId36"/>
    <p:sldId id="735" r:id="rId3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DBCC"/>
    <a:srgbClr val="FEE5AB"/>
    <a:srgbClr val="D8DAE8"/>
    <a:srgbClr val="C1DEE0"/>
    <a:srgbClr val="4BC6A9"/>
    <a:srgbClr val="FD6779"/>
    <a:srgbClr val="C2BDAE"/>
    <a:srgbClr val="A09189"/>
    <a:srgbClr val="D74821"/>
    <a:srgbClr val="F252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E7A1696-0A94-1343-9569-4532A526DDFA}" v="17" dt="2020-04-28T23:40:14.5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387"/>
    <p:restoredTop sz="94165"/>
  </p:normalViewPr>
  <p:slideViewPr>
    <p:cSldViewPr snapToGrid="0" snapToObjects="1">
      <p:cViewPr varScale="1">
        <p:scale>
          <a:sx n="84" d="100"/>
          <a:sy n="84" d="100"/>
        </p:scale>
        <p:origin x="208" y="2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E31AF8-827F-D24C-A573-0D571526CBB3}" type="datetimeFigureOut">
              <a:rPr lang="en-US" smtClean="0"/>
              <a:t>4/27/20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D5BBFA-55BF-D94B-9970-EBE0E98EB0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8210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D5BBFA-55BF-D94B-9970-EBE0E98EB07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5247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>
            <a:extLst>
              <a:ext uri="{FF2B5EF4-FFF2-40B4-BE49-F238E27FC236}">
                <a16:creationId xmlns:a16="http://schemas.microsoft.com/office/drawing/2014/main" id="{C887E96A-27DC-B74D-8A23-FD5059B9D98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6" name="Notes Placeholder 2">
            <a:extLst>
              <a:ext uri="{FF2B5EF4-FFF2-40B4-BE49-F238E27FC236}">
                <a16:creationId xmlns:a16="http://schemas.microsoft.com/office/drawing/2014/main" id="{DC1531F4-B841-984E-9B3C-667E50BF513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dirty="0"/>
          </a:p>
        </p:txBody>
      </p:sp>
      <p:sp>
        <p:nvSpPr>
          <p:cNvPr id="16387" name="Slide Number Placeholder 3">
            <a:extLst>
              <a:ext uri="{FF2B5EF4-FFF2-40B4-BE49-F238E27FC236}">
                <a16:creationId xmlns:a16="http://schemas.microsoft.com/office/drawing/2014/main" id="{18B4782B-E0B0-EA4F-B72E-9BF6A935F0A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7BDCC48A-49FA-C74F-BF0C-6D1AE9E8C2E1}" type="slidenum">
              <a:rPr lang="en-US" altLang="en-US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31732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A3A0ABD-5CF8-6842-BA2C-A3ED2844E644}" type="datetimeFigureOut">
              <a:rPr lang="en-US" smtClean="0"/>
              <a:pPr>
                <a:defRPr/>
              </a:pPr>
              <a:t>4/27/20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C567E-4221-1546-B715-D2D7EF24F7E7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460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5DCC5BC-4697-1545-93FC-CA5A01CAE3B4}" type="datetimeFigureOut">
              <a:rPr lang="en-US" smtClean="0"/>
              <a:pPr>
                <a:defRPr/>
              </a:pPr>
              <a:t>4/27/20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A09A7-B853-484F-9DE4-A7440156D821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99778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D1A44D-AF51-8A4B-BE64-30889671D1C8}" type="datetimeFigureOut">
              <a:rPr lang="en-US" smtClean="0"/>
              <a:pPr>
                <a:defRPr/>
              </a:pPr>
              <a:t>4/27/20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ECA20-168D-4645-A058-67092779F51D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0618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53504BC-406A-484E-B18D-05D5FE5557A1}" type="datetimeFigureOut">
              <a:rPr lang="en-US" smtClean="0"/>
              <a:pPr>
                <a:defRPr/>
              </a:pPr>
              <a:t>4/27/20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ACEE0-9AF1-024D-986C-1D97C4C852C7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49085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EAA1B6-29D9-124A-8EDA-5A09F5ECCD6E}" type="datetimeFigureOut">
              <a:rPr lang="en-US" smtClean="0"/>
              <a:pPr>
                <a:defRPr/>
              </a:pPr>
              <a:t>4/27/20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A5E7D-9AB5-EA4F-8D93-A0DA71D48811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43398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81F9668-FE85-3647-B959-1B51579BF1A8}" type="datetimeFigureOut">
              <a:rPr lang="en-US" smtClean="0"/>
              <a:pPr>
                <a:defRPr/>
              </a:pPr>
              <a:t>4/27/20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530B9-AB49-494C-87C3-D7E916D42974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1082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3BD3EB-EE86-C445-9BA8-D91BFD2B0CAC}" type="datetimeFigureOut">
              <a:rPr lang="en-US" smtClean="0"/>
              <a:pPr>
                <a:defRPr/>
              </a:pPr>
              <a:t>4/27/20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91017-AB1C-C84F-820D-3B2B4727FE0E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3647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E4671FF-A26D-7649-9C39-857B3C8744E0}" type="datetimeFigureOut">
              <a:rPr lang="en-US" smtClean="0"/>
              <a:pPr>
                <a:defRPr/>
              </a:pPr>
              <a:t>4/27/20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716B0-81CD-5640-B6DA-9AB4C8A3CFA5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5157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6CBE150-E644-2A4A-967B-41C85F0262C2}" type="datetimeFigureOut">
              <a:rPr lang="en-US" smtClean="0"/>
              <a:pPr>
                <a:defRPr/>
              </a:pPr>
              <a:t>4/27/20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CF567-745B-2E41-8B32-A19E95BF13BE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2480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0D7A8AC-7EF5-5249-999E-466C7789B7B3}" type="datetimeFigureOut">
              <a:rPr lang="en-US" smtClean="0"/>
              <a:pPr>
                <a:defRPr/>
              </a:pPr>
              <a:t>4/27/20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607B-7013-AB46-A0AF-7A00B3829B5A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472579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97AA2A6-FC72-6C48-B3B7-DC0504B76927}" type="datetimeFigureOut">
              <a:rPr lang="en-US" smtClean="0"/>
              <a:pPr>
                <a:defRPr/>
              </a:pPr>
              <a:t>4/27/20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1B363-20DA-1548-865E-C8CFF196A559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7966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4E55218-574D-3549-B69A-C1443CDB38EA}" type="datetimeFigureOut">
              <a:rPr lang="en-US" smtClean="0"/>
              <a:pPr>
                <a:defRPr/>
              </a:pPr>
              <a:t>4/27/20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3D1F21-F6D2-2C4E-99AE-7685CED91C8A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0956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f"/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tif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tiff"/><Relationship Id="rId3" Type="http://schemas.openxmlformats.org/officeDocument/2006/relationships/image" Target="../media/image45.tiff"/><Relationship Id="rId7" Type="http://schemas.openxmlformats.org/officeDocument/2006/relationships/image" Target="../media/image49.tiff"/><Relationship Id="rId12" Type="http://schemas.openxmlformats.org/officeDocument/2006/relationships/image" Target="../media/image54.tiff"/><Relationship Id="rId2" Type="http://schemas.openxmlformats.org/officeDocument/2006/relationships/image" Target="../media/image44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tiff"/><Relationship Id="rId11" Type="http://schemas.openxmlformats.org/officeDocument/2006/relationships/image" Target="../media/image53.tiff"/><Relationship Id="rId5" Type="http://schemas.openxmlformats.org/officeDocument/2006/relationships/image" Target="../media/image47.tiff"/><Relationship Id="rId10" Type="http://schemas.openxmlformats.org/officeDocument/2006/relationships/image" Target="../media/image52.tiff"/><Relationship Id="rId4" Type="http://schemas.openxmlformats.org/officeDocument/2006/relationships/image" Target="../media/image46.tiff"/><Relationship Id="rId9" Type="http://schemas.openxmlformats.org/officeDocument/2006/relationships/image" Target="../media/image51.tif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tiff"/><Relationship Id="rId2" Type="http://schemas.openxmlformats.org/officeDocument/2006/relationships/image" Target="../media/image56.tiff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tiff"/><Relationship Id="rId2" Type="http://schemas.openxmlformats.org/officeDocument/2006/relationships/image" Target="../media/image61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g"/><Relationship Id="rId5" Type="http://schemas.openxmlformats.org/officeDocument/2006/relationships/image" Target="../media/image14.tiff"/><Relationship Id="rId4" Type="http://schemas.openxmlformats.org/officeDocument/2006/relationships/image" Target="../media/image13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up of coffee on a table&#10;&#10;Description automatically generated">
            <a:extLst>
              <a:ext uri="{FF2B5EF4-FFF2-40B4-BE49-F238E27FC236}">
                <a16:creationId xmlns:a16="http://schemas.microsoft.com/office/drawing/2014/main" id="{683D167F-5AB4-6B43-BA86-4AE4EE1A8A3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125"/>
          <a:stretch/>
        </p:blipFill>
        <p:spPr>
          <a:xfrm>
            <a:off x="494408" y="278606"/>
            <a:ext cx="5130105" cy="6300787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1D78A74F-A18F-3741-B642-21235A40F7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03" r="6178" b="12384"/>
          <a:stretch>
            <a:fillRect/>
          </a:stretch>
        </p:blipFill>
        <p:spPr bwMode="auto">
          <a:xfrm>
            <a:off x="5940147" y="378619"/>
            <a:ext cx="1779587" cy="24145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BE9BD96-FBA0-DE4D-B5C8-2A2F929318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41" t="3658" r="8192" b="26984"/>
          <a:stretch>
            <a:fillRect/>
          </a:stretch>
        </p:blipFill>
        <p:spPr bwMode="auto">
          <a:xfrm>
            <a:off x="7880746" y="1817688"/>
            <a:ext cx="1879600" cy="23939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A person smiling for the camera&#10;&#10;Description automatically generated">
            <a:extLst>
              <a:ext uri="{FF2B5EF4-FFF2-40B4-BE49-F238E27FC236}">
                <a16:creationId xmlns:a16="http://schemas.microsoft.com/office/drawing/2014/main" id="{E3B0EF10-107A-D74A-9826-0E74D93AE11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605" b="16041"/>
          <a:stretch/>
        </p:blipFill>
        <p:spPr>
          <a:xfrm>
            <a:off x="9911640" y="3141463"/>
            <a:ext cx="1961273" cy="2393950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1C36EA1-10F2-CC4A-A69B-A94A455B0087}"/>
              </a:ext>
            </a:extLst>
          </p:cNvPr>
          <p:cNvSpPr txBox="1"/>
          <p:nvPr/>
        </p:nvSpPr>
        <p:spPr>
          <a:xfrm>
            <a:off x="6015830" y="2882681"/>
            <a:ext cx="17795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Shannon Baker</a:t>
            </a:r>
          </a:p>
          <a:p>
            <a:r>
              <a:rPr lang="en-US" dirty="0"/>
              <a:t>Distributor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4969F83-4699-934F-92D4-A05391691B1A}"/>
              </a:ext>
            </a:extLst>
          </p:cNvPr>
          <p:cNvSpPr txBox="1"/>
          <p:nvPr/>
        </p:nvSpPr>
        <p:spPr>
          <a:xfrm>
            <a:off x="8051402" y="4338438"/>
            <a:ext cx="187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Pam Cary</a:t>
            </a:r>
          </a:p>
          <a:p>
            <a:r>
              <a:rPr lang="en-US" dirty="0"/>
              <a:t>Sr. Executive</a:t>
            </a:r>
          </a:p>
          <a:p>
            <a:r>
              <a:rPr lang="en-US" dirty="0"/>
              <a:t>Coordinator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F384C44-7B8C-9941-A799-89B6CDC3C868}"/>
              </a:ext>
            </a:extLst>
          </p:cNvPr>
          <p:cNvSpPr txBox="1"/>
          <p:nvPr/>
        </p:nvSpPr>
        <p:spPr>
          <a:xfrm>
            <a:off x="10016330" y="5661932"/>
            <a:ext cx="18565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Moyra</a:t>
            </a:r>
            <a:r>
              <a:rPr lang="en-US" dirty="0"/>
              <a:t> Gorski, RN</a:t>
            </a:r>
          </a:p>
          <a:p>
            <a:r>
              <a:rPr lang="en-US" dirty="0"/>
              <a:t>Sr. Executive</a:t>
            </a:r>
          </a:p>
          <a:p>
            <a:r>
              <a:rPr lang="en-US" dirty="0"/>
              <a:t>Coordinator</a:t>
            </a:r>
          </a:p>
        </p:txBody>
      </p:sp>
    </p:spTree>
    <p:extLst>
      <p:ext uri="{BB962C8B-B14F-4D97-AF65-F5344CB8AC3E}">
        <p14:creationId xmlns:p14="http://schemas.microsoft.com/office/powerpoint/2010/main" val="37895508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3180F4A9-9CA9-3D4D-AA8F-D926C9E654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6D8B8EE-7668-9E4E-9C57-E8589B462C4B}"/>
              </a:ext>
            </a:extLst>
          </p:cNvPr>
          <p:cNvSpPr txBox="1"/>
          <p:nvPr/>
        </p:nvSpPr>
        <p:spPr>
          <a:xfrm>
            <a:off x="11408255" y="6000250"/>
            <a:ext cx="10578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Pam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44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5" name="Isosceles Triangle 54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person posing for the camera&#10;&#10;Description automatically generated">
            <a:extLst>
              <a:ext uri="{FF2B5EF4-FFF2-40B4-BE49-F238E27FC236}">
                <a16:creationId xmlns:a16="http://schemas.microsoft.com/office/drawing/2014/main" id="{B6571DD0-C911-3B44-86FE-AA16605DDED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07" t="2881" r="1664" b="13793"/>
          <a:stretch/>
        </p:blipFill>
        <p:spPr>
          <a:xfrm>
            <a:off x="2872443" y="643467"/>
            <a:ext cx="6447113" cy="5571065"/>
          </a:xfrm>
          <a:prstGeom prst="rect">
            <a:avLst/>
          </a:prstGeom>
          <a:ln>
            <a:noFill/>
          </a:ln>
        </p:spPr>
      </p:pic>
      <p:sp>
        <p:nvSpPr>
          <p:cNvPr id="57" name="Isosceles Triangle 56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246D554-084F-FD4F-8A28-F5E5ABFA8410}"/>
              </a:ext>
            </a:extLst>
          </p:cNvPr>
          <p:cNvSpPr txBox="1"/>
          <p:nvPr/>
        </p:nvSpPr>
        <p:spPr>
          <a:xfrm>
            <a:off x="10673443" y="6345241"/>
            <a:ext cx="15294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Shannon</a:t>
            </a:r>
          </a:p>
        </p:txBody>
      </p:sp>
    </p:spTree>
    <p:extLst>
      <p:ext uri="{BB962C8B-B14F-4D97-AF65-F5344CB8AC3E}">
        <p14:creationId xmlns:p14="http://schemas.microsoft.com/office/powerpoint/2010/main" val="41315128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9EAF31A2-E076-1744-AC54-55FE9940BA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DF6AB00-25EE-1B43-A8EE-41A675CE86EC}"/>
              </a:ext>
            </a:extLst>
          </p:cNvPr>
          <p:cNvSpPr txBox="1"/>
          <p:nvPr/>
        </p:nvSpPr>
        <p:spPr>
          <a:xfrm>
            <a:off x="10995212" y="6060332"/>
            <a:ext cx="11967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Shannon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796CC659-22DF-0847-A1BA-5F8E10ADF3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F27AEEC-768B-3544-84E1-27F3B76AA869}"/>
              </a:ext>
            </a:extLst>
          </p:cNvPr>
          <p:cNvSpPr txBox="1"/>
          <p:nvPr/>
        </p:nvSpPr>
        <p:spPr>
          <a:xfrm>
            <a:off x="10165976" y="6145306"/>
            <a:ext cx="954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Moyra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EE222B27-947D-F348-A8D5-4FCAE2065A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6458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58AADEC-BDF6-3C43-B6F8-5A287A21D6C6}"/>
              </a:ext>
            </a:extLst>
          </p:cNvPr>
          <p:cNvSpPr txBox="1"/>
          <p:nvPr/>
        </p:nvSpPr>
        <p:spPr>
          <a:xfrm>
            <a:off x="483080" y="6550223"/>
            <a:ext cx="9661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$41.20 MP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7E677F-43D7-2849-8F39-0AC3028228D5}"/>
              </a:ext>
            </a:extLst>
          </p:cNvPr>
          <p:cNvSpPr txBox="1"/>
          <p:nvPr/>
        </p:nvSpPr>
        <p:spPr>
          <a:xfrm>
            <a:off x="2229420" y="6497940"/>
            <a:ext cx="9834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$41.20 MP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64D0A54-4AA1-B44D-A588-F4933F0A06EF}"/>
              </a:ext>
            </a:extLst>
          </p:cNvPr>
          <p:cNvSpPr txBox="1"/>
          <p:nvPr/>
        </p:nvSpPr>
        <p:spPr>
          <a:xfrm>
            <a:off x="3870385" y="6039873"/>
            <a:ext cx="10524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$82.45 MP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CD005D2-6EFD-2946-BFA0-043F136FA264}"/>
              </a:ext>
            </a:extLst>
          </p:cNvPr>
          <p:cNvSpPr txBox="1"/>
          <p:nvPr/>
        </p:nvSpPr>
        <p:spPr>
          <a:xfrm>
            <a:off x="6648090" y="6061434"/>
            <a:ext cx="10524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$41.20 MP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8D1D017-F6E0-ED49-B652-1C5115DE7322}"/>
              </a:ext>
            </a:extLst>
          </p:cNvPr>
          <p:cNvSpPr txBox="1"/>
          <p:nvPr/>
        </p:nvSpPr>
        <p:spPr>
          <a:xfrm>
            <a:off x="8109505" y="6061434"/>
            <a:ext cx="12422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$51.50 MP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2F49678-5600-ED44-8D3E-65D586B3EED7}"/>
              </a:ext>
            </a:extLst>
          </p:cNvPr>
          <p:cNvSpPr txBox="1"/>
          <p:nvPr/>
        </p:nvSpPr>
        <p:spPr>
          <a:xfrm>
            <a:off x="9885873" y="6061433"/>
            <a:ext cx="12422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$51.50 MP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8E3B7B1-402D-AD48-BEE2-4636369CB7BF}"/>
              </a:ext>
            </a:extLst>
          </p:cNvPr>
          <p:cNvSpPr txBox="1"/>
          <p:nvPr/>
        </p:nvSpPr>
        <p:spPr>
          <a:xfrm>
            <a:off x="5259238" y="6042017"/>
            <a:ext cx="1029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$82.45 MP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22434A-3B43-4646-A0FE-65FEF0B3583A}"/>
              </a:ext>
            </a:extLst>
          </p:cNvPr>
          <p:cNvSpPr txBox="1"/>
          <p:nvPr/>
        </p:nvSpPr>
        <p:spPr>
          <a:xfrm>
            <a:off x="9885873" y="4422306"/>
            <a:ext cx="1178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$51.50 MP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F011176-7F37-C347-AC3E-456EA57C5647}"/>
              </a:ext>
            </a:extLst>
          </p:cNvPr>
          <p:cNvSpPr txBox="1"/>
          <p:nvPr/>
        </p:nvSpPr>
        <p:spPr>
          <a:xfrm>
            <a:off x="11386191" y="6009095"/>
            <a:ext cx="856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Moyra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16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E4FC84-EF97-9144-8F51-E04BD1C5FB4A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60000"/>
              <a:lumOff val="4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/>
          <a:lstStyle/>
          <a:p>
            <a:pPr algn="ctr"/>
            <a:r>
              <a:rPr lang="en-US" b="1" i="1" dirty="0"/>
              <a:t>Demo - YOUTH Regimen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D72695-87C5-EC42-960D-B89E6410C2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8" y="2796484"/>
            <a:ext cx="5181600" cy="2956821"/>
          </a:xfrm>
          <a:ln>
            <a:solidFill>
              <a:schemeClr val="bg2">
                <a:lumMod val="50000"/>
              </a:schemeClr>
            </a:solidFill>
          </a:ln>
        </p:spPr>
        <p:txBody>
          <a:bodyPr/>
          <a:lstStyle/>
          <a:p>
            <a:pPr marL="0" indent="0">
              <a:buNone/>
            </a:pPr>
            <a:endParaRPr lang="en-US" sz="800" dirty="0"/>
          </a:p>
          <a:p>
            <a:pPr marL="0" indent="0">
              <a:buNone/>
            </a:pPr>
            <a:r>
              <a:rPr lang="en-US" dirty="0"/>
              <a:t>LUMINOUS GEL OIL CLEANSER</a:t>
            </a:r>
          </a:p>
          <a:p>
            <a:endParaRPr lang="en-US" sz="2000" dirty="0"/>
          </a:p>
          <a:p>
            <a:r>
              <a:rPr lang="en-US" sz="2000" dirty="0"/>
              <a:t>Soap-free; pH balanced to polish,              purify and prep your skin</a:t>
            </a:r>
          </a:p>
          <a:p>
            <a:r>
              <a:rPr lang="en-US" sz="2000" dirty="0"/>
              <a:t>Provides gentle exfoliation</a:t>
            </a:r>
          </a:p>
          <a:p>
            <a:pPr lvl="1">
              <a:buFont typeface="Wingdings" pitchFamily="2" charset="2"/>
              <a:buChar char="v"/>
            </a:pPr>
            <a:endParaRPr lang="en-US" sz="2000" dirty="0"/>
          </a:p>
          <a:p>
            <a:pPr marL="457200" lvl="1" indent="0">
              <a:buNone/>
            </a:pPr>
            <a:endParaRPr lang="en-US" sz="8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26A4B0-CF95-484C-9EB9-F4EBFCFC11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2" y="2799660"/>
            <a:ext cx="5181600" cy="2953645"/>
          </a:xfrm>
          <a:ln>
            <a:solidFill>
              <a:schemeClr val="bg2">
                <a:lumMod val="50000"/>
              </a:schemeClr>
            </a:solidFill>
          </a:ln>
        </p:spPr>
        <p:txBody>
          <a:bodyPr/>
          <a:lstStyle/>
          <a:p>
            <a:pPr lvl="1"/>
            <a:endParaRPr lang="en-US" sz="800" dirty="0"/>
          </a:p>
          <a:p>
            <a:pPr marL="0" indent="0">
              <a:buNone/>
            </a:pPr>
            <a:r>
              <a:rPr lang="en-US" dirty="0"/>
              <a:t>PERFECTING SKIN TONER</a:t>
            </a:r>
          </a:p>
          <a:p>
            <a:endParaRPr lang="en-US" sz="2000" dirty="0"/>
          </a:p>
          <a:p>
            <a:r>
              <a:rPr lang="en-US" sz="2000" dirty="0"/>
              <a:t>Exfoliates, hydrates &amp; nourishes </a:t>
            </a:r>
          </a:p>
          <a:p>
            <a:r>
              <a:rPr lang="en-US" sz="2000" dirty="0"/>
              <a:t>Removes dull cells and                     environmental pollutants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9883D7F-E84B-0A42-B742-02499BEC0D8C}"/>
              </a:ext>
            </a:extLst>
          </p:cNvPr>
          <p:cNvSpPr txBox="1"/>
          <p:nvPr/>
        </p:nvSpPr>
        <p:spPr>
          <a:xfrm>
            <a:off x="838198" y="1957339"/>
            <a:ext cx="10515602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/>
              <a:t>STEP 1 -- CLEANSE and STEP 2 -- TONE    …Same for everyone! 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F161D-1A20-3F43-A2FC-2416D074E3D2}"/>
              </a:ext>
            </a:extLst>
          </p:cNvPr>
          <p:cNvSpPr txBox="1"/>
          <p:nvPr/>
        </p:nvSpPr>
        <p:spPr>
          <a:xfrm>
            <a:off x="838198" y="5879863"/>
            <a:ext cx="10515602" cy="400110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/>
              <a:t>Both products contain Vital Repair+ Complex, Muscadine Grape Extract, and Green Algae Complex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F7C5E9D-66C2-E74D-9834-03FC3C6B340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824" r="15566"/>
          <a:stretch/>
        </p:blipFill>
        <p:spPr>
          <a:xfrm>
            <a:off x="4744528" y="3577639"/>
            <a:ext cx="1132350" cy="169996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672B6F8-6B6C-7E44-8DC3-CC5744693D8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337" r="26152"/>
          <a:stretch/>
        </p:blipFill>
        <p:spPr>
          <a:xfrm>
            <a:off x="9926128" y="3331146"/>
            <a:ext cx="944252" cy="194645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482F4E7-61DF-1B47-82F5-E46A69E84912}"/>
              </a:ext>
            </a:extLst>
          </p:cNvPr>
          <p:cNvSpPr txBox="1"/>
          <p:nvPr/>
        </p:nvSpPr>
        <p:spPr>
          <a:xfrm>
            <a:off x="11353800" y="6406530"/>
            <a:ext cx="7664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P&amp;M</a:t>
            </a:r>
          </a:p>
        </p:txBody>
      </p:sp>
    </p:spTree>
    <p:extLst>
      <p:ext uri="{BB962C8B-B14F-4D97-AF65-F5344CB8AC3E}">
        <p14:creationId xmlns:p14="http://schemas.microsoft.com/office/powerpoint/2010/main" val="13865290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4B2055F-944B-5748-9030-393E5980C029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76392" y="1443037"/>
            <a:ext cx="5561013" cy="3997325"/>
          </a:xfrm>
          <a:ln>
            <a:solidFill>
              <a:schemeClr val="bg2">
                <a:lumMod val="50000"/>
              </a:schemeClr>
            </a:solidFill>
          </a:ln>
        </p:spPr>
        <p:txBody>
          <a:bodyPr/>
          <a:lstStyle/>
          <a:p>
            <a:pPr marL="0" indent="0" algn="ctr">
              <a:buNone/>
            </a:pPr>
            <a:r>
              <a:rPr lang="en-US" dirty="0"/>
              <a:t>ACTIVATING SERUM</a:t>
            </a:r>
            <a:endParaRPr lang="en-US" sz="1000" dirty="0"/>
          </a:p>
          <a:p>
            <a:r>
              <a:rPr lang="en-US" sz="2000" dirty="0"/>
              <a:t>Must-have product for skin regeneration</a:t>
            </a:r>
          </a:p>
          <a:p>
            <a:r>
              <a:rPr lang="en-US" sz="2000" dirty="0"/>
              <a:t>Encapsulated Vitamin A Retinol</a:t>
            </a:r>
          </a:p>
          <a:p>
            <a:r>
              <a:rPr lang="en-US" sz="2000" dirty="0"/>
              <a:t>Potent &amp; Powerful; Anti-Aging</a:t>
            </a:r>
          </a:p>
          <a:p>
            <a:r>
              <a:rPr lang="en-US" sz="2000" dirty="0"/>
              <a:t>Contains 10X the concentration of                   Youth Complex</a:t>
            </a:r>
          </a:p>
          <a:p>
            <a:r>
              <a:rPr lang="en-US" sz="2000" dirty="0"/>
              <a:t>Supports collagen and elastin                     production and cellular renewal</a:t>
            </a:r>
          </a:p>
          <a:p>
            <a:pPr marL="0" indent="0">
              <a:buNone/>
            </a:pPr>
            <a:endParaRPr lang="en-US" sz="8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8050DD-7DCD-C644-94B8-310D448EE117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6090577" y="1443037"/>
            <a:ext cx="5795962" cy="3984625"/>
          </a:xfrm>
          <a:ln>
            <a:solidFill>
              <a:schemeClr val="bg2">
                <a:lumMod val="50000"/>
              </a:schemeClr>
            </a:solidFill>
          </a:ln>
        </p:spPr>
        <p:txBody>
          <a:bodyPr/>
          <a:lstStyle/>
          <a:p>
            <a:pPr marL="0" indent="0" algn="ctr">
              <a:buNone/>
            </a:pPr>
            <a:r>
              <a:rPr lang="en-US" dirty="0"/>
              <a:t>MOISTURE ACTIVATING SERUM</a:t>
            </a:r>
          </a:p>
          <a:p>
            <a:r>
              <a:rPr lang="en-US" sz="2000" dirty="0"/>
              <a:t>Contains Cactus Extract – A magnet for          moisture in outer skin layer</a:t>
            </a:r>
          </a:p>
          <a:p>
            <a:r>
              <a:rPr lang="en-US" sz="2000" dirty="0"/>
              <a:t>Increases hydration by 212%                                         in 1 application</a:t>
            </a:r>
          </a:p>
          <a:p>
            <a:r>
              <a:rPr lang="en-US" sz="2000" dirty="0"/>
              <a:t>Blend of 4 forms of Hyaluronic Acid;                      helps skin retain up to 1,000X its                         weight in water</a:t>
            </a:r>
          </a:p>
          <a:p>
            <a:r>
              <a:rPr lang="en-US" sz="2000" dirty="0"/>
              <a:t>100% sustainable plant-based squalene              builds a protective barrier to seal in               hydration</a:t>
            </a:r>
          </a:p>
          <a:p>
            <a:pPr marL="0" indent="0">
              <a:buNone/>
            </a:pPr>
            <a:endParaRPr lang="en-US" sz="2000" dirty="0"/>
          </a:p>
          <a:p>
            <a:pPr>
              <a:buFont typeface="Courier New" panose="02070309020205020404" pitchFamily="49" charset="0"/>
              <a:buChar char="o"/>
            </a:pPr>
            <a:endParaRPr lang="en-US" sz="2000" dirty="0"/>
          </a:p>
          <a:p>
            <a:pPr>
              <a:buFont typeface="Courier New" panose="02070309020205020404" pitchFamily="49" charset="0"/>
              <a:buChar char="o"/>
            </a:pPr>
            <a:endParaRPr lang="en-US" sz="20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45AFCE0-383F-974D-A304-3070AA189A6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901" r="33275"/>
          <a:stretch/>
        </p:blipFill>
        <p:spPr>
          <a:xfrm>
            <a:off x="4710024" y="2180779"/>
            <a:ext cx="983410" cy="282394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3301934-560B-F546-A77B-170690D2126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931" r="27190"/>
          <a:stretch/>
        </p:blipFill>
        <p:spPr>
          <a:xfrm>
            <a:off x="10435190" y="2180779"/>
            <a:ext cx="1263010" cy="281427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8987F2A-2F82-3B49-950D-23B135B3CE93}"/>
              </a:ext>
            </a:extLst>
          </p:cNvPr>
          <p:cNvSpPr txBox="1"/>
          <p:nvPr/>
        </p:nvSpPr>
        <p:spPr>
          <a:xfrm>
            <a:off x="356681" y="5749636"/>
            <a:ext cx="11478638" cy="369332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Both serums contain Vital Repair+ Complex, Lotus Japonicus, </a:t>
            </a:r>
            <a:r>
              <a:rPr lang="en-US" dirty="0" err="1"/>
              <a:t>Shisandra</a:t>
            </a:r>
            <a:r>
              <a:rPr lang="en-US" dirty="0"/>
              <a:t> </a:t>
            </a:r>
            <a:r>
              <a:rPr lang="en-US" dirty="0" err="1"/>
              <a:t>Chinensis</a:t>
            </a:r>
            <a:r>
              <a:rPr lang="en-US" dirty="0"/>
              <a:t> and Muscadine Grape Extract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40D5869-943B-B24C-997B-852A27571CA9}"/>
              </a:ext>
            </a:extLst>
          </p:cNvPr>
          <p:cNvSpPr txBox="1"/>
          <p:nvPr/>
        </p:nvSpPr>
        <p:spPr>
          <a:xfrm>
            <a:off x="327803" y="492780"/>
            <a:ext cx="11525549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STEP 3 -- SERUM -- “THE HEROES OF THE LINE”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9646A4D-AAF4-5743-8382-BD47DC6B3282}"/>
              </a:ext>
            </a:extLst>
          </p:cNvPr>
          <p:cNvSpPr txBox="1"/>
          <p:nvPr/>
        </p:nvSpPr>
        <p:spPr>
          <a:xfrm>
            <a:off x="11066929" y="6118968"/>
            <a:ext cx="7864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P&amp;M</a:t>
            </a:r>
          </a:p>
        </p:txBody>
      </p:sp>
    </p:spTree>
    <p:extLst>
      <p:ext uri="{BB962C8B-B14F-4D97-AF65-F5344CB8AC3E}">
        <p14:creationId xmlns:p14="http://schemas.microsoft.com/office/powerpoint/2010/main" val="38561910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4B2055F-944B-5748-9030-393E5980C029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17017" y="1727383"/>
            <a:ext cx="5561013" cy="3997325"/>
          </a:xfrm>
          <a:ln>
            <a:solidFill>
              <a:schemeClr val="bg2">
                <a:lumMod val="50000"/>
              </a:schemeClr>
            </a:solidFill>
          </a:ln>
        </p:spPr>
        <p:txBody>
          <a:bodyPr/>
          <a:lstStyle/>
          <a:p>
            <a:pPr marL="0" indent="0" algn="ctr">
              <a:buNone/>
            </a:pPr>
            <a:endParaRPr lang="en-US" sz="1000" dirty="0"/>
          </a:p>
          <a:p>
            <a:pPr marL="0" indent="0">
              <a:buNone/>
            </a:pPr>
            <a:r>
              <a:rPr lang="en-US" sz="2400" dirty="0"/>
              <a:t>AGE DEFENSE MINERAL MOISTURIZER</a:t>
            </a:r>
          </a:p>
          <a:p>
            <a:r>
              <a:rPr lang="en-US" sz="2000" dirty="0"/>
              <a:t>Zinc oxide provides chemical-free                                                  SPF 30 protection</a:t>
            </a:r>
            <a:endParaRPr lang="en-US" sz="800" dirty="0"/>
          </a:p>
          <a:p>
            <a:pPr marL="0" indent="0">
              <a:buNone/>
            </a:pPr>
            <a:r>
              <a:rPr lang="en-US" sz="2000" dirty="0"/>
              <a:t>		</a:t>
            </a:r>
            <a:r>
              <a:rPr lang="en-US" dirty="0"/>
              <a:t>-OR-</a:t>
            </a:r>
            <a:endParaRPr lang="en-US" sz="800" dirty="0"/>
          </a:p>
          <a:p>
            <a:pPr marL="0" indent="0">
              <a:buNone/>
            </a:pPr>
            <a:r>
              <a:rPr lang="en-US" sz="2400" dirty="0"/>
              <a:t>MOISTURE LOCK DAY CREAM</a:t>
            </a:r>
          </a:p>
          <a:p>
            <a:r>
              <a:rPr lang="en-US" sz="2000" dirty="0"/>
              <a:t>Replenishes hydration; protects                                                     skin from moisture loss; seals in the.              actives from the serum</a:t>
            </a:r>
          </a:p>
          <a:p>
            <a:r>
              <a:rPr lang="en-US" sz="2000" dirty="0"/>
              <a:t>No SPF</a:t>
            </a:r>
          </a:p>
          <a:p>
            <a:pPr>
              <a:buFont typeface="Courier New" panose="02070309020205020404" pitchFamily="49" charset="0"/>
              <a:buChar char="o"/>
            </a:pPr>
            <a:endParaRPr lang="en-US" sz="2000" dirty="0"/>
          </a:p>
          <a:p>
            <a:pPr marL="0" indent="0">
              <a:buNone/>
            </a:pPr>
            <a:endParaRPr lang="en-US" sz="8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8050DD-7DCD-C644-94B8-310D448EE117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6096000" y="1727384"/>
            <a:ext cx="5705142" cy="3997325"/>
          </a:xfrm>
          <a:ln>
            <a:solidFill>
              <a:schemeClr val="bg2">
                <a:lumMod val="50000"/>
              </a:schemeClr>
            </a:solidFill>
          </a:ln>
        </p:spPr>
        <p:txBody>
          <a:bodyPr/>
          <a:lstStyle/>
          <a:p>
            <a:pPr marL="0" indent="0" algn="ctr">
              <a:buNone/>
            </a:pPr>
            <a:endParaRPr lang="en-US" sz="1000" dirty="0"/>
          </a:p>
          <a:p>
            <a:pPr marL="0" indent="0">
              <a:buNone/>
            </a:pPr>
            <a:r>
              <a:rPr lang="en-US" sz="2400" dirty="0"/>
              <a:t>ADVANCED RENEWAL NIGHT CREAM</a:t>
            </a:r>
          </a:p>
          <a:p>
            <a:r>
              <a:rPr lang="en-US" sz="2000" dirty="0"/>
              <a:t>Hydrate, nourish &amp; support your skin’s renewal process while you sleep</a:t>
            </a:r>
          </a:p>
          <a:p>
            <a:r>
              <a:rPr lang="en-US" sz="2000" dirty="0"/>
              <a:t>Great combo of anti-oxidants</a:t>
            </a:r>
          </a:p>
          <a:p>
            <a:r>
              <a:rPr lang="en-US" sz="2000" dirty="0"/>
              <a:t>Available in:</a:t>
            </a:r>
          </a:p>
          <a:p>
            <a:pPr marL="0" indent="0">
              <a:buNone/>
            </a:pPr>
            <a:r>
              <a:rPr lang="en-US" sz="2000" dirty="0"/>
              <a:t>	</a:t>
            </a:r>
            <a:r>
              <a:rPr lang="en-US" sz="2000" b="1" dirty="0"/>
              <a:t>LIGHT </a:t>
            </a:r>
            <a:r>
              <a:rPr lang="en-US" sz="2000" dirty="0"/>
              <a:t>gel-like formula with                                          	marine algae </a:t>
            </a:r>
          </a:p>
          <a:p>
            <a:pPr marL="0" indent="0">
              <a:buNone/>
            </a:pPr>
            <a:r>
              <a:rPr lang="en-US" sz="2000" dirty="0"/>
              <a:t>		</a:t>
            </a:r>
            <a:r>
              <a:rPr lang="en-US" sz="2400" dirty="0"/>
              <a:t>-OR-</a:t>
            </a:r>
            <a:r>
              <a:rPr lang="en-US" sz="2000" dirty="0"/>
              <a:t> </a:t>
            </a:r>
          </a:p>
          <a:p>
            <a:pPr marL="0" indent="0">
              <a:buNone/>
            </a:pPr>
            <a:r>
              <a:rPr lang="en-US" sz="2000" dirty="0"/>
              <a:t>	</a:t>
            </a:r>
            <a:r>
              <a:rPr lang="en-US" sz="2000" b="1" dirty="0"/>
              <a:t>RICH </a:t>
            </a:r>
            <a:r>
              <a:rPr lang="en-US" sz="2000" dirty="0"/>
              <a:t>formula with shea                            	butter and jojoba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8987F2A-2F82-3B49-950D-23B135B3CE93}"/>
              </a:ext>
            </a:extLst>
          </p:cNvPr>
          <p:cNvSpPr txBox="1"/>
          <p:nvPr/>
        </p:nvSpPr>
        <p:spPr>
          <a:xfrm>
            <a:off x="417017" y="5846864"/>
            <a:ext cx="5561013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Contains Vital Repair+ Complex &amp; Muscadine Grape Extract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40D5869-943B-B24C-997B-852A27571CA9}"/>
              </a:ext>
            </a:extLst>
          </p:cNvPr>
          <p:cNvSpPr txBox="1"/>
          <p:nvPr/>
        </p:nvSpPr>
        <p:spPr>
          <a:xfrm>
            <a:off x="275593" y="326924"/>
            <a:ext cx="11525549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STEP 4 – MOISTURIZE – MORNING &amp; NIGHT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BEC8D66-D584-234A-AC64-64967FCC5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168" r="27315"/>
          <a:stretch/>
        </p:blipFill>
        <p:spPr>
          <a:xfrm>
            <a:off x="4724222" y="2303647"/>
            <a:ext cx="690114" cy="14224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F184483-994C-8043-8E6A-E461493361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0539"/>
          <a:stretch/>
        </p:blipFill>
        <p:spPr>
          <a:xfrm>
            <a:off x="4461959" y="4528061"/>
            <a:ext cx="1214640" cy="84369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17FA132-9C0C-C845-85E4-A2D88A97B773}"/>
              </a:ext>
            </a:extLst>
          </p:cNvPr>
          <p:cNvSpPr txBox="1"/>
          <p:nvPr/>
        </p:nvSpPr>
        <p:spPr>
          <a:xfrm>
            <a:off x="356681" y="1016000"/>
            <a:ext cx="5681687" cy="46166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                                    AM			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4164C64-7F9F-ED4F-B9C7-F84A58C8EA97}"/>
              </a:ext>
            </a:extLst>
          </p:cNvPr>
          <p:cNvSpPr txBox="1"/>
          <p:nvPr/>
        </p:nvSpPr>
        <p:spPr>
          <a:xfrm>
            <a:off x="6010517" y="1015999"/>
            <a:ext cx="5824802" cy="46166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		        PM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9E8A647-25BE-1342-A3E0-C4875BF88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4644"/>
          <a:stretch/>
        </p:blipFill>
        <p:spPr>
          <a:xfrm>
            <a:off x="10023780" y="4032408"/>
            <a:ext cx="1777362" cy="1339349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D3E7BF47-8BDA-D248-974E-69A6A627866F}"/>
              </a:ext>
            </a:extLst>
          </p:cNvPr>
          <p:cNvSpPr txBox="1"/>
          <p:nvPr/>
        </p:nvSpPr>
        <p:spPr>
          <a:xfrm>
            <a:off x="6075449" y="5885045"/>
            <a:ext cx="5746244" cy="369332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Contains Vital Repair+, Lotus Japonicus and more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80D8D33-FCFC-F746-A5B2-B8ACB5236FEE}"/>
              </a:ext>
            </a:extLst>
          </p:cNvPr>
          <p:cNvSpPr txBox="1"/>
          <p:nvPr/>
        </p:nvSpPr>
        <p:spPr>
          <a:xfrm>
            <a:off x="11120718" y="6279776"/>
            <a:ext cx="714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P&amp;M</a:t>
            </a:r>
          </a:p>
        </p:txBody>
      </p:sp>
    </p:spTree>
    <p:extLst>
      <p:ext uri="{BB962C8B-B14F-4D97-AF65-F5344CB8AC3E}">
        <p14:creationId xmlns:p14="http://schemas.microsoft.com/office/powerpoint/2010/main" val="39256259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2" descr="A screenshot of a cell phone screen with text&#10;&#10;Description automatically generated">
            <a:extLst>
              <a:ext uri="{FF2B5EF4-FFF2-40B4-BE49-F238E27FC236}">
                <a16:creationId xmlns:a16="http://schemas.microsoft.com/office/drawing/2014/main" id="{84308772-EACE-1546-903D-A9190C63C4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8C2DB73-02C3-8D4F-AD7E-92C43EFE6244}"/>
              </a:ext>
            </a:extLst>
          </p:cNvPr>
          <p:cNvSpPr txBox="1"/>
          <p:nvPr/>
        </p:nvSpPr>
        <p:spPr>
          <a:xfrm>
            <a:off x="10488706" y="6037729"/>
            <a:ext cx="1385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$257.55 MP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A close up of a bottle&#10;&#10;Description automatically generated">
            <a:extLst>
              <a:ext uri="{FF2B5EF4-FFF2-40B4-BE49-F238E27FC236}">
                <a16:creationId xmlns:a16="http://schemas.microsoft.com/office/drawing/2014/main" id="{76CF3D2E-D8F0-AE4F-A5F9-B54D29AD5B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BEF8852-56C5-3E43-B6A2-2E74E7F8BF62}"/>
              </a:ext>
            </a:extLst>
          </p:cNvPr>
          <p:cNvSpPr txBox="1"/>
          <p:nvPr/>
        </p:nvSpPr>
        <p:spPr>
          <a:xfrm>
            <a:off x="10851776" y="6078071"/>
            <a:ext cx="1340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$257.55 MP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84FC84-06C9-244E-808C-82A8070F8C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398463"/>
            <a:ext cx="11063288" cy="1193800"/>
          </a:xfrm>
          <a:blipFill>
            <a:blip r:embed="rId2"/>
            <a:tile tx="0" ty="0" sx="100000" sy="100000" flip="none" algn="tl"/>
          </a:blipFill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n-US" b="1" i="1" dirty="0">
                <a:solidFill>
                  <a:schemeClr val="tx1"/>
                </a:solidFill>
                <a:latin typeface="+mj-lt"/>
              </a:rPr>
              <a:t>Shannon’s Story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6211B0-3154-954F-9F5F-84F7375F61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871302"/>
            <a:ext cx="5897563" cy="4361911"/>
          </a:xfrm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defTabSz="410771" eaLnBrk="1" hangingPunct="1">
              <a:defRPr/>
            </a:pPr>
            <a:r>
              <a:rPr lang="en-US" dirty="0"/>
              <a:t>Hairstylist – 17 years</a:t>
            </a:r>
          </a:p>
          <a:p>
            <a:pPr defTabSz="410771" eaLnBrk="1" hangingPunct="1">
              <a:defRPr/>
            </a:pPr>
            <a:r>
              <a:rPr lang="en-US" dirty="0"/>
              <a:t>Busy mom of 4 kids – 19, 9, 4 &amp; 2</a:t>
            </a:r>
          </a:p>
          <a:p>
            <a:pPr eaLnBrk="1" hangingPunct="1">
              <a:defRPr/>
            </a:pPr>
            <a:r>
              <a:rPr lang="en-US" dirty="0"/>
              <a:t>Started using products in November</a:t>
            </a:r>
          </a:p>
          <a:p>
            <a:pPr eaLnBrk="1" hangingPunct="1">
              <a:defRPr/>
            </a:pPr>
            <a:r>
              <a:rPr lang="en-US" dirty="0"/>
              <a:t>Stepped into the business in January</a:t>
            </a:r>
          </a:p>
          <a:p>
            <a:pPr eaLnBrk="1" hangingPunct="1">
              <a:defRPr/>
            </a:pPr>
            <a:r>
              <a:rPr lang="en-US" dirty="0"/>
              <a:t>Came at just the right time, given the current situation</a:t>
            </a:r>
          </a:p>
          <a:p>
            <a:pPr eaLnBrk="1" hangingPunct="1">
              <a:defRPr/>
            </a:pPr>
            <a:r>
              <a:rPr lang="en-US" dirty="0"/>
              <a:t>Enjoying additional income</a:t>
            </a:r>
          </a:p>
          <a:p>
            <a:pPr eaLnBrk="1" hangingPunct="1">
              <a:defRPr/>
            </a:pPr>
            <a:r>
              <a:rPr lang="en-US" dirty="0"/>
              <a:t>Introduced friend to the business; building a team</a:t>
            </a:r>
          </a:p>
          <a:p>
            <a:pPr eaLnBrk="1" hangingPunct="1">
              <a:defRPr/>
            </a:pPr>
            <a:endParaRPr lang="en-US" dirty="0"/>
          </a:p>
        </p:txBody>
      </p:sp>
      <p:pic>
        <p:nvPicPr>
          <p:cNvPr id="17411" name="Picture 4">
            <a:extLst>
              <a:ext uri="{FF2B5EF4-FFF2-40B4-BE49-F238E27FC236}">
                <a16:creationId xmlns:a16="http://schemas.microsoft.com/office/drawing/2014/main" id="{FA6C13B8-838A-6B41-8251-0EFA9687E2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3" t="3297" r="9015" b="4231"/>
          <a:stretch>
            <a:fillRect/>
          </a:stretch>
        </p:blipFill>
        <p:spPr bwMode="auto">
          <a:xfrm>
            <a:off x="6652473" y="2191110"/>
            <a:ext cx="5006127" cy="3692106"/>
          </a:xfrm>
          <a:prstGeom prst="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DFBF776-22BA-A74F-BF17-A4B09126DD1E}"/>
              </a:ext>
            </a:extLst>
          </p:cNvPr>
          <p:cNvSpPr txBox="1"/>
          <p:nvPr/>
        </p:nvSpPr>
        <p:spPr>
          <a:xfrm>
            <a:off x="4226943" y="3001992"/>
            <a:ext cx="184731" cy="369332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94058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A picture containing sitting, indoor&#10;&#10;Description automatically generated">
            <a:extLst>
              <a:ext uri="{FF2B5EF4-FFF2-40B4-BE49-F238E27FC236}">
                <a16:creationId xmlns:a16="http://schemas.microsoft.com/office/drawing/2014/main" id="{D6D9D605-4737-A545-AC09-E739F518AD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FF36AAA-AED2-2142-A707-279A4EE44F76}"/>
              </a:ext>
            </a:extLst>
          </p:cNvPr>
          <p:cNvSpPr txBox="1"/>
          <p:nvPr/>
        </p:nvSpPr>
        <p:spPr>
          <a:xfrm>
            <a:off x="11443447" y="5876365"/>
            <a:ext cx="551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M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A picture containing toiletry&#10;&#10;Description automatically generated">
            <a:extLst>
              <a:ext uri="{FF2B5EF4-FFF2-40B4-BE49-F238E27FC236}">
                <a16:creationId xmlns:a16="http://schemas.microsoft.com/office/drawing/2014/main" id="{56D97A6B-8518-504A-99AC-03536D6AD5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318B20-93E6-784C-A332-9EE3085CFD88}"/>
              </a:ext>
            </a:extLst>
          </p:cNvPr>
          <p:cNvSpPr txBox="1"/>
          <p:nvPr/>
        </p:nvSpPr>
        <p:spPr>
          <a:xfrm>
            <a:off x="9393996" y="6023267"/>
            <a:ext cx="1305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$51.50 MP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A picture containing indoor, sitting&#10;&#10;Description automatically generated">
            <a:extLst>
              <a:ext uri="{FF2B5EF4-FFF2-40B4-BE49-F238E27FC236}">
                <a16:creationId xmlns:a16="http://schemas.microsoft.com/office/drawing/2014/main" id="{086F3025-E27E-5A41-A036-38420ACCC6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F3E716E-4CB4-F14F-9A90-A45B1E502158}"/>
              </a:ext>
            </a:extLst>
          </p:cNvPr>
          <p:cNvSpPr txBox="1"/>
          <p:nvPr/>
        </p:nvSpPr>
        <p:spPr>
          <a:xfrm>
            <a:off x="8910073" y="6109532"/>
            <a:ext cx="12537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$82.45 MP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A close up of a person&#10;&#10;Description automatically generated">
            <a:extLst>
              <a:ext uri="{FF2B5EF4-FFF2-40B4-BE49-F238E27FC236}">
                <a16:creationId xmlns:a16="http://schemas.microsoft.com/office/drawing/2014/main" id="{709B1C4E-B09C-0843-8958-6955592F3A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CDEEEC7-D46F-A849-AA47-093A8E06213D}"/>
              </a:ext>
            </a:extLst>
          </p:cNvPr>
          <p:cNvSpPr txBox="1"/>
          <p:nvPr/>
        </p:nvSpPr>
        <p:spPr>
          <a:xfrm>
            <a:off x="9457596" y="6078070"/>
            <a:ext cx="12249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$25.75 MP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049A94-64A2-4449-A196-AF78BCCB88B4}"/>
              </a:ext>
            </a:extLst>
          </p:cNvPr>
          <p:cNvSpPr txBox="1"/>
          <p:nvPr/>
        </p:nvSpPr>
        <p:spPr>
          <a:xfrm>
            <a:off x="11430000" y="6024282"/>
            <a:ext cx="6051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059AC6-12CE-AB41-8DEC-E6B9880FBDA1}"/>
              </a:ext>
            </a:extLst>
          </p:cNvPr>
          <p:cNvSpPr txBox="1"/>
          <p:nvPr/>
        </p:nvSpPr>
        <p:spPr>
          <a:xfrm>
            <a:off x="927847" y="6078070"/>
            <a:ext cx="14388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$25.75 MP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A picture containing toiletry, indoor&#10;&#10;Description automatically generated">
            <a:extLst>
              <a:ext uri="{FF2B5EF4-FFF2-40B4-BE49-F238E27FC236}">
                <a16:creationId xmlns:a16="http://schemas.microsoft.com/office/drawing/2014/main" id="{CC56C210-D5A6-2545-A5B7-A5DA7E63F9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C0FDA9E-443A-0343-938C-57697B30B5DE}"/>
              </a:ext>
            </a:extLst>
          </p:cNvPr>
          <p:cNvSpPr txBox="1"/>
          <p:nvPr/>
        </p:nvSpPr>
        <p:spPr>
          <a:xfrm>
            <a:off x="8535922" y="5156607"/>
            <a:ext cx="13629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$36.00 MP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1D18E0-8F62-EC41-AA71-22A0D07278FA}"/>
              </a:ext>
            </a:extLst>
          </p:cNvPr>
          <p:cNvSpPr txBox="1"/>
          <p:nvPr/>
        </p:nvSpPr>
        <p:spPr>
          <a:xfrm>
            <a:off x="1639019" y="5767560"/>
            <a:ext cx="5641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*Tip – choose 2 shades for seasonal changes to skin tone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E6A98D9-C584-F649-BC60-D4B89C94DDD5}"/>
              </a:ext>
            </a:extLst>
          </p:cNvPr>
          <p:cNvSpPr txBox="1"/>
          <p:nvPr/>
        </p:nvSpPr>
        <p:spPr>
          <a:xfrm>
            <a:off x="11201400" y="5952226"/>
            <a:ext cx="8414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Moyra</a:t>
            </a:r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81B63350-16FD-3D47-94F4-D574C0DAC4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9DD39AD-2BC4-5242-96F7-21C10451DAE8}"/>
              </a:ext>
            </a:extLst>
          </p:cNvPr>
          <p:cNvSpPr txBox="1"/>
          <p:nvPr/>
        </p:nvSpPr>
        <p:spPr>
          <a:xfrm>
            <a:off x="9336572" y="6157738"/>
            <a:ext cx="1190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$40.15 MP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A641A4B-FF81-3C4F-9378-D9AFC0537517}"/>
              </a:ext>
            </a:extLst>
          </p:cNvPr>
          <p:cNvSpPr txBox="1"/>
          <p:nvPr/>
        </p:nvSpPr>
        <p:spPr>
          <a:xfrm>
            <a:off x="11153429" y="5963344"/>
            <a:ext cx="1038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Moyra</a:t>
            </a:r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EE222B27-947D-F348-A8D5-4FCAE2065A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3079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58AADEC-BDF6-3C43-B6F8-5A287A21D6C6}"/>
              </a:ext>
            </a:extLst>
          </p:cNvPr>
          <p:cNvSpPr txBox="1"/>
          <p:nvPr/>
        </p:nvSpPr>
        <p:spPr>
          <a:xfrm>
            <a:off x="483080" y="6614764"/>
            <a:ext cx="9661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$41.20 MP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7E677F-43D7-2849-8F39-0AC3028228D5}"/>
              </a:ext>
            </a:extLst>
          </p:cNvPr>
          <p:cNvSpPr txBox="1"/>
          <p:nvPr/>
        </p:nvSpPr>
        <p:spPr>
          <a:xfrm>
            <a:off x="2242867" y="6577487"/>
            <a:ext cx="9834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$41.20 MP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64D0A54-4AA1-B44D-A588-F4933F0A06EF}"/>
              </a:ext>
            </a:extLst>
          </p:cNvPr>
          <p:cNvSpPr txBox="1"/>
          <p:nvPr/>
        </p:nvSpPr>
        <p:spPr>
          <a:xfrm>
            <a:off x="3942271" y="6193762"/>
            <a:ext cx="10524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$82.45 MP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CD005D2-6EFD-2946-BFA0-043F136FA264}"/>
              </a:ext>
            </a:extLst>
          </p:cNvPr>
          <p:cNvSpPr txBox="1"/>
          <p:nvPr/>
        </p:nvSpPr>
        <p:spPr>
          <a:xfrm>
            <a:off x="6625087" y="6193765"/>
            <a:ext cx="10524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$41.20 MP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8D1D017-F6E0-ED49-B652-1C5115DE7322}"/>
              </a:ext>
            </a:extLst>
          </p:cNvPr>
          <p:cNvSpPr txBox="1"/>
          <p:nvPr/>
        </p:nvSpPr>
        <p:spPr>
          <a:xfrm>
            <a:off x="8126083" y="6193764"/>
            <a:ext cx="12422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$51.50 MP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2F49678-5600-ED44-8D3E-65D586B3EED7}"/>
              </a:ext>
            </a:extLst>
          </p:cNvPr>
          <p:cNvSpPr txBox="1"/>
          <p:nvPr/>
        </p:nvSpPr>
        <p:spPr>
          <a:xfrm>
            <a:off x="9885873" y="6193765"/>
            <a:ext cx="12422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$51.50 MP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8E3B7B1-402D-AD48-BEE2-4636369CB7BF}"/>
              </a:ext>
            </a:extLst>
          </p:cNvPr>
          <p:cNvSpPr txBox="1"/>
          <p:nvPr/>
        </p:nvSpPr>
        <p:spPr>
          <a:xfrm>
            <a:off x="5147095" y="6193762"/>
            <a:ext cx="1029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$82.45 MP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22434A-3B43-4646-A0FE-65FEF0B3583A}"/>
              </a:ext>
            </a:extLst>
          </p:cNvPr>
          <p:cNvSpPr txBox="1"/>
          <p:nvPr/>
        </p:nvSpPr>
        <p:spPr>
          <a:xfrm>
            <a:off x="9885873" y="4502989"/>
            <a:ext cx="1178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$51.50 MP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745552-F74C-7C4B-9FAF-4A3DAC64DBB2}"/>
              </a:ext>
            </a:extLst>
          </p:cNvPr>
          <p:cNvSpPr txBox="1"/>
          <p:nvPr/>
        </p:nvSpPr>
        <p:spPr>
          <a:xfrm>
            <a:off x="11399347" y="6673334"/>
            <a:ext cx="792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Moyra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5004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A close up of a device&#10;&#10;Description automatically generated">
            <a:extLst>
              <a:ext uri="{FF2B5EF4-FFF2-40B4-BE49-F238E27FC236}">
                <a16:creationId xmlns:a16="http://schemas.microsoft.com/office/drawing/2014/main" id="{1C8C53BD-1FDC-DF41-8AAA-32B1F307BB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D23A2E5-5AC5-0647-9CD1-01096D34971A}"/>
              </a:ext>
            </a:extLst>
          </p:cNvPr>
          <p:cNvSpPr txBox="1"/>
          <p:nvPr/>
        </p:nvSpPr>
        <p:spPr>
          <a:xfrm>
            <a:off x="9549626" y="2214160"/>
            <a:ext cx="2084655" cy="70788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/>
              <a:t>$257.55 MP – get     two FREE masks!!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FBCC6ED-6EF9-E64E-AA07-71374776C294}"/>
              </a:ext>
            </a:extLst>
          </p:cNvPr>
          <p:cNvSpPr txBox="1"/>
          <p:nvPr/>
        </p:nvSpPr>
        <p:spPr>
          <a:xfrm>
            <a:off x="10175132" y="147860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B88C837-AF26-CF42-A8FC-2336358C010C}"/>
              </a:ext>
            </a:extLst>
          </p:cNvPr>
          <p:cNvSpPr txBox="1"/>
          <p:nvPr/>
        </p:nvSpPr>
        <p:spPr>
          <a:xfrm>
            <a:off x="11140440" y="6111240"/>
            <a:ext cx="944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Moyra</a:t>
            </a:r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screenshot of a cell phone&#10;&#10;Description automatically generated">
            <a:extLst>
              <a:ext uri="{FF2B5EF4-FFF2-40B4-BE49-F238E27FC236}">
                <a16:creationId xmlns:a16="http://schemas.microsoft.com/office/drawing/2014/main" id="{336DBD62-0985-AD43-BBA9-9C242415E6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935" y="2348749"/>
            <a:ext cx="2560320" cy="1747418"/>
          </a:xfrm>
          <a:prstGeom prst="rect">
            <a:avLst/>
          </a:prstGeom>
        </p:spPr>
      </p:pic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0DA1EB8-87CF-4588-A1FD-4756F9A28F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210079" y="1573887"/>
            <a:ext cx="0" cy="3710227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A close up of a flower&#10;&#10;Description automatically generated">
            <a:extLst>
              <a:ext uri="{FF2B5EF4-FFF2-40B4-BE49-F238E27FC236}">
                <a16:creationId xmlns:a16="http://schemas.microsoft.com/office/drawing/2014/main" id="{EBCF7A35-653A-B541-8FA3-BA5F8B3774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9745" y="2326346"/>
            <a:ext cx="2560320" cy="1741018"/>
          </a:xfrm>
          <a:prstGeom prst="rect">
            <a:avLst/>
          </a:prstGeom>
        </p:spPr>
      </p:pic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7A4E378-EA57-47B9-B1EB-58B998F6CF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72595" y="1573887"/>
            <a:ext cx="0" cy="3710227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F511C993-C2B4-B746-8074-7EE13BB016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5719" y="2326346"/>
            <a:ext cx="2661385" cy="1769821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2B31ED6-76F0-425A-9A41-C947AEF9C1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956620" y="1573887"/>
            <a:ext cx="0" cy="3710227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 screenshot of a cell phone&#10;&#10;Description automatically generated">
            <a:extLst>
              <a:ext uri="{FF2B5EF4-FFF2-40B4-BE49-F238E27FC236}">
                <a16:creationId xmlns:a16="http://schemas.microsoft.com/office/drawing/2014/main" id="{A04AAF5E-FE16-D247-8BFD-AA97AA8C67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70660" y="2348749"/>
            <a:ext cx="2560320" cy="169621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E87CD71-36A7-284E-B76F-0B355843F9B8}"/>
              </a:ext>
            </a:extLst>
          </p:cNvPr>
          <p:cNvSpPr txBox="1"/>
          <p:nvPr/>
        </p:nvSpPr>
        <p:spPr>
          <a:xfrm>
            <a:off x="548789" y="543381"/>
            <a:ext cx="11047611" cy="769441"/>
          </a:xfrm>
          <a:prstGeom prst="rect">
            <a:avLst/>
          </a:prstGeom>
          <a:solidFill>
            <a:schemeClr val="bg2"/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atin typeface="+mj-lt"/>
              </a:rPr>
              <a:t>YOUTH DUOS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B3CD7D2-C9D6-DC49-88C1-D7D923F77A87}"/>
              </a:ext>
            </a:extLst>
          </p:cNvPr>
          <p:cNvSpPr txBox="1"/>
          <p:nvPr/>
        </p:nvSpPr>
        <p:spPr>
          <a:xfrm>
            <a:off x="484632" y="5684520"/>
            <a:ext cx="11195433" cy="584775"/>
          </a:xfrm>
          <a:prstGeom prst="rect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>
                <a:latin typeface="+mj-lt"/>
              </a:rPr>
              <a:t>Money-saving Duos make great Mother’s Day gifts!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C01474-865F-844F-83FE-C3621D788BF9}"/>
              </a:ext>
            </a:extLst>
          </p:cNvPr>
          <p:cNvSpPr txBox="1"/>
          <p:nvPr/>
        </p:nvSpPr>
        <p:spPr>
          <a:xfrm>
            <a:off x="503503" y="4567089"/>
            <a:ext cx="2560318" cy="646331"/>
          </a:xfrm>
          <a:prstGeom prst="rect">
            <a:avLst/>
          </a:prstGeom>
          <a:solidFill>
            <a:srgbClr val="C1DEE0"/>
          </a:solidFill>
          <a:ln>
            <a:solidFill>
              <a:schemeClr val="bg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Perfecting Toner &amp; Rich Night Cream - $74.65 MP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737D70D-5045-CA4E-8423-CE6988AA30AC}"/>
              </a:ext>
            </a:extLst>
          </p:cNvPr>
          <p:cNvSpPr txBox="1"/>
          <p:nvPr/>
        </p:nvSpPr>
        <p:spPr>
          <a:xfrm>
            <a:off x="3366017" y="4567089"/>
            <a:ext cx="2648584" cy="646331"/>
          </a:xfrm>
          <a:prstGeom prst="rect">
            <a:avLst/>
          </a:prstGeom>
          <a:solidFill>
            <a:srgbClr val="D8DAE8"/>
          </a:solidFill>
          <a:ln>
            <a:solidFill>
              <a:schemeClr val="bg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Eye Treatment &amp; Rich Night Cream - $83.50 MP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447A095-A4DF-5148-801D-F4B22EA9D7B6}"/>
              </a:ext>
            </a:extLst>
          </p:cNvPr>
          <p:cNvSpPr txBox="1"/>
          <p:nvPr/>
        </p:nvSpPr>
        <p:spPr>
          <a:xfrm>
            <a:off x="6214218" y="4567089"/>
            <a:ext cx="2661381" cy="646331"/>
          </a:xfrm>
          <a:prstGeom prst="rect">
            <a:avLst/>
          </a:prstGeom>
          <a:solidFill>
            <a:srgbClr val="FEE5AB"/>
          </a:solidFill>
          <a:ln>
            <a:solidFill>
              <a:schemeClr val="bg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Radiance C+E &amp; Rich Night Cream -$106.60 MP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73F7618-1183-DE4C-89DD-B01602761947}"/>
              </a:ext>
            </a:extLst>
          </p:cNvPr>
          <p:cNvSpPr txBox="1"/>
          <p:nvPr/>
        </p:nvSpPr>
        <p:spPr>
          <a:xfrm>
            <a:off x="9117195" y="4567088"/>
            <a:ext cx="2693597" cy="646331"/>
          </a:xfrm>
          <a:prstGeom prst="rect">
            <a:avLst/>
          </a:prstGeom>
          <a:solidFill>
            <a:srgbClr val="CADBCC"/>
          </a:solidFill>
          <a:ln>
            <a:solidFill>
              <a:schemeClr val="bg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Activating Serum &amp; Rich Night Cream - $106.60 MP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58CABB2-B4B0-C744-AFB3-C0F01BDAAB30}"/>
              </a:ext>
            </a:extLst>
          </p:cNvPr>
          <p:cNvSpPr txBox="1"/>
          <p:nvPr/>
        </p:nvSpPr>
        <p:spPr>
          <a:xfrm>
            <a:off x="1148187" y="1649520"/>
            <a:ext cx="1310632" cy="369332"/>
          </a:xfrm>
          <a:prstGeom prst="rect">
            <a:avLst/>
          </a:prstGeom>
          <a:solidFill>
            <a:srgbClr val="FFFF00"/>
          </a:solidFill>
          <a:ln>
            <a:solidFill>
              <a:schemeClr val="bg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Save $6.20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E08682E-1416-6B44-B257-D25304DEDD9B}"/>
              </a:ext>
            </a:extLst>
          </p:cNvPr>
          <p:cNvSpPr txBox="1"/>
          <p:nvPr/>
        </p:nvSpPr>
        <p:spPr>
          <a:xfrm>
            <a:off x="3975267" y="1644580"/>
            <a:ext cx="1310628" cy="369332"/>
          </a:xfrm>
          <a:prstGeom prst="rect">
            <a:avLst/>
          </a:prstGeom>
          <a:solidFill>
            <a:srgbClr val="FFFF00"/>
          </a:solidFill>
          <a:ln>
            <a:solidFill>
              <a:schemeClr val="bg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Save $6.20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5FF22AA-CFDD-0A42-8334-CC1694C68046}"/>
              </a:ext>
            </a:extLst>
          </p:cNvPr>
          <p:cNvSpPr txBox="1"/>
          <p:nvPr/>
        </p:nvSpPr>
        <p:spPr>
          <a:xfrm>
            <a:off x="6844039" y="1670580"/>
            <a:ext cx="1325880" cy="369332"/>
          </a:xfrm>
          <a:prstGeom prst="rect">
            <a:avLst/>
          </a:prstGeom>
          <a:solidFill>
            <a:srgbClr val="FFFF00"/>
          </a:solidFill>
          <a:ln>
            <a:solidFill>
              <a:schemeClr val="bg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Save $10.40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2B27AE3-D370-F940-A500-9231DC8D4862}"/>
              </a:ext>
            </a:extLst>
          </p:cNvPr>
          <p:cNvSpPr txBox="1"/>
          <p:nvPr/>
        </p:nvSpPr>
        <p:spPr>
          <a:xfrm>
            <a:off x="9672445" y="1627880"/>
            <a:ext cx="1371368" cy="369332"/>
          </a:xfrm>
          <a:prstGeom prst="rect">
            <a:avLst/>
          </a:prstGeom>
          <a:solidFill>
            <a:srgbClr val="FFFF00"/>
          </a:solidFill>
          <a:ln>
            <a:solidFill>
              <a:schemeClr val="bg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Save $10.40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0B6E539-788C-3F4C-8041-C18F82C937FE}"/>
              </a:ext>
            </a:extLst>
          </p:cNvPr>
          <p:cNvSpPr txBox="1"/>
          <p:nvPr/>
        </p:nvSpPr>
        <p:spPr>
          <a:xfrm>
            <a:off x="10637520" y="6368910"/>
            <a:ext cx="1042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Shannon</a:t>
            </a:r>
          </a:p>
        </p:txBody>
      </p:sp>
    </p:spTree>
    <p:extLst>
      <p:ext uri="{BB962C8B-B14F-4D97-AF65-F5344CB8AC3E}">
        <p14:creationId xmlns:p14="http://schemas.microsoft.com/office/powerpoint/2010/main" val="135237663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A picture containing indoor, wall, table, toiletry&#10;&#10;Description automatically generated">
            <a:extLst>
              <a:ext uri="{FF2B5EF4-FFF2-40B4-BE49-F238E27FC236}">
                <a16:creationId xmlns:a16="http://schemas.microsoft.com/office/drawing/2014/main" id="{6CC5A488-708E-0B41-9A0A-292F6384D5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AAFBBDC-CACC-5F4C-B651-CDD529BE7752}"/>
              </a:ext>
            </a:extLst>
          </p:cNvPr>
          <p:cNvSpPr txBox="1"/>
          <p:nvPr/>
        </p:nvSpPr>
        <p:spPr>
          <a:xfrm>
            <a:off x="11604812" y="6172200"/>
            <a:ext cx="5871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</a:t>
            </a:r>
          </a:p>
        </p:txBody>
      </p:sp>
    </p:spTree>
    <p:extLst>
      <p:ext uri="{BB962C8B-B14F-4D97-AF65-F5344CB8AC3E}">
        <p14:creationId xmlns:p14="http://schemas.microsoft.com/office/powerpoint/2010/main" val="36864917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45908D-7CD4-6C4C-8CF0-51A1B85C5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3562" y="363355"/>
            <a:ext cx="11064875" cy="1097280"/>
          </a:xfrm>
          <a:blipFill>
            <a:blip r:embed="rId3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n-US" b="1" i="1" dirty="0">
                <a:solidFill>
                  <a:schemeClr val="tx1"/>
                </a:solidFill>
                <a:latin typeface="+mj-lt"/>
              </a:rPr>
              <a:t>Pam’s Story</a:t>
            </a:r>
            <a:r>
              <a:rPr lang="en-US" i="1" dirty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15364" name="Content Placeholder 8">
            <a:extLst>
              <a:ext uri="{FF2B5EF4-FFF2-40B4-BE49-F238E27FC236}">
                <a16:creationId xmlns:a16="http://schemas.microsoft.com/office/drawing/2014/main" id="{44CDF752-AACF-EB41-A17E-B40F72F06F4E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63" b="2042"/>
          <a:stretch/>
        </p:blipFill>
        <p:spPr bwMode="auto">
          <a:xfrm>
            <a:off x="845388" y="1648109"/>
            <a:ext cx="4621557" cy="477965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26EA6962-BE93-CA49-B39D-BC93794292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5999" y="1681425"/>
            <a:ext cx="5319173" cy="4746342"/>
          </a:xfrm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  <a:defRPr/>
            </a:pPr>
            <a:endParaRPr lang="en-US" sz="1200" dirty="0"/>
          </a:p>
          <a:p>
            <a:pPr eaLnBrk="1" hangingPunct="1">
              <a:defRPr/>
            </a:pPr>
            <a:r>
              <a:rPr lang="en-US" dirty="0"/>
              <a:t>Raised on Shaklee products</a:t>
            </a:r>
          </a:p>
          <a:p>
            <a:pPr eaLnBrk="1" hangingPunct="1">
              <a:defRPr/>
            </a:pPr>
            <a:r>
              <a:rPr lang="en-US" dirty="0"/>
              <a:t>Former Corporate Buyer for Aldi</a:t>
            </a:r>
          </a:p>
          <a:p>
            <a:pPr eaLnBrk="1" hangingPunct="1">
              <a:defRPr/>
            </a:pPr>
            <a:r>
              <a:rPr lang="en-US" dirty="0"/>
              <a:t>Left corporate job with 6-figure income to raise 5 kids</a:t>
            </a:r>
          </a:p>
          <a:p>
            <a:pPr eaLnBrk="1" hangingPunct="1">
              <a:defRPr/>
            </a:pPr>
            <a:r>
              <a:rPr lang="en-US" dirty="0"/>
              <a:t>Love helping others learn &amp; earn</a:t>
            </a:r>
          </a:p>
          <a:p>
            <a:pPr eaLnBrk="1" hangingPunct="1">
              <a:defRPr/>
            </a:pPr>
            <a:r>
              <a:rPr lang="en-US" dirty="0"/>
              <a:t>22 years later – earning $$, trips, love the community</a:t>
            </a:r>
          </a:p>
          <a:p>
            <a:pPr eaLnBrk="1" hangingPunct="1">
              <a:defRPr/>
            </a:pPr>
            <a:r>
              <a:rPr lang="en-US" dirty="0"/>
              <a:t>Scalable, ownable, inheritable business; building a legacy</a:t>
            </a:r>
          </a:p>
        </p:txBody>
      </p:sp>
      <p:sp>
        <p:nvSpPr>
          <p:cNvPr id="15363" name="TextBox 5">
            <a:extLst>
              <a:ext uri="{FF2B5EF4-FFF2-40B4-BE49-F238E27FC236}">
                <a16:creationId xmlns:a16="http://schemas.microsoft.com/office/drawing/2014/main" id="{BA4D879F-44E8-B248-9FD3-9E6C25FFC5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0313" y="2986088"/>
            <a:ext cx="25749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745626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2C6FE1-E751-8948-B10C-AD2385BC3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92379"/>
          </a:xfrm>
          <a:solidFill>
            <a:schemeClr val="accent6">
              <a:lumMod val="60000"/>
              <a:lumOff val="4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/>
          <a:lstStyle/>
          <a:p>
            <a:pPr algn="ctr"/>
            <a:r>
              <a:rPr lang="en-US" b="1" i="1" dirty="0"/>
              <a:t>Other Favorites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9AB21DFD-18FF-CB43-B1AE-94B0D78AE9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294" y="3467986"/>
            <a:ext cx="11168568" cy="47368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400" dirty="0"/>
              <a:t>        Moisturizing Shower Gel           SPF 30 for Body        Joint &amp; Muscle Pain Cream    Eye Makeup Remover    Gentle Cleansing Bar     </a:t>
            </a:r>
            <a:r>
              <a:rPr lang="en-US" sz="1400" dirty="0" err="1"/>
              <a:t>Meadowblend</a:t>
            </a:r>
            <a:r>
              <a:rPr lang="en-US" sz="1400" dirty="0"/>
              <a:t> Bar                                                	$15.70		  $16.70		   $23.20 	                           $8.75	                     $16.70	                $7.10	 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36F1CE5-D1C1-DE4D-A066-6CDDE261AA8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479" r="18024"/>
          <a:stretch/>
        </p:blipFill>
        <p:spPr>
          <a:xfrm>
            <a:off x="7093380" y="2200770"/>
            <a:ext cx="645184" cy="104913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C8F0F9B-192E-7F40-95F3-4FFF49D67B4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328" r="19710"/>
          <a:stretch/>
        </p:blipFill>
        <p:spPr>
          <a:xfrm>
            <a:off x="1332799" y="1735333"/>
            <a:ext cx="1019917" cy="16730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5A3341E-8E1E-E141-94E7-62AE627900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83543" y="2455370"/>
            <a:ext cx="898412" cy="89841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C3465D6-CE3B-0B4D-8A32-E906033ADC4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3605" r="19085"/>
          <a:stretch/>
        </p:blipFill>
        <p:spPr>
          <a:xfrm>
            <a:off x="3285164" y="1849954"/>
            <a:ext cx="935169" cy="163177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54ED789-B6AF-8C4E-A567-7855D84BD85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1937" r="39944" b="12082"/>
          <a:stretch/>
        </p:blipFill>
        <p:spPr>
          <a:xfrm>
            <a:off x="9078874" y="4418907"/>
            <a:ext cx="1809350" cy="148216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D0D635F-9062-AF4D-96B2-318B7254DDA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1313" r="27698" b="17626"/>
          <a:stretch/>
        </p:blipFill>
        <p:spPr>
          <a:xfrm>
            <a:off x="1260564" y="4668273"/>
            <a:ext cx="799226" cy="129116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9286927-F0F6-2545-A02A-BADD742F8EED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1345" r="21345"/>
          <a:stretch/>
        </p:blipFill>
        <p:spPr>
          <a:xfrm>
            <a:off x="5179845" y="1822380"/>
            <a:ext cx="898412" cy="156763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0367442-1555-5442-AA5C-846208A8FAC2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2935" t="12895" r="10559" b="16449"/>
          <a:stretch/>
        </p:blipFill>
        <p:spPr>
          <a:xfrm>
            <a:off x="2282768" y="5043557"/>
            <a:ext cx="1002396" cy="92573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EE85D4F-7F2E-254F-9126-1FCD7FE15D63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4288" b="12851"/>
          <a:stretch/>
        </p:blipFill>
        <p:spPr>
          <a:xfrm>
            <a:off x="5875456" y="3880231"/>
            <a:ext cx="2300351" cy="1975413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77E83E9-92EF-E04E-90D1-59820C9A8E85}"/>
              </a:ext>
            </a:extLst>
          </p:cNvPr>
          <p:cNvSpPr txBox="1"/>
          <p:nvPr/>
        </p:nvSpPr>
        <p:spPr>
          <a:xfrm>
            <a:off x="1160546" y="6038416"/>
            <a:ext cx="23003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            Anti-Perspirant</a:t>
            </a:r>
          </a:p>
          <a:p>
            <a:r>
              <a:rPr lang="en-US" sz="1400" dirty="0"/>
              <a:t>    Roll-On 	          Cream</a:t>
            </a:r>
          </a:p>
          <a:p>
            <a:r>
              <a:rPr lang="en-US" sz="1400" dirty="0"/>
              <a:t>     $6.25	          $12.50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6A32D04-E756-DC42-A2F2-348C19AD2168}"/>
              </a:ext>
            </a:extLst>
          </p:cNvPr>
          <p:cNvSpPr txBox="1"/>
          <p:nvPr/>
        </p:nvSpPr>
        <p:spPr>
          <a:xfrm>
            <a:off x="5736429" y="6042490"/>
            <a:ext cx="29065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 Shampoo &amp;	         Scalp      Finishing </a:t>
            </a:r>
          </a:p>
          <a:p>
            <a:r>
              <a:rPr lang="en-US" sz="1400" dirty="0"/>
              <a:t> Conditioner	    Treatment    Spray</a:t>
            </a:r>
          </a:p>
          <a:p>
            <a:r>
              <a:rPr lang="en-US" sz="1400" dirty="0"/>
              <a:t>    $14.15              $31.15      $14.15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108FAE2-1CEB-9742-9446-9621FA50F548}"/>
              </a:ext>
            </a:extLst>
          </p:cNvPr>
          <p:cNvSpPr txBox="1"/>
          <p:nvPr/>
        </p:nvSpPr>
        <p:spPr>
          <a:xfrm>
            <a:off x="8392524" y="6055833"/>
            <a:ext cx="3301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       Gentle Wash   Lotion	 Massage Oil</a:t>
            </a:r>
          </a:p>
          <a:p>
            <a:r>
              <a:rPr lang="en-US" sz="1400" dirty="0"/>
              <a:t>             $19.75        $19.75     $16.90</a:t>
            </a:r>
          </a:p>
        </p:txBody>
      </p:sp>
      <p:sp>
        <p:nvSpPr>
          <p:cNvPr id="21" name="AutoShape 2" descr="Shaklee's 12 Days of December">
            <a:extLst>
              <a:ext uri="{FF2B5EF4-FFF2-40B4-BE49-F238E27FC236}">
                <a16:creationId xmlns:a16="http://schemas.microsoft.com/office/drawing/2014/main" id="{0100CF9E-8DDA-E943-8072-CCC95B60DB3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D821BF8F-B8A6-5D41-9B37-3CB7C38B280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938481" y="5043557"/>
            <a:ext cx="865613" cy="865613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CCE54209-905D-794C-9F12-5634BBF11AAE}"/>
              </a:ext>
            </a:extLst>
          </p:cNvPr>
          <p:cNvSpPr txBox="1"/>
          <p:nvPr/>
        </p:nvSpPr>
        <p:spPr>
          <a:xfrm>
            <a:off x="3557566" y="6055833"/>
            <a:ext cx="1889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Lip Treatment SPF 15</a:t>
            </a:r>
          </a:p>
          <a:p>
            <a:r>
              <a:rPr lang="en-US" sz="1400" dirty="0"/>
              <a:t>             $6.90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932C623-1918-9B4F-9BCD-EFBCC7095C20}"/>
              </a:ext>
            </a:extLst>
          </p:cNvPr>
          <p:cNvSpPr txBox="1"/>
          <p:nvPr/>
        </p:nvSpPr>
        <p:spPr>
          <a:xfrm>
            <a:off x="11509408" y="6394387"/>
            <a:ext cx="3777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38DC221-A43E-454B-82C3-5B088401627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243850" y="2395285"/>
            <a:ext cx="901958" cy="901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95490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A close up of a device&#10;&#10;Description automatically generated">
            <a:extLst>
              <a:ext uri="{FF2B5EF4-FFF2-40B4-BE49-F238E27FC236}">
                <a16:creationId xmlns:a16="http://schemas.microsoft.com/office/drawing/2014/main" id="{4CD5107C-3275-0343-A603-01C9033B70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679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D05C78B-3352-CA4E-9807-6A51901D1254}"/>
              </a:ext>
            </a:extLst>
          </p:cNvPr>
          <p:cNvSpPr txBox="1"/>
          <p:nvPr/>
        </p:nvSpPr>
        <p:spPr>
          <a:xfrm>
            <a:off x="570016" y="3040083"/>
            <a:ext cx="5047013" cy="1200329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Purchase an Advanced or Personalized YOUTH Regimen and receive Hydrating and Purifying Masks for FREE!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9D48E7D-E899-C843-9D6C-85BA951CB4A4}"/>
              </a:ext>
            </a:extLst>
          </p:cNvPr>
          <p:cNvSpPr txBox="1"/>
          <p:nvPr/>
        </p:nvSpPr>
        <p:spPr>
          <a:xfrm>
            <a:off x="534388" y="5889199"/>
            <a:ext cx="4360341" cy="46166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i="1" dirty="0"/>
              <a:t>  Offers good thru April 30, 2020</a:t>
            </a:r>
            <a:endParaRPr lang="en-US" i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2DC8C1-EBB5-D140-A567-E4AD26375FFC}"/>
              </a:ext>
            </a:extLst>
          </p:cNvPr>
          <p:cNvSpPr txBox="1"/>
          <p:nvPr/>
        </p:nvSpPr>
        <p:spPr>
          <a:xfrm>
            <a:off x="570015" y="4469897"/>
            <a:ext cx="4512623" cy="1200329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Purchase any YOUTH product and receive FREE Eye Makeup Remover or Multi Purpose Cream!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41E87B-9BC2-E346-9624-A61FC9060FD9}"/>
              </a:ext>
            </a:extLst>
          </p:cNvPr>
          <p:cNvSpPr txBox="1"/>
          <p:nvPr/>
        </p:nvSpPr>
        <p:spPr>
          <a:xfrm>
            <a:off x="380009" y="440733"/>
            <a:ext cx="9619013" cy="230832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3600" dirty="0"/>
          </a:p>
          <a:p>
            <a:pPr algn="ctr"/>
            <a:r>
              <a:rPr lang="en-US" sz="7200" i="1" dirty="0"/>
              <a:t>EVENT SPECIALS</a:t>
            </a:r>
            <a:endParaRPr lang="en-US" sz="7200" b="1" i="1" dirty="0"/>
          </a:p>
          <a:p>
            <a:pPr algn="ctr"/>
            <a:endParaRPr lang="en-US" sz="36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F2A5A01-8B66-E748-BDAE-D5FA1022C8F3}"/>
              </a:ext>
            </a:extLst>
          </p:cNvPr>
          <p:cNvSpPr txBox="1"/>
          <p:nvPr/>
        </p:nvSpPr>
        <p:spPr>
          <a:xfrm>
            <a:off x="10117777" y="630738"/>
            <a:ext cx="1694214" cy="1938992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Your order will arrive before Mother’s Day!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75B8C6F-AA33-1E4A-8783-C4DC7D2D8DDC}"/>
              </a:ext>
            </a:extLst>
          </p:cNvPr>
          <p:cNvSpPr txBox="1"/>
          <p:nvPr/>
        </p:nvSpPr>
        <p:spPr>
          <a:xfrm>
            <a:off x="11631706" y="6350864"/>
            <a:ext cx="4168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4B9EFC-0119-7848-BEC9-F592F3FB4F3A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2">
                <a:lumMod val="50000"/>
              </a:schemeClr>
            </a:solidFill>
          </a:ln>
        </p:spPr>
        <p:txBody>
          <a:bodyPr/>
          <a:lstStyle/>
          <a:p>
            <a:pPr algn="ctr"/>
            <a:r>
              <a:rPr lang="en-US" b="1" i="1" dirty="0"/>
              <a:t>Raffle Time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0F3412-810D-8D42-ADFD-D717D9CD440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445" r="17133"/>
          <a:stretch/>
        </p:blipFill>
        <p:spPr>
          <a:xfrm>
            <a:off x="7245439" y="1828800"/>
            <a:ext cx="2703443" cy="447429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C831EB7-92E7-4641-A796-0183A1019002}"/>
              </a:ext>
            </a:extLst>
          </p:cNvPr>
          <p:cNvSpPr txBox="1"/>
          <p:nvPr/>
        </p:nvSpPr>
        <p:spPr>
          <a:xfrm>
            <a:off x="2243118" y="2119751"/>
            <a:ext cx="48998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i="1" dirty="0">
                <a:latin typeface="+mn-lt"/>
              </a:rPr>
              <a:t>Hand &amp; Body Lotion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E36B09A-5018-6E49-9C19-FD996F3E88C8}"/>
              </a:ext>
            </a:extLst>
          </p:cNvPr>
          <p:cNvSpPr txBox="1"/>
          <p:nvPr/>
        </p:nvSpPr>
        <p:spPr>
          <a:xfrm>
            <a:off x="11201400" y="6303094"/>
            <a:ext cx="56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272EF98-91B1-FD4F-9011-C1F26BDDE5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4211" y="2889192"/>
            <a:ext cx="3657615" cy="3529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89816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3BFDCDB9-33BD-264F-A138-C867359E51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50AF623-BB8E-794F-8D09-4C7861BEDC2D}"/>
              </a:ext>
            </a:extLst>
          </p:cNvPr>
          <p:cNvSpPr txBox="1"/>
          <p:nvPr/>
        </p:nvSpPr>
        <p:spPr>
          <a:xfrm>
            <a:off x="10999694" y="5957047"/>
            <a:ext cx="995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P&amp;M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A picture containing bottle&#10;&#10;Description automatically generated">
            <a:extLst>
              <a:ext uri="{FF2B5EF4-FFF2-40B4-BE49-F238E27FC236}">
                <a16:creationId xmlns:a16="http://schemas.microsoft.com/office/drawing/2014/main" id="{B1154687-F7CD-234F-ADAC-A85B3ED7A6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DDEEF62-1323-5A4D-85C5-CA9273699D1A}"/>
              </a:ext>
            </a:extLst>
          </p:cNvPr>
          <p:cNvSpPr txBox="1"/>
          <p:nvPr/>
        </p:nvSpPr>
        <p:spPr>
          <a:xfrm>
            <a:off x="496785" y="296883"/>
            <a:ext cx="11176660" cy="76944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800" i="1" dirty="0"/>
          </a:p>
          <a:p>
            <a:pPr algn="ctr"/>
            <a:r>
              <a:rPr lang="en-US" sz="2800" i="1" dirty="0"/>
              <a:t>Products People Want and Use Today</a:t>
            </a:r>
            <a:endParaRPr lang="en-US" sz="800" i="1" dirty="0"/>
          </a:p>
          <a:p>
            <a:pPr algn="ctr"/>
            <a:endParaRPr lang="en-US" sz="800" i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1F56EF5-108D-514B-97D1-DC633393CC0E}"/>
              </a:ext>
            </a:extLst>
          </p:cNvPr>
          <p:cNvSpPr txBox="1"/>
          <p:nvPr/>
        </p:nvSpPr>
        <p:spPr>
          <a:xfrm>
            <a:off x="11134165" y="5983941"/>
            <a:ext cx="847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P&amp;M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B2F320EE-E040-DD44-99D9-EFBD91E7A7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E6B7825-3100-F44D-B819-4AD1D12DAAF2}"/>
              </a:ext>
            </a:extLst>
          </p:cNvPr>
          <p:cNvSpPr txBox="1"/>
          <p:nvPr/>
        </p:nvSpPr>
        <p:spPr>
          <a:xfrm>
            <a:off x="8217717" y="1472642"/>
            <a:ext cx="902525" cy="338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/>
              <a:t>$10,227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4F6E587-8555-7F44-B3E5-59D273140401}"/>
              </a:ext>
            </a:extLst>
          </p:cNvPr>
          <p:cNvSpPr txBox="1"/>
          <p:nvPr/>
        </p:nvSpPr>
        <p:spPr>
          <a:xfrm>
            <a:off x="8199908" y="2299778"/>
            <a:ext cx="902525" cy="338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/>
              <a:t>$21,429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CBC9470-669B-2E4A-87C6-1E8E5EBE1752}"/>
              </a:ext>
            </a:extLst>
          </p:cNvPr>
          <p:cNvSpPr txBox="1"/>
          <p:nvPr/>
        </p:nvSpPr>
        <p:spPr>
          <a:xfrm>
            <a:off x="8241465" y="3172666"/>
            <a:ext cx="902525" cy="338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/>
              <a:t>$49,791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C31B06-691D-994B-A47D-7FA4309DF10F}"/>
              </a:ext>
            </a:extLst>
          </p:cNvPr>
          <p:cNvSpPr txBox="1"/>
          <p:nvPr/>
        </p:nvSpPr>
        <p:spPr>
          <a:xfrm>
            <a:off x="8188021" y="4902054"/>
            <a:ext cx="985653" cy="338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/>
              <a:t>$209,797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E826848-AE61-744D-9CE3-E1C1E3D4F607}"/>
              </a:ext>
            </a:extLst>
          </p:cNvPr>
          <p:cNvSpPr txBox="1"/>
          <p:nvPr/>
        </p:nvSpPr>
        <p:spPr>
          <a:xfrm>
            <a:off x="10664042" y="2053557"/>
            <a:ext cx="1068779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/>
              <a:t>Part Time:</a:t>
            </a:r>
          </a:p>
          <a:p>
            <a:r>
              <a:rPr lang="en-US" sz="1600" dirty="0"/>
              <a:t>6-20 hrs.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02D9161-61E7-6644-B5B7-BA6153F81698}"/>
              </a:ext>
            </a:extLst>
          </p:cNvPr>
          <p:cNvSpPr txBox="1"/>
          <p:nvPr/>
        </p:nvSpPr>
        <p:spPr>
          <a:xfrm>
            <a:off x="10664042" y="4425000"/>
            <a:ext cx="1151906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Big Time:</a:t>
            </a:r>
          </a:p>
          <a:p>
            <a:r>
              <a:rPr lang="en-US" dirty="0"/>
              <a:t>21-40 hrs.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4FC0B0-9354-174F-AF58-7A37427327B1}"/>
              </a:ext>
            </a:extLst>
          </p:cNvPr>
          <p:cNvSpPr txBox="1"/>
          <p:nvPr/>
        </p:nvSpPr>
        <p:spPr>
          <a:xfrm>
            <a:off x="10986247" y="6131859"/>
            <a:ext cx="1075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P&amp;M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9F529C3-C941-49FD-8C67-82F134F64B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50000"/>
              <a:lumOff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0586029-32A0-47E5-9AEC-AE3ABA6B94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9FEDF0-C41D-4E44-8882-4DD394EDCD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661888"/>
            <a:ext cx="5294716" cy="3534222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C730EAB-A532-4295-A302-FB4B90DB9F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79958" y="1143000"/>
            <a:ext cx="0" cy="4572000"/>
          </a:xfrm>
          <a:prstGeom prst="line">
            <a:avLst/>
          </a:prstGeom>
          <a:ln>
            <a:solidFill>
              <a:srgbClr val="4E4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9E26F063-1375-FC40-9BF5-D5B2D725F3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3817" y="1112562"/>
            <a:ext cx="5294715" cy="463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4175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3880" y="464140"/>
            <a:ext cx="11064240" cy="1188720"/>
          </a:xfrm>
          <a:gradFill flip="none" rotWithShape="1">
            <a:gsLst>
              <a:gs pos="0">
                <a:srgbClr val="FD6779">
                  <a:tint val="66000"/>
                  <a:satMod val="160000"/>
                </a:srgbClr>
              </a:gs>
              <a:gs pos="50000">
                <a:srgbClr val="FD6779">
                  <a:tint val="44500"/>
                  <a:satMod val="160000"/>
                </a:srgbClr>
              </a:gs>
              <a:gs pos="100000">
                <a:srgbClr val="FD6779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b="1" i="1" dirty="0" err="1">
                <a:solidFill>
                  <a:schemeClr val="tx1"/>
                </a:solidFill>
                <a:latin typeface="+mj-lt"/>
              </a:rPr>
              <a:t>Moyra’s</a:t>
            </a:r>
            <a:r>
              <a:rPr lang="en-US" b="1" i="1" dirty="0">
                <a:solidFill>
                  <a:schemeClr val="tx1"/>
                </a:solidFill>
                <a:latin typeface="+mj-lt"/>
              </a:rPr>
              <a:t> Story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5334" y="1960939"/>
            <a:ext cx="6295418" cy="4421353"/>
          </a:xfrm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600" dirty="0"/>
              <a:t>RN and Medical Sales Rep. </a:t>
            </a:r>
          </a:p>
          <a:p>
            <a:r>
              <a:rPr lang="en-US" sz="2600" dirty="0"/>
              <a:t>Searching for help for son with allergies/asthma</a:t>
            </a:r>
          </a:p>
          <a:p>
            <a:r>
              <a:rPr lang="en-US" sz="2600" dirty="0"/>
              <a:t>Made some changes and everyone's health improved </a:t>
            </a:r>
          </a:p>
          <a:p>
            <a:r>
              <a:rPr lang="en-US" sz="2600" dirty="0"/>
              <a:t>Started sharing what I was learning &amp; helped others and business began </a:t>
            </a:r>
          </a:p>
          <a:p>
            <a:r>
              <a:rPr lang="en-US" sz="2600" dirty="0"/>
              <a:t>Love not having to trade time for $$</a:t>
            </a:r>
          </a:p>
          <a:p>
            <a:r>
              <a:rPr lang="en-US" sz="2600" dirty="0"/>
              <a:t>Helping others reclaim their health &amp; life </a:t>
            </a:r>
          </a:p>
          <a:p>
            <a:r>
              <a:rPr lang="en-US" sz="2600" dirty="0"/>
              <a:t>Freedom, Flexibility, Leadership &amp; Travel! </a:t>
            </a:r>
          </a:p>
        </p:txBody>
      </p:sp>
      <p:pic>
        <p:nvPicPr>
          <p:cNvPr id="6" name="Picture 5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D1A36FF5-19C7-4DA0-99F7-9F7482566A9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96027" y="2414205"/>
            <a:ext cx="5202384" cy="3457417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0271282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BC42D8F-617C-DB4E-B8F7-337569B9E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387" y="365125"/>
            <a:ext cx="11351285" cy="1325563"/>
          </a:xfrm>
          <a:blipFill>
            <a:blip r:embed="rId2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</a:ln>
        </p:spPr>
        <p:txBody>
          <a:bodyPr/>
          <a:lstStyle/>
          <a:p>
            <a:pPr algn="ctr"/>
            <a:r>
              <a:rPr lang="en-US" b="1" i="1" dirty="0"/>
              <a:t>What Is Happening To Our Skin??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B633A6-AC83-F84E-B38D-549D165891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387" y="1831077"/>
            <a:ext cx="11351285" cy="4885726"/>
          </a:xfrm>
          <a:ln>
            <a:solidFill>
              <a:schemeClr val="bg2">
                <a:lumMod val="50000"/>
              </a:schemeClr>
            </a:solidFill>
          </a:ln>
        </p:spPr>
        <p:txBody>
          <a:bodyPr>
            <a:normAutofit lnSpcReduction="10000"/>
          </a:bodyPr>
          <a:lstStyle/>
          <a:p>
            <a:r>
              <a:rPr lang="en-US" dirty="0"/>
              <a:t>More time spent indoors is effecting our skin – dry air leads to dry skin</a:t>
            </a:r>
          </a:p>
          <a:p>
            <a:pPr marL="0" indent="0">
              <a:buNone/>
            </a:pPr>
            <a:r>
              <a:rPr lang="en-US" dirty="0"/>
              <a:t> 	–moisturizers, including hyaluronic acid are recommended</a:t>
            </a:r>
          </a:p>
          <a:p>
            <a:r>
              <a:rPr lang="en-US" dirty="0"/>
              <a:t>UVA/UVB light rays can penetrate through windows</a:t>
            </a:r>
          </a:p>
          <a:p>
            <a:pPr marL="0" indent="0">
              <a:buNone/>
            </a:pPr>
            <a:r>
              <a:rPr lang="en-US" dirty="0"/>
              <a:t>	-some level is necessary to avoid SAD (seasonal affective disorder) 	  	    and naturally produce Vitamin D levels</a:t>
            </a:r>
          </a:p>
          <a:p>
            <a:pPr marL="0" indent="0">
              <a:buNone/>
            </a:pPr>
            <a:r>
              <a:rPr lang="en-US" dirty="0"/>
              <a:t>	-use SPF every day to avoid premature aging &amp; skin cancer</a:t>
            </a:r>
          </a:p>
          <a:p>
            <a:r>
              <a:rPr lang="en-US" dirty="0"/>
              <a:t>Devices emit blue light, also known as high energy visible (HEV) light   	harmful effects on skin, promotes premature aging &amp; dark spots</a:t>
            </a:r>
          </a:p>
          <a:p>
            <a:r>
              <a:rPr lang="en-US" dirty="0"/>
              <a:t>Bending over screens is causing “tech neck” – folding/wrinkling skin</a:t>
            </a:r>
          </a:p>
          <a:p>
            <a:r>
              <a:rPr lang="en-US" dirty="0"/>
              <a:t>We may not be wearing makeup, but need to maintain skincare routine</a:t>
            </a:r>
          </a:p>
          <a:p>
            <a:pPr marL="0" indent="0">
              <a:buNone/>
            </a:pPr>
            <a:r>
              <a:rPr lang="en-US" dirty="0"/>
              <a:t>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377A14-CFBA-374E-8833-59C0A612A20B}"/>
              </a:ext>
            </a:extLst>
          </p:cNvPr>
          <p:cNvSpPr txBox="1"/>
          <p:nvPr/>
        </p:nvSpPr>
        <p:spPr>
          <a:xfrm>
            <a:off x="11175184" y="6347471"/>
            <a:ext cx="1016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Pam</a:t>
            </a:r>
          </a:p>
        </p:txBody>
      </p:sp>
    </p:spTree>
    <p:extLst>
      <p:ext uri="{BB962C8B-B14F-4D97-AF65-F5344CB8AC3E}">
        <p14:creationId xmlns:p14="http://schemas.microsoft.com/office/powerpoint/2010/main" val="23116051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666D9AF9-BC68-4141-95C8-68B8E2A296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66" y="320997"/>
            <a:ext cx="11095050" cy="1325563"/>
          </a:xfrm>
          <a:gradFill flip="none" rotWithShape="1">
            <a:gsLst>
              <a:gs pos="0">
                <a:srgbClr val="4BC6A9">
                  <a:tint val="66000"/>
                  <a:satMod val="160000"/>
                </a:srgbClr>
              </a:gs>
              <a:gs pos="50000">
                <a:srgbClr val="4BC6A9">
                  <a:tint val="44500"/>
                  <a:satMod val="160000"/>
                </a:srgbClr>
              </a:gs>
              <a:gs pos="100000">
                <a:srgbClr val="4BC6A9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solidFill>
              <a:schemeClr val="bg2">
                <a:lumMod val="50000"/>
              </a:schemeClr>
            </a:solidFill>
          </a:ln>
        </p:spPr>
        <p:txBody>
          <a:bodyPr/>
          <a:lstStyle/>
          <a:p>
            <a:pPr algn="ctr"/>
            <a:r>
              <a:rPr lang="en-US" b="1" i="1" dirty="0"/>
              <a:t>Let’s Start With Our Hands</a:t>
            </a:r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18A846DC-32A8-0743-BE9F-6FE8C22764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84800" y="3290094"/>
            <a:ext cx="1422400" cy="1422400"/>
          </a:xfrm>
          <a:prstGeom prst="rect">
            <a:avLst/>
          </a:prstGeom>
        </p:spPr>
      </p:pic>
      <p:pic>
        <p:nvPicPr>
          <p:cNvPr id="10" name="Picture 2" descr="A close up of a bottle&#10;&#10;Description automatically generated">
            <a:extLst>
              <a:ext uri="{FF2B5EF4-FFF2-40B4-BE49-F238E27FC236}">
                <a16:creationId xmlns:a16="http://schemas.microsoft.com/office/drawing/2014/main" id="{BF4D3262-9B4E-6449-977B-FB5EF4F9C63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76" b="5919"/>
          <a:stretch/>
        </p:blipFill>
        <p:spPr bwMode="auto">
          <a:xfrm>
            <a:off x="796035" y="1702007"/>
            <a:ext cx="4223729" cy="4606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1F81B13-5D32-A643-8639-657CE7C8DB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46982" y="3017276"/>
            <a:ext cx="2427402" cy="283912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9C9F04E-44C4-244B-AC68-FDDC7A1C3E4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633" r="15462"/>
          <a:stretch/>
        </p:blipFill>
        <p:spPr>
          <a:xfrm>
            <a:off x="4587966" y="2079544"/>
            <a:ext cx="2819723" cy="386769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CD0D873-CA5E-DE40-9886-312A08DE1A21}"/>
              </a:ext>
            </a:extLst>
          </p:cNvPr>
          <p:cNvSpPr txBox="1"/>
          <p:nvPr/>
        </p:nvSpPr>
        <p:spPr>
          <a:xfrm>
            <a:off x="1025743" y="3429000"/>
            <a:ext cx="1557337" cy="20313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Soap-Free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Non-drying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Moisturizes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Soothes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Prevents cracks</a:t>
            </a:r>
          </a:p>
          <a:p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4C9A031-9A1D-184B-B696-BCA6352551A1}"/>
              </a:ext>
            </a:extLst>
          </p:cNvPr>
          <p:cNvSpPr txBox="1"/>
          <p:nvPr/>
        </p:nvSpPr>
        <p:spPr>
          <a:xfrm>
            <a:off x="4429495" y="5995889"/>
            <a:ext cx="73878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         Hand &amp; Body Lotion	     Shea Butter Cream       Multi-Purpose Cream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BAEE8BA-2E37-C740-9E55-C36EE783AD41}"/>
              </a:ext>
            </a:extLst>
          </p:cNvPr>
          <p:cNvSpPr txBox="1"/>
          <p:nvPr/>
        </p:nvSpPr>
        <p:spPr>
          <a:xfrm>
            <a:off x="848309" y="6381981"/>
            <a:ext cx="107420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Member Prices	   $17.85     $2.70                          $18.70	                               $31.10                              $7.95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C035667-B725-6340-96FE-D9E6942FC142}"/>
              </a:ext>
            </a:extLst>
          </p:cNvPr>
          <p:cNvSpPr txBox="1"/>
          <p:nvPr/>
        </p:nvSpPr>
        <p:spPr>
          <a:xfrm>
            <a:off x="11169079" y="6438744"/>
            <a:ext cx="2045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Shannon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05D2BF7-298C-D749-A3D3-DDBC23F14826}"/>
              </a:ext>
            </a:extLst>
          </p:cNvPr>
          <p:cNvSpPr txBox="1"/>
          <p:nvPr/>
        </p:nvSpPr>
        <p:spPr>
          <a:xfrm>
            <a:off x="7362207" y="1888751"/>
            <a:ext cx="39695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**Tip – To lock in extra moisture, apply lotion when your hands are still damp.</a:t>
            </a:r>
          </a:p>
        </p:txBody>
      </p:sp>
      <p:pic>
        <p:nvPicPr>
          <p:cNvPr id="3" name="Picture 2" descr="A picture containing toiletry, lotion&#10;&#10;Description automatically generated">
            <a:extLst>
              <a:ext uri="{FF2B5EF4-FFF2-40B4-BE49-F238E27FC236}">
                <a16:creationId xmlns:a16="http://schemas.microsoft.com/office/drawing/2014/main" id="{8BE3D94C-794E-FB42-9F76-B67F2B66E4F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4978" r="16451"/>
          <a:stretch/>
        </p:blipFill>
        <p:spPr>
          <a:xfrm>
            <a:off x="7362207" y="3045199"/>
            <a:ext cx="1946829" cy="2839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5507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A picture containing indoor, wall, table, toiletry&#10;&#10;Description automatically generated">
            <a:extLst>
              <a:ext uri="{FF2B5EF4-FFF2-40B4-BE49-F238E27FC236}">
                <a16:creationId xmlns:a16="http://schemas.microsoft.com/office/drawing/2014/main" id="{6CC5A488-708E-0B41-9A0A-292F6384D5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B443FC0-5466-2A49-B628-6D1FE65855FE}"/>
              </a:ext>
            </a:extLst>
          </p:cNvPr>
          <p:cNvSpPr txBox="1"/>
          <p:nvPr/>
        </p:nvSpPr>
        <p:spPr>
          <a:xfrm>
            <a:off x="11488939" y="5989949"/>
            <a:ext cx="8606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Pam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2">
            <a:extLst>
              <a:ext uri="{FF2B5EF4-FFF2-40B4-BE49-F238E27FC236}">
                <a16:creationId xmlns:a16="http://schemas.microsoft.com/office/drawing/2014/main" id="{F0312EC6-CE78-DB41-B337-896E0BCBB8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B90E1EA-1741-BF4B-A797-E5AA961B1F68}"/>
              </a:ext>
            </a:extLst>
          </p:cNvPr>
          <p:cNvSpPr txBox="1"/>
          <p:nvPr/>
        </p:nvSpPr>
        <p:spPr>
          <a:xfrm>
            <a:off x="11277600" y="599138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Pam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E0DD206A-3132-2F4F-A49A-AE22FC8028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237D227-DE55-2949-9220-46384F3B2C06}"/>
              </a:ext>
            </a:extLst>
          </p:cNvPr>
          <p:cNvSpPr txBox="1"/>
          <p:nvPr/>
        </p:nvSpPr>
        <p:spPr>
          <a:xfrm>
            <a:off x="11331388" y="6031721"/>
            <a:ext cx="8606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</TotalTime>
  <Words>1049</Words>
  <Application>Microsoft Macintosh PowerPoint</Application>
  <PresentationFormat>Widescreen</PresentationFormat>
  <Paragraphs>202</Paragraphs>
  <Slides>36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2" baseType="lpstr">
      <vt:lpstr>Arial</vt:lpstr>
      <vt:lpstr>Calibri</vt:lpstr>
      <vt:lpstr>Calibri Light</vt:lpstr>
      <vt:lpstr>Courier New</vt:lpstr>
      <vt:lpstr>Wingdings</vt:lpstr>
      <vt:lpstr>Office Theme</vt:lpstr>
      <vt:lpstr>PowerPoint Presentation</vt:lpstr>
      <vt:lpstr>Shannon’s Story</vt:lpstr>
      <vt:lpstr>Pam’s Story </vt:lpstr>
      <vt:lpstr>Moyra’s Story</vt:lpstr>
      <vt:lpstr>What Is Happening To Our Skin??</vt:lpstr>
      <vt:lpstr>Let’s Start With Our Hands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Demo - YOUTH Regimen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Other Favorites</vt:lpstr>
      <vt:lpstr>PowerPoint Presentation</vt:lpstr>
      <vt:lpstr>Raffle Time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Pam Cary</dc:creator>
  <cp:lastModifiedBy>Pam Cary</cp:lastModifiedBy>
  <cp:revision>3</cp:revision>
  <dcterms:created xsi:type="dcterms:W3CDTF">2020-04-27T20:25:20Z</dcterms:created>
  <dcterms:modified xsi:type="dcterms:W3CDTF">2020-04-28T23:52:06Z</dcterms:modified>
</cp:coreProperties>
</file>