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7" r:id="rId3"/>
    <p:sldId id="260" r:id="rId4"/>
    <p:sldId id="261" r:id="rId5"/>
    <p:sldId id="263"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0C917-2A76-4947-BE59-41FC1C33BF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FC1AD5-2272-DC4B-B077-39E10A6580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97A033-DD65-4E4A-A8BD-319FA7251C27}"/>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5" name="Footer Placeholder 4">
            <a:extLst>
              <a:ext uri="{FF2B5EF4-FFF2-40B4-BE49-F238E27FC236}">
                <a16:creationId xmlns:a16="http://schemas.microsoft.com/office/drawing/2014/main" id="{CE7F522F-9ACC-F64A-A20D-1A2BFAE97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24CCC-E723-6E45-A38F-FA2D6618373F}"/>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997363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17889-6DA1-424C-8B9C-F4E3B24454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798E66-BF11-AD48-85FC-AE74227007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44E42F-F6C4-4F4A-880D-5F8026E8A548}"/>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5" name="Footer Placeholder 4">
            <a:extLst>
              <a:ext uri="{FF2B5EF4-FFF2-40B4-BE49-F238E27FC236}">
                <a16:creationId xmlns:a16="http://schemas.microsoft.com/office/drawing/2014/main" id="{DF31C6D1-BB2A-0C4B-AECF-0773F96C8C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1363D-BF93-9D49-8D81-351A4C8A71E9}"/>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19302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D0D9E5-35C9-6742-A424-BB7B252779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67DA20-1889-E84F-A688-141F6D6823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8906F5-1D75-5742-9C32-3012348A53A7}"/>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5" name="Footer Placeholder 4">
            <a:extLst>
              <a:ext uri="{FF2B5EF4-FFF2-40B4-BE49-F238E27FC236}">
                <a16:creationId xmlns:a16="http://schemas.microsoft.com/office/drawing/2014/main" id="{5CE24A0E-C2E2-424F-A53C-093C05D9D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8C4BB8-C738-C24A-8CF8-9ADA52357ADE}"/>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3965106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02496-367D-5349-AF75-13BC499568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5209A9-B8AC-C445-9B9A-867CBDF59E4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3F751C-86E9-304E-9745-879D2C86EBB6}"/>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5" name="Footer Placeholder 4">
            <a:extLst>
              <a:ext uri="{FF2B5EF4-FFF2-40B4-BE49-F238E27FC236}">
                <a16:creationId xmlns:a16="http://schemas.microsoft.com/office/drawing/2014/main" id="{0A2A942F-5959-CF4D-BD91-C9BEE03D02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5BDA94-2EDE-944C-A712-E28807374FD1}"/>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2816715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7F3B3-310B-B445-843A-7E83D8687C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98AD84-EFFD-624A-A5D9-556F20B0F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EDAAE4-3291-3149-A96D-95C22AAD31F4}"/>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5" name="Footer Placeholder 4">
            <a:extLst>
              <a:ext uri="{FF2B5EF4-FFF2-40B4-BE49-F238E27FC236}">
                <a16:creationId xmlns:a16="http://schemas.microsoft.com/office/drawing/2014/main" id="{F1AEEBC6-C4C3-014F-986B-CC4FE3E181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7DB7A8-DA93-244A-81FC-C1F7422C2215}"/>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3577991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D4D1C-0793-294B-9E64-3473BB192A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DEBCDD-AF6D-C446-9AD2-FA39430309C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5CF046-CA4D-B64B-9D92-325E1EE6BB5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4CDE72-ABFE-D74E-8E4B-9485F45CBB05}"/>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6" name="Footer Placeholder 5">
            <a:extLst>
              <a:ext uri="{FF2B5EF4-FFF2-40B4-BE49-F238E27FC236}">
                <a16:creationId xmlns:a16="http://schemas.microsoft.com/office/drawing/2014/main" id="{85827AAC-E5C5-8349-A4E5-A48763ACE7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3CD50D-9F79-9549-A45B-27B26F641289}"/>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1210561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5DAFB-858A-6641-9F77-AAAC766FC4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CA7A6C-4368-C14A-9AE0-AE33ED3180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2BA61C2-3A06-2640-9FB8-A5A363E7A2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F3EAB3-E711-0D4A-81C8-7914E8A05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E4F2037-BF97-0C42-AAFE-3744225C9EF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3CBE2D-6830-2543-959C-89265DB35F28}"/>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8" name="Footer Placeholder 7">
            <a:extLst>
              <a:ext uri="{FF2B5EF4-FFF2-40B4-BE49-F238E27FC236}">
                <a16:creationId xmlns:a16="http://schemas.microsoft.com/office/drawing/2014/main" id="{1A61B7E5-E388-0C4D-AF6B-7A289690BC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F28278-4881-5541-9311-FF094701A912}"/>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405173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9FFAF-B317-974D-A56A-83F084EE38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A9E337-0D96-6543-8D7E-982626EECBF1}"/>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4" name="Footer Placeholder 3">
            <a:extLst>
              <a:ext uri="{FF2B5EF4-FFF2-40B4-BE49-F238E27FC236}">
                <a16:creationId xmlns:a16="http://schemas.microsoft.com/office/drawing/2014/main" id="{35790D52-18B0-0947-BFD6-824C1A80BB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1FC414-4848-9745-8CF1-B7651C48625F}"/>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364758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718ADB-07BC-CB4D-87B2-7B19BBA7B7C4}"/>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3" name="Footer Placeholder 2">
            <a:extLst>
              <a:ext uri="{FF2B5EF4-FFF2-40B4-BE49-F238E27FC236}">
                <a16:creationId xmlns:a16="http://schemas.microsoft.com/office/drawing/2014/main" id="{07A98423-8D3D-D745-B4F6-282D1075EE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6FFD3A-5660-FC4A-AAEC-E89FDAC3A60C}"/>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660236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98C1A-A558-2248-8BA8-FC3803161C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DEEB20-E0FE-2042-912E-DDBB903E93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D6D2E5-EADB-7E4C-90C9-52FC3C7125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8CB518-3AA5-2D4E-B185-B976D79F3469}"/>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6" name="Footer Placeholder 5">
            <a:extLst>
              <a:ext uri="{FF2B5EF4-FFF2-40B4-BE49-F238E27FC236}">
                <a16:creationId xmlns:a16="http://schemas.microsoft.com/office/drawing/2014/main" id="{DC28AB84-78C4-8A48-B9D6-516B634301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96C1D1-A7F8-0848-929C-F8071D311D4D}"/>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36516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23DB-6BEE-174D-960E-039B2C05D8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34F155-C768-E347-9574-DC3B465A3E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6C44FC-759A-524D-996A-37AADBD0C2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250290-E1F0-F145-83D4-489CB3F58E0C}"/>
              </a:ext>
            </a:extLst>
          </p:cNvPr>
          <p:cNvSpPr>
            <a:spLocks noGrp="1"/>
          </p:cNvSpPr>
          <p:nvPr>
            <p:ph type="dt" sz="half" idx="10"/>
          </p:nvPr>
        </p:nvSpPr>
        <p:spPr/>
        <p:txBody>
          <a:bodyPr/>
          <a:lstStyle/>
          <a:p>
            <a:fld id="{1C387301-BBD6-8A42-8A32-A1DE97D54008}" type="datetimeFigureOut">
              <a:rPr lang="en-US" smtClean="0"/>
              <a:t>4/14/20</a:t>
            </a:fld>
            <a:endParaRPr lang="en-US"/>
          </a:p>
        </p:txBody>
      </p:sp>
      <p:sp>
        <p:nvSpPr>
          <p:cNvPr id="6" name="Footer Placeholder 5">
            <a:extLst>
              <a:ext uri="{FF2B5EF4-FFF2-40B4-BE49-F238E27FC236}">
                <a16:creationId xmlns:a16="http://schemas.microsoft.com/office/drawing/2014/main" id="{1D087210-9CDC-F640-AF2B-202EEEB99A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078AC0-EF7C-5042-93FD-6E460EE08EB8}"/>
              </a:ext>
            </a:extLst>
          </p:cNvPr>
          <p:cNvSpPr>
            <a:spLocks noGrp="1"/>
          </p:cNvSpPr>
          <p:nvPr>
            <p:ph type="sldNum" sz="quarter" idx="12"/>
          </p:nvPr>
        </p:nvSpPr>
        <p:spPr/>
        <p:txBody>
          <a:bodyPr/>
          <a:lstStyle/>
          <a:p>
            <a:fld id="{6A058662-DF5C-F44D-BBDE-48F5E45BDB30}" type="slidenum">
              <a:rPr lang="en-US" smtClean="0"/>
              <a:t>‹#›</a:t>
            </a:fld>
            <a:endParaRPr lang="en-US"/>
          </a:p>
        </p:txBody>
      </p:sp>
    </p:spTree>
    <p:extLst>
      <p:ext uri="{BB962C8B-B14F-4D97-AF65-F5344CB8AC3E}">
        <p14:creationId xmlns:p14="http://schemas.microsoft.com/office/powerpoint/2010/main" val="291451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4E8E75-9BA3-FF43-820A-113F2DB751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F2040F-6C79-E746-AFDA-2473846827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751166-9AF9-194D-B1D1-C626DD8E32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87301-BBD6-8A42-8A32-A1DE97D54008}" type="datetimeFigureOut">
              <a:rPr lang="en-US" smtClean="0"/>
              <a:t>4/14/20</a:t>
            </a:fld>
            <a:endParaRPr lang="en-US"/>
          </a:p>
        </p:txBody>
      </p:sp>
      <p:sp>
        <p:nvSpPr>
          <p:cNvPr id="5" name="Footer Placeholder 4">
            <a:extLst>
              <a:ext uri="{FF2B5EF4-FFF2-40B4-BE49-F238E27FC236}">
                <a16:creationId xmlns:a16="http://schemas.microsoft.com/office/drawing/2014/main" id="{B8204E23-9DC9-074E-B8F8-C62E34F736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F5FC8B-8E5D-0444-8129-64EFBBCD1B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58662-DF5C-F44D-BBDE-48F5E45BDB30}" type="slidenum">
              <a:rPr lang="en-US" smtClean="0"/>
              <a:t>‹#›</a:t>
            </a:fld>
            <a:endParaRPr lang="en-US"/>
          </a:p>
        </p:txBody>
      </p:sp>
    </p:spTree>
    <p:extLst>
      <p:ext uri="{BB962C8B-B14F-4D97-AF65-F5344CB8AC3E}">
        <p14:creationId xmlns:p14="http://schemas.microsoft.com/office/powerpoint/2010/main" val="1847063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5984A-78C4-8644-8401-BE933A635D1E}"/>
              </a:ext>
            </a:extLst>
          </p:cNvPr>
          <p:cNvSpPr>
            <a:spLocks noGrp="1"/>
          </p:cNvSpPr>
          <p:nvPr>
            <p:ph type="title"/>
          </p:nvPr>
        </p:nvSpPr>
        <p:spPr>
          <a:ln>
            <a:solidFill>
              <a:schemeClr val="tx1"/>
            </a:solidFill>
          </a:ln>
        </p:spPr>
        <p:txBody>
          <a:bodyPr>
            <a:normAutofit/>
          </a:bodyPr>
          <a:lstStyle/>
          <a:p>
            <a:pPr algn="ctr"/>
            <a:r>
              <a:rPr lang="en-US" sz="6000" dirty="0"/>
              <a:t>CONNECTING SCRIPTS</a:t>
            </a:r>
          </a:p>
        </p:txBody>
      </p:sp>
      <p:sp>
        <p:nvSpPr>
          <p:cNvPr id="3" name="Content Placeholder 2">
            <a:extLst>
              <a:ext uri="{FF2B5EF4-FFF2-40B4-BE49-F238E27FC236}">
                <a16:creationId xmlns:a16="http://schemas.microsoft.com/office/drawing/2014/main" id="{EAF76309-EF49-9949-9BCF-2C880BBAFB0D}"/>
              </a:ext>
            </a:extLst>
          </p:cNvPr>
          <p:cNvSpPr>
            <a:spLocks noGrp="1"/>
          </p:cNvSpPr>
          <p:nvPr>
            <p:ph idx="1"/>
          </p:nvPr>
        </p:nvSpPr>
        <p:spPr>
          <a:xfrm>
            <a:off x="838200" y="1834677"/>
            <a:ext cx="10515600" cy="1859908"/>
          </a:xfrm>
          <a:ln>
            <a:solidFill>
              <a:schemeClr val="tx1"/>
            </a:solidFill>
          </a:ln>
        </p:spPr>
        <p:txBody>
          <a:bodyPr/>
          <a:lstStyle/>
          <a:p>
            <a:pPr marL="0" indent="0" algn="ctr">
              <a:lnSpc>
                <a:spcPct val="100000"/>
              </a:lnSpc>
              <a:buNone/>
            </a:pPr>
            <a:r>
              <a:rPr lang="en-US" sz="2400" cap="all" dirty="0"/>
              <a:t>On the phone--</a:t>
            </a:r>
          </a:p>
          <a:p>
            <a:pPr>
              <a:lnSpc>
                <a:spcPct val="100000"/>
              </a:lnSpc>
            </a:pPr>
            <a:r>
              <a:rPr lang="en-US" sz="2400" dirty="0"/>
              <a:t>“Hey Mary! I’m just checking in to see how things are going. How are you guys navigating this whole Shelter at Home thing?”</a:t>
            </a:r>
          </a:p>
          <a:p>
            <a:pPr marL="0" indent="0">
              <a:lnSpc>
                <a:spcPct val="100000"/>
              </a:lnSpc>
              <a:buNone/>
            </a:pPr>
            <a:r>
              <a:rPr lang="en-US" sz="2400" i="1" dirty="0"/>
              <a:t>	STOP AND LISTEN!      </a:t>
            </a:r>
            <a:r>
              <a:rPr lang="en-US" sz="2400" dirty="0"/>
              <a:t>If appropriate…move to the invite script.</a:t>
            </a:r>
          </a:p>
          <a:p>
            <a:endParaRPr lang="en-US" dirty="0"/>
          </a:p>
        </p:txBody>
      </p:sp>
      <p:sp>
        <p:nvSpPr>
          <p:cNvPr id="4" name="TextBox 3">
            <a:extLst>
              <a:ext uri="{FF2B5EF4-FFF2-40B4-BE49-F238E27FC236}">
                <a16:creationId xmlns:a16="http://schemas.microsoft.com/office/drawing/2014/main" id="{AE754215-ED97-8B40-BA10-9584B53FED82}"/>
              </a:ext>
            </a:extLst>
          </p:cNvPr>
          <p:cNvSpPr txBox="1"/>
          <p:nvPr/>
        </p:nvSpPr>
        <p:spPr>
          <a:xfrm>
            <a:off x="838200" y="3838574"/>
            <a:ext cx="10515600" cy="2769989"/>
          </a:xfrm>
          <a:prstGeom prst="rect">
            <a:avLst/>
          </a:prstGeom>
          <a:noFill/>
          <a:ln>
            <a:solidFill>
              <a:schemeClr val="tx1"/>
            </a:solidFill>
          </a:ln>
        </p:spPr>
        <p:txBody>
          <a:bodyPr wrap="square" rtlCol="0">
            <a:spAutoFit/>
          </a:bodyPr>
          <a:lstStyle/>
          <a:p>
            <a:pPr algn="ctr"/>
            <a:r>
              <a:rPr lang="en-US" sz="2400" dirty="0"/>
              <a:t>TEXT/EMAIL/FB MESSENGER---</a:t>
            </a:r>
          </a:p>
          <a:p>
            <a:pPr algn="ctr"/>
            <a:endParaRPr lang="en-US" sz="1200" dirty="0"/>
          </a:p>
          <a:p>
            <a:pPr marL="342900" indent="-342900">
              <a:buFont typeface="Arial" panose="020B0604020202020204" pitchFamily="34" charset="0"/>
              <a:buChar char="•"/>
            </a:pPr>
            <a:r>
              <a:rPr lang="en-US" sz="2400" dirty="0"/>
              <a:t>“Hey, Sue. It’s been a while since we have chatted. Do you have time for a phone call this afternoon? What time works best for you? I’d love to catch up!”</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“Hey, Julie. How are things going? How are you managing e-learning these days? I’d love to catch up sometime. Are you free later today?”</a:t>
            </a:r>
            <a:r>
              <a:rPr lang="en-US" sz="2400" cap="all" dirty="0"/>
              <a:t> </a:t>
            </a:r>
            <a:endParaRPr lang="en-US" sz="2400" dirty="0"/>
          </a:p>
          <a:p>
            <a:endParaRPr lang="en-US" dirty="0"/>
          </a:p>
        </p:txBody>
      </p:sp>
    </p:spTree>
    <p:extLst>
      <p:ext uri="{BB962C8B-B14F-4D97-AF65-F5344CB8AC3E}">
        <p14:creationId xmlns:p14="http://schemas.microsoft.com/office/powerpoint/2010/main" val="388178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E38EE-27FE-0948-8DBF-5AACBCD591EC}"/>
              </a:ext>
            </a:extLst>
          </p:cNvPr>
          <p:cNvSpPr>
            <a:spLocks noGrp="1"/>
          </p:cNvSpPr>
          <p:nvPr>
            <p:ph type="title"/>
          </p:nvPr>
        </p:nvSpPr>
        <p:spPr>
          <a:ln>
            <a:solidFill>
              <a:schemeClr val="tx1"/>
            </a:solidFill>
          </a:ln>
        </p:spPr>
        <p:txBody>
          <a:bodyPr>
            <a:normAutofit/>
          </a:bodyPr>
          <a:lstStyle/>
          <a:p>
            <a:pPr algn="ctr"/>
            <a:r>
              <a:rPr lang="en-US" sz="6000" dirty="0"/>
              <a:t>INVITING SCRIPTS</a:t>
            </a:r>
          </a:p>
        </p:txBody>
      </p:sp>
      <p:sp>
        <p:nvSpPr>
          <p:cNvPr id="3" name="Content Placeholder 2">
            <a:extLst>
              <a:ext uri="{FF2B5EF4-FFF2-40B4-BE49-F238E27FC236}">
                <a16:creationId xmlns:a16="http://schemas.microsoft.com/office/drawing/2014/main" id="{5F96DF8B-14BA-A44E-8817-BE175827F0EA}"/>
              </a:ext>
            </a:extLst>
          </p:cNvPr>
          <p:cNvSpPr>
            <a:spLocks noGrp="1"/>
          </p:cNvSpPr>
          <p:nvPr>
            <p:ph idx="1"/>
          </p:nvPr>
        </p:nvSpPr>
        <p:spPr/>
        <p:txBody>
          <a:bodyPr>
            <a:normAutofit/>
          </a:bodyPr>
          <a:lstStyle/>
          <a:p>
            <a:r>
              <a:rPr lang="en-US" sz="2200" dirty="0"/>
              <a:t>“Hi Susie. It’s so great to hear your voice again! I don’t know if this would be of interest to you or not ... But maybe you might like to look at starting a home business like I’m doing … I know people who develop home businesses and the extra income really comes in handy. Even an extra $300-550 per month can really make a difference. It’s very rewarding and so flexible!”</a:t>
            </a:r>
          </a:p>
          <a:p>
            <a:endParaRPr lang="en-US" sz="2200" dirty="0"/>
          </a:p>
          <a:p>
            <a:r>
              <a:rPr lang="en-US" sz="2200" dirty="0"/>
              <a:t>"Hi Joy, this is Lisa.  I remember you mentioning that you are working on saving for your retirement, and I thought of you and wondered how that is going … Tell me about that. We have an online presentation tomorrow night that might be of interest to you. The Chairman of my company will be presenting a Stimulus Plan to help people earn some much needed income over these coming weeks. I have a feeling you might find the information of value. The event will last about 30 minutes. Would you like me to send you the link?” </a:t>
            </a:r>
          </a:p>
          <a:p>
            <a:endParaRPr lang="en-US" dirty="0"/>
          </a:p>
        </p:txBody>
      </p:sp>
    </p:spTree>
    <p:extLst>
      <p:ext uri="{BB962C8B-B14F-4D97-AF65-F5344CB8AC3E}">
        <p14:creationId xmlns:p14="http://schemas.microsoft.com/office/powerpoint/2010/main" val="211291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08B621-E7CE-B24D-A900-F57BB206BCF9}"/>
              </a:ext>
            </a:extLst>
          </p:cNvPr>
          <p:cNvSpPr>
            <a:spLocks noGrp="1"/>
          </p:cNvSpPr>
          <p:nvPr>
            <p:ph type="title"/>
          </p:nvPr>
        </p:nvSpPr>
        <p:spPr>
          <a:ln>
            <a:solidFill>
              <a:schemeClr val="tx1"/>
            </a:solidFill>
          </a:ln>
        </p:spPr>
        <p:txBody>
          <a:bodyPr>
            <a:normAutofit/>
          </a:bodyPr>
          <a:lstStyle/>
          <a:p>
            <a:pPr algn="ctr"/>
            <a:r>
              <a:rPr lang="en-US" sz="6000" dirty="0"/>
              <a:t>INVITING SCRIPTS (</a:t>
            </a:r>
            <a:r>
              <a:rPr lang="en-US" sz="6000" dirty="0" err="1"/>
              <a:t>con’t</a:t>
            </a:r>
            <a:r>
              <a:rPr lang="en-US" sz="6000" dirty="0"/>
              <a:t>)</a:t>
            </a:r>
          </a:p>
        </p:txBody>
      </p:sp>
      <p:sp>
        <p:nvSpPr>
          <p:cNvPr id="5" name="Content Placeholder 4">
            <a:extLst>
              <a:ext uri="{FF2B5EF4-FFF2-40B4-BE49-F238E27FC236}">
                <a16:creationId xmlns:a16="http://schemas.microsoft.com/office/drawing/2014/main" id="{1C105438-BDB6-FB4F-8A3F-42A9057C96D2}"/>
              </a:ext>
            </a:extLst>
          </p:cNvPr>
          <p:cNvSpPr>
            <a:spLocks noGrp="1"/>
          </p:cNvSpPr>
          <p:nvPr>
            <p:ph idx="1"/>
          </p:nvPr>
        </p:nvSpPr>
        <p:spPr/>
        <p:txBody>
          <a:bodyPr/>
          <a:lstStyle/>
          <a:p>
            <a:r>
              <a:rPr lang="en-US" dirty="0"/>
              <a:t>Hey, Janet. How are you? I’m calling to see if you are aware that Shaklee has launched a stimulus plan that allows people to earn $1000. Do you need to know about that?</a:t>
            </a:r>
          </a:p>
          <a:p>
            <a:endParaRPr lang="en-US" dirty="0"/>
          </a:p>
          <a:p>
            <a:r>
              <a:rPr lang="en-US" dirty="0"/>
              <a:t>Hi Lisa. I’m calling to let you know that you’ll be receiving a cash bonus from Shaklee. If you are on direct deposit, the money has already been sent to your bank account. If not, you’ll be getting a check in a few days. Would you like to receive another check like that next month? I’d like to talk to you about what it would take to earn that amount of money again next month and maybe even more….</a:t>
            </a:r>
          </a:p>
        </p:txBody>
      </p:sp>
    </p:spTree>
    <p:extLst>
      <p:ext uri="{BB962C8B-B14F-4D97-AF65-F5344CB8AC3E}">
        <p14:creationId xmlns:p14="http://schemas.microsoft.com/office/powerpoint/2010/main" val="314831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C37BA-F630-2D4A-9088-0A905D53E4C0}"/>
              </a:ext>
            </a:extLst>
          </p:cNvPr>
          <p:cNvSpPr>
            <a:spLocks noGrp="1"/>
          </p:cNvSpPr>
          <p:nvPr>
            <p:ph type="title"/>
          </p:nvPr>
        </p:nvSpPr>
        <p:spPr>
          <a:ln>
            <a:solidFill>
              <a:schemeClr val="tx1"/>
            </a:solidFill>
          </a:ln>
        </p:spPr>
        <p:txBody>
          <a:bodyPr>
            <a:normAutofit/>
          </a:bodyPr>
          <a:lstStyle/>
          <a:p>
            <a:pPr algn="ctr"/>
            <a:r>
              <a:rPr lang="en-US" sz="6000" dirty="0"/>
              <a:t>INVITING SCRIPTS (</a:t>
            </a:r>
            <a:r>
              <a:rPr lang="en-US" sz="6000" dirty="0" err="1"/>
              <a:t>con’t</a:t>
            </a:r>
            <a:r>
              <a:rPr lang="en-US" sz="6000" dirty="0"/>
              <a:t>)</a:t>
            </a:r>
          </a:p>
        </p:txBody>
      </p:sp>
      <p:sp>
        <p:nvSpPr>
          <p:cNvPr id="3" name="Content Placeholder 2">
            <a:extLst>
              <a:ext uri="{FF2B5EF4-FFF2-40B4-BE49-F238E27FC236}">
                <a16:creationId xmlns:a16="http://schemas.microsoft.com/office/drawing/2014/main" id="{DCAC1124-9122-A44D-BD60-71A335B0C78E}"/>
              </a:ext>
            </a:extLst>
          </p:cNvPr>
          <p:cNvSpPr>
            <a:spLocks noGrp="1"/>
          </p:cNvSpPr>
          <p:nvPr>
            <p:ph idx="1"/>
          </p:nvPr>
        </p:nvSpPr>
        <p:spPr/>
        <p:txBody>
          <a:bodyPr/>
          <a:lstStyle/>
          <a:p>
            <a:r>
              <a:rPr lang="en-US" dirty="0"/>
              <a:t>Hi Dana. How are you? I’m calling because I just received my monthly bonus check from Shaklee and I see that you will also be receiving a bonus check this month. If you are on direct deposit, the money has already been deposited into your bank account. If not, you’ll be getting a check in a few days. Would you like to receive another check like that next month? I’d love to talk to you about what it would take to earn that amount of money again, next month, and maybe even more….</a:t>
            </a:r>
          </a:p>
        </p:txBody>
      </p:sp>
    </p:spTree>
    <p:extLst>
      <p:ext uri="{BB962C8B-B14F-4D97-AF65-F5344CB8AC3E}">
        <p14:creationId xmlns:p14="http://schemas.microsoft.com/office/powerpoint/2010/main" val="218492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C37BA-F630-2D4A-9088-0A905D53E4C0}"/>
              </a:ext>
            </a:extLst>
          </p:cNvPr>
          <p:cNvSpPr>
            <a:spLocks noGrp="1"/>
          </p:cNvSpPr>
          <p:nvPr>
            <p:ph type="title"/>
          </p:nvPr>
        </p:nvSpPr>
        <p:spPr>
          <a:ln>
            <a:solidFill>
              <a:schemeClr val="tx1"/>
            </a:solidFill>
          </a:ln>
        </p:spPr>
        <p:txBody>
          <a:bodyPr>
            <a:normAutofit/>
          </a:bodyPr>
          <a:lstStyle/>
          <a:p>
            <a:pPr algn="ctr"/>
            <a:r>
              <a:rPr lang="en-US" sz="6000" dirty="0"/>
              <a:t>INVITING SCRIPTS (</a:t>
            </a:r>
            <a:r>
              <a:rPr lang="en-US" sz="6000" dirty="0" err="1"/>
              <a:t>con’t</a:t>
            </a:r>
            <a:r>
              <a:rPr lang="en-US" sz="6000" dirty="0"/>
              <a:t>)</a:t>
            </a:r>
          </a:p>
        </p:txBody>
      </p:sp>
      <p:sp>
        <p:nvSpPr>
          <p:cNvPr id="3" name="Content Placeholder 2">
            <a:extLst>
              <a:ext uri="{FF2B5EF4-FFF2-40B4-BE49-F238E27FC236}">
                <a16:creationId xmlns:a16="http://schemas.microsoft.com/office/drawing/2014/main" id="{DCAC1124-9122-A44D-BD60-71A335B0C78E}"/>
              </a:ext>
            </a:extLst>
          </p:cNvPr>
          <p:cNvSpPr>
            <a:spLocks noGrp="1"/>
          </p:cNvSpPr>
          <p:nvPr>
            <p:ph idx="1"/>
          </p:nvPr>
        </p:nvSpPr>
        <p:spPr/>
        <p:txBody>
          <a:bodyPr>
            <a:normAutofit fontScale="85000" lnSpcReduction="10000"/>
          </a:bodyPr>
          <a:lstStyle/>
          <a:p>
            <a:r>
              <a:rPr lang="en-US" dirty="0"/>
              <a:t>Hi Suzanne. Do you have a few minutes? I’m calling for three things. First of all, to see how you are doing…how you are handling this whole Shelter at Home thing (talk thru emotions, challenges, etc., then…) Secondly, how has the health of your family been? Are you doing anything to support your immune system over the coming months? (talk thru what options might fit her budget, then…) Lastly, how about your finances? I know of so many people who have been furloughed or are just plain out of work. This is so concerning to me. I’m reaching out today to let you know that Shaklee has announced a stimulus plan to help people earn $1000 working from home. Back in the recession of 2008, it was just $300-500/month that kept most people from foreclosing on their homes. I’m hoping to help people get extra cash for situations such as this. I’m wondering… do you or anyone you know need to know about this opportunity? (Then…close with…) Thank you so much for your time today. I want you to know that I care about you and I think you are so awesome! Stay home, stay healthy and stay well. Talk to you soon!! </a:t>
            </a:r>
          </a:p>
        </p:txBody>
      </p:sp>
    </p:spTree>
    <p:extLst>
      <p:ext uri="{BB962C8B-B14F-4D97-AF65-F5344CB8AC3E}">
        <p14:creationId xmlns:p14="http://schemas.microsoft.com/office/powerpoint/2010/main" val="323446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A342F-100A-A24B-AFB9-3BBD70C1EBD7}"/>
              </a:ext>
            </a:extLst>
          </p:cNvPr>
          <p:cNvSpPr>
            <a:spLocks noGrp="1"/>
          </p:cNvSpPr>
          <p:nvPr>
            <p:ph type="title"/>
          </p:nvPr>
        </p:nvSpPr>
        <p:spPr>
          <a:ln>
            <a:solidFill>
              <a:schemeClr val="tx1"/>
            </a:solidFill>
          </a:ln>
        </p:spPr>
        <p:txBody>
          <a:bodyPr>
            <a:normAutofit/>
          </a:bodyPr>
          <a:lstStyle/>
          <a:p>
            <a:pPr algn="ctr"/>
            <a:r>
              <a:rPr lang="en-US" sz="6000" dirty="0"/>
              <a:t>FOLLOW-UP SCRIPTS</a:t>
            </a:r>
          </a:p>
        </p:txBody>
      </p:sp>
      <p:sp>
        <p:nvSpPr>
          <p:cNvPr id="3" name="Content Placeholder 2">
            <a:extLst>
              <a:ext uri="{FF2B5EF4-FFF2-40B4-BE49-F238E27FC236}">
                <a16:creationId xmlns:a16="http://schemas.microsoft.com/office/drawing/2014/main" id="{E8B1EB61-02E7-614A-9623-DA0DD7B1B92B}"/>
              </a:ext>
            </a:extLst>
          </p:cNvPr>
          <p:cNvSpPr>
            <a:spLocks noGrp="1"/>
          </p:cNvSpPr>
          <p:nvPr>
            <p:ph idx="1"/>
          </p:nvPr>
        </p:nvSpPr>
        <p:spPr/>
        <p:txBody>
          <a:bodyPr>
            <a:normAutofit/>
          </a:bodyPr>
          <a:lstStyle/>
          <a:p>
            <a:r>
              <a:rPr lang="en-US" dirty="0"/>
              <a:t>“ I was thinking about our conversation last week. I just received notice about a special event on starting a home business … and wanted to ask if you have ever thought of working from your home? If I were to send you some information… would you consider it and let me know by tomorrow, if you can attend?”</a:t>
            </a:r>
          </a:p>
          <a:p>
            <a:endParaRPr lang="en-US" dirty="0"/>
          </a:p>
          <a:p>
            <a:r>
              <a:rPr lang="en-US" dirty="0"/>
              <a:t>“If you would like to know more about the business, I’d be happy to set up a 3-way call with my upline, Becky. She is an amazing teacher and very successful in Shaklee. She could tell you more about how all of this works and can answer any questions you might have.”</a:t>
            </a:r>
            <a:r>
              <a:rPr lang="en-US" i="1" dirty="0"/>
              <a:t> </a:t>
            </a:r>
          </a:p>
          <a:p>
            <a:endParaRPr lang="en-US" i="1" dirty="0"/>
          </a:p>
          <a:p>
            <a:endParaRPr lang="en-US" dirty="0"/>
          </a:p>
          <a:p>
            <a:endParaRPr lang="en-US" dirty="0"/>
          </a:p>
        </p:txBody>
      </p:sp>
    </p:spTree>
    <p:extLst>
      <p:ext uri="{BB962C8B-B14F-4D97-AF65-F5344CB8AC3E}">
        <p14:creationId xmlns:p14="http://schemas.microsoft.com/office/powerpoint/2010/main" val="2012374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4923</TotalTime>
  <Words>925</Words>
  <Application>Microsoft Macintosh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CONNECTING SCRIPTS</vt:lpstr>
      <vt:lpstr>INVITING SCRIPTS</vt:lpstr>
      <vt:lpstr>INVITING SCRIPTS (con’t)</vt:lpstr>
      <vt:lpstr>INVITING SCRIPTS (con’t)</vt:lpstr>
      <vt:lpstr>INVITING SCRIPTS (con’t)</vt:lpstr>
      <vt:lpstr>FOLLOW-UP SCRIPTS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SCRIPTS</dc:title>
  <dc:creator>Pam Cary</dc:creator>
  <cp:lastModifiedBy>Pam Cary</cp:lastModifiedBy>
  <cp:revision>14</cp:revision>
  <dcterms:created xsi:type="dcterms:W3CDTF">2020-04-08T13:22:26Z</dcterms:created>
  <dcterms:modified xsi:type="dcterms:W3CDTF">2020-04-15T01:12:06Z</dcterms:modified>
</cp:coreProperties>
</file>