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698" r:id="rId6"/>
    <p:sldId id="260" r:id="rId7"/>
    <p:sldId id="722" r:id="rId8"/>
    <p:sldId id="261" r:id="rId9"/>
    <p:sldId id="267" r:id="rId10"/>
    <p:sldId id="730" r:id="rId11"/>
    <p:sldId id="728" r:id="rId12"/>
    <p:sldId id="306" r:id="rId13"/>
    <p:sldId id="727" r:id="rId14"/>
    <p:sldId id="705" r:id="rId15"/>
    <p:sldId id="695" r:id="rId16"/>
    <p:sldId id="701" r:id="rId17"/>
    <p:sldId id="708" r:id="rId18"/>
    <p:sldId id="732" r:id="rId19"/>
    <p:sldId id="724" r:id="rId20"/>
    <p:sldId id="7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91"/>
    <a:srgbClr val="BE0A61"/>
    <a:srgbClr val="46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80360" autoAdjust="0"/>
  </p:normalViewPr>
  <p:slideViewPr>
    <p:cSldViewPr snapToGrid="0">
      <p:cViewPr varScale="1">
        <p:scale>
          <a:sx n="104" d="100"/>
          <a:sy n="104" d="100"/>
        </p:scale>
        <p:origin x="140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3B6F4C-E2AE-3B4D-9919-9A6762AC2F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7E1B3-085B-5C44-A69E-8E016A7BF9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6F3DA-015B-5940-9AB9-DEEBDF5DC7DB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5009D-80FE-AB48-944C-7A30F8C9C1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3F2E2-CA5C-E145-B01A-C26BE9BB07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A5876-193E-934F-9B6B-860269BC3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85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76C44-68FB-4E16-AE4A-EDF0B1B21BA4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CEF4E-7CEE-4766-A2FA-F2CB83FF73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5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CEF4E-7CEE-4766-A2FA-F2CB83FF73A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9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CEF4E-7CEE-4766-A2FA-F2CB83FF73A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4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CEF4E-7CEE-4766-A2FA-F2CB83FF73A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4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CEF4E-7CEE-4766-A2FA-F2CB83FF73A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0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CEF4E-7CEE-4766-A2FA-F2CB83FF73A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8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3E9BE8B9-A431-45D1-952F-3E28CD0CEF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09DC7D3A-272B-4257-B787-68B75A5574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cs typeface="Calibri"/>
              </a:rPr>
              <a:t>EDITS:  Move Shaklee logo to page one from this page – no logo here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Where does that movement start?</a:t>
            </a:r>
            <a:endParaRPr lang="en-US" dirty="0"/>
          </a:p>
          <a:p>
            <a:r>
              <a:rPr lang="en-US" dirty="0"/>
              <a:t>It starts with your own health.... Step one.... we invite you to take our 30 Day Prove It Challenge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228FF-5462-4554-AB76-CC403E335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EE8864-7D99-42C7-A2A7-9139DA6FFB0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90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Vita D3 is so helpful for mood but also a great immunity builder.  It is also needed for healthy cell development, not to mention strong bones and teeth.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be sending the recipe sheet after we are finished zooming. Free membership w/ and order over $150, over $200 you get the Organic Greens Booster.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CEF4E-7CEE-4766-A2FA-F2CB83FF73A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7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9AFF-82F7-4420-9A18-1C9E286B0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C4006-0B65-47F3-AA1C-E5560D2E8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F6895-6BE9-4D7C-9734-8DE058D7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23520-C9C3-457E-84D0-F99D45F5F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FCBC-DD2E-4933-BA5A-D9E6695E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6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B8C0-420F-441D-8843-F784DFC80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77941-F52B-4781-9619-72BAFC2D0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CCA9C-6336-4C22-9757-5BEE06D7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46E45-FF1E-42C4-AF37-D730355D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0B9B-F852-47FA-B390-CDAF797A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3AB7B-4CD8-498F-9A39-AE601E64B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E6B54-AAE4-4497-A366-44B5CB280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47790-9808-4A21-BA2C-F353108D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AF2DB-D134-4B30-90AC-A42E6883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3B0AD-9FC3-4927-9467-5CF1514E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5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88D1-8DC0-44DB-92B6-567D0AB3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91E75-F853-44D6-887F-B09C2D1B6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5C4BB-9A67-4E6E-88CB-7E697893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F1F7A-4C4B-4631-AEC2-D25B8AE3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F905F-A44F-4ED9-ACB4-AB1D384B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6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D235-723E-4E7C-A790-0132E4F6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BB116-7FE7-43A4-BE95-7521A3590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4462D-9E8D-437D-9DE1-EDE7E032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9BB8-6E8D-42FD-A236-9C5BF7E5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3CEBF-DEC3-4A8F-BE1E-F4844CFC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5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87B0-7111-4159-8448-48E09983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F0F06-44B4-4039-B8FA-FF2749A2B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C1BDF-2260-48B4-94F2-E44165403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C42DD-0B86-4EB3-A7CC-5315036A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D8308-8F57-46DA-B1CD-C15F3E14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905E8-A6BB-4B31-9817-AB9805D3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9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CADC-C3FC-4ADE-95D2-B8971ECD8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42180-3CA9-44B6-A30F-4661A8B3B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28DD8-D942-4534-966F-DDB27E2FB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30B5D-FBB6-4852-B16F-ED5000D7B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9E3F0-0F69-40CB-A620-E82917760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5699D-F3B6-432D-9045-BFBF136E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BB3FE-ECAD-4FAE-8D28-C0B21A92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226C5-E51F-46CE-8CE9-5139B788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0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39420-AD99-4579-BDF9-9BDCB64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B04AD-23D9-4237-803D-E8CBC6038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F98DB-849A-44B4-BCF7-E5D2FCBC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90217-1FE8-45C2-AAE5-71EDD056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1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3848B5-0CB8-462C-823F-6CEBAD1C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64673-B839-4FB8-B7E5-34143A95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84B73-B09F-438C-AE1B-A45435C1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8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E1FF-CAAE-4F82-A1FE-205E4CDC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84DCF-6476-4FED-A025-12C162532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E8DF0-132C-476C-86D7-F55468001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F84BB-7465-4A44-9E22-F1380CFE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CAE3C-2CC9-4BA6-94B9-9EA94468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7BA0-75F6-4F11-AF1F-F20645F0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3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24F5B-8C62-4A0F-B599-3927A74D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337AD6-F9EF-4833-B60E-C221FD386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C26D0-F9B8-4C07-9FC0-0E4AC8194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5CEF0-9D7C-449B-B420-5C4BA4C37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EC270-C5EC-46B8-A6C0-37479298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3171F-BDB3-4017-A5EE-11BE1468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6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645C13-FA83-41E1-B980-EA0A0968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3B19E-F9DB-4E80-836A-CFDBD9C4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A68FD-8169-49AE-B35F-5DCE323AB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B5B7-3BF0-4AA3-975F-AD34054ED619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DCE58-3023-49C3-AE11-406DA6264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1D37F-7241-4D5B-B87B-49D97C0F6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482D3-AAAE-4EA2-9E2C-B39F702F3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9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567" y="466476"/>
            <a:ext cx="9144000" cy="956930"/>
          </a:xfrm>
        </p:spPr>
        <p:txBody>
          <a:bodyPr>
            <a:normAutofit/>
          </a:bodyPr>
          <a:lstStyle/>
          <a:p>
            <a:r>
              <a:rPr lang="en-US" b="1" dirty="0"/>
              <a:t>Shaklee Smoothie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455" y="5522304"/>
            <a:ext cx="9144000" cy="606056"/>
          </a:xfrm>
        </p:spPr>
        <p:txBody>
          <a:bodyPr>
            <a:normAutofit/>
          </a:bodyPr>
          <a:lstStyle/>
          <a:p>
            <a:r>
              <a:rPr lang="en-US" sz="3200" dirty="0"/>
              <a:t>Hosted by </a:t>
            </a:r>
            <a:r>
              <a:rPr lang="en-US" sz="3200" dirty="0" err="1"/>
              <a:t>Moyra</a:t>
            </a:r>
            <a:r>
              <a:rPr lang="en-US" sz="3200" dirty="0"/>
              <a:t> Gorski and Pam Cary </a:t>
            </a:r>
          </a:p>
        </p:txBody>
      </p:sp>
      <p:pic>
        <p:nvPicPr>
          <p:cNvPr id="1026" name="Picture 2" descr="http://healthinessonline.nl/artwork/site_images/Healthiness%20smooth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23" y="1732316"/>
            <a:ext cx="5215464" cy="3481077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0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/>
              <a:t>Organic Greens Booster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551" y="1894181"/>
            <a:ext cx="5068330" cy="4550686"/>
          </a:xfr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sz="2600" dirty="0"/>
              <a:t>Provides one cup of raw, organic, nutrient-rich green vegetables in every scoop, making it easy to get the vegetables often missed in meals. </a:t>
            </a:r>
          </a:p>
          <a:p>
            <a:r>
              <a:rPr lang="en-US" sz="2600" dirty="0"/>
              <a:t>Contains dehydrated kale, spinach and broccoli in their purest form, with all the fiber intact.  </a:t>
            </a:r>
          </a:p>
          <a:p>
            <a:r>
              <a:rPr lang="en-US" sz="2600" dirty="0"/>
              <a:t>Add one scoop or more to your favorite Life Shake and try it in foods such as soups, stews or pasta. 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A108D0-8299-A94D-898E-3F7739D3F99F}"/>
              </a:ext>
            </a:extLst>
          </p:cNvPr>
          <p:cNvSpPr txBox="1"/>
          <p:nvPr/>
        </p:nvSpPr>
        <p:spPr>
          <a:xfrm>
            <a:off x="11593689" y="6254044"/>
            <a:ext cx="417689" cy="38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D445E37D-CC32-404C-BE57-36841D39BA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4781" y="1894181"/>
            <a:ext cx="4391014" cy="45506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068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391E3E-2A69-5F4A-A2A4-1B75955060FA}"/>
              </a:ext>
            </a:extLst>
          </p:cNvPr>
          <p:cNvSpPr/>
          <p:nvPr/>
        </p:nvSpPr>
        <p:spPr>
          <a:xfrm>
            <a:off x="2458995" y="2446639"/>
            <a:ext cx="7686379" cy="620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en-US" sz="36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starts with a simple challenge…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DBAB-AFFB-E948-9E31-C85CF1DF1862}"/>
              </a:ext>
            </a:extLst>
          </p:cNvPr>
          <p:cNvSpPr/>
          <p:nvPr/>
        </p:nvSpPr>
        <p:spPr>
          <a:xfrm>
            <a:off x="2565056" y="3329352"/>
            <a:ext cx="1457607" cy="81194"/>
          </a:xfrm>
          <a:prstGeom prst="rect">
            <a:avLst/>
          </a:prstGeom>
          <a:solidFill>
            <a:srgbClr val="619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867DB-AF62-E74C-ACFC-5E1FA69432A8}"/>
              </a:ext>
            </a:extLst>
          </p:cNvPr>
          <p:cNvSpPr txBox="1"/>
          <p:nvPr/>
        </p:nvSpPr>
        <p:spPr>
          <a:xfrm>
            <a:off x="11604978" y="6344356"/>
            <a:ext cx="4064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5715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E395A-D192-F14A-AD9C-402FB75B84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747" y="1618736"/>
            <a:ext cx="10057862" cy="7531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00F4D-045A-DC4C-AB8D-5ED84F252A3D}"/>
              </a:ext>
            </a:extLst>
          </p:cNvPr>
          <p:cNvSpPr txBox="1"/>
          <p:nvPr/>
        </p:nvSpPr>
        <p:spPr>
          <a:xfrm>
            <a:off x="568411" y="494270"/>
            <a:ext cx="10849232" cy="128016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			</a:t>
            </a:r>
          </a:p>
          <a:p>
            <a:r>
              <a:rPr lang="en-US" sz="3200" dirty="0"/>
              <a:t>	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1C9E2-2110-7746-8656-58774C5B5826}"/>
              </a:ext>
            </a:extLst>
          </p:cNvPr>
          <p:cNvSpPr txBox="1"/>
          <p:nvPr/>
        </p:nvSpPr>
        <p:spPr>
          <a:xfrm>
            <a:off x="2928552" y="814310"/>
            <a:ext cx="53875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	</a:t>
            </a:r>
            <a:r>
              <a:rPr lang="en-US" sz="3600" dirty="0">
                <a:solidFill>
                  <a:schemeClr val="bg1"/>
                </a:solidFill>
              </a:rPr>
              <a:t>Prove It Challenge Kit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7EED23-8F02-3740-894D-764F9F54457C}"/>
              </a:ext>
            </a:extLst>
          </p:cNvPr>
          <p:cNvSpPr/>
          <p:nvPr/>
        </p:nvSpPr>
        <p:spPr>
          <a:xfrm>
            <a:off x="762001" y="2523551"/>
            <a:ext cx="3439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Includes 30 Vitalizer Strips, 30 Life Shakes and a FREE 7-day Healthy Cleanse Kit.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771E2-F348-334A-98CD-E16F9CDFF3D2}"/>
              </a:ext>
            </a:extLst>
          </p:cNvPr>
          <p:cNvSpPr txBox="1"/>
          <p:nvPr/>
        </p:nvSpPr>
        <p:spPr>
          <a:xfrm>
            <a:off x="762000" y="4510216"/>
            <a:ext cx="39459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#89544 | SPECIAL PRICE $159</a:t>
            </a:r>
            <a:br>
              <a:rPr lang="en-US" sz="2400" dirty="0"/>
            </a:br>
            <a:r>
              <a:rPr lang="en-US" sz="2400" dirty="0"/>
              <a:t>Includes Free Shipping and Free Shaklee Membership. </a:t>
            </a:r>
          </a:p>
          <a:p>
            <a:pPr fontAlgn="base"/>
            <a:r>
              <a:rPr lang="en-US" sz="2400" dirty="0"/>
              <a:t>First Time Purchase Only.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A4E47-B59F-D649-8CC2-D8706B569920}"/>
              </a:ext>
            </a:extLst>
          </p:cNvPr>
          <p:cNvSpPr txBox="1"/>
          <p:nvPr/>
        </p:nvSpPr>
        <p:spPr>
          <a:xfrm>
            <a:off x="11684000" y="6479822"/>
            <a:ext cx="32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875406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EB8B8-6A50-3047-86E7-9E44D184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70" y="-153651"/>
            <a:ext cx="6789229" cy="6789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FB9A29-A964-3945-8FF0-2093426F43DC}"/>
              </a:ext>
            </a:extLst>
          </p:cNvPr>
          <p:cNvSpPr txBox="1"/>
          <p:nvPr/>
        </p:nvSpPr>
        <p:spPr>
          <a:xfrm>
            <a:off x="827903" y="4139513"/>
            <a:ext cx="4339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#89549 | SPECIAL PRICE $159</a:t>
            </a:r>
            <a:br>
              <a:rPr lang="en-US" sz="2400" dirty="0"/>
            </a:br>
            <a:r>
              <a:rPr lang="en-US" sz="2400" dirty="0"/>
              <a:t>Includes Free Shipping and Free Shaklee Membership. </a:t>
            </a:r>
          </a:p>
          <a:p>
            <a:pPr fontAlgn="base"/>
            <a:r>
              <a:rPr lang="en-US" sz="2400" dirty="0"/>
              <a:t>First Time Purchase Only.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09865-4EC8-A345-9512-D788588501DA}"/>
              </a:ext>
            </a:extLst>
          </p:cNvPr>
          <p:cNvSpPr txBox="1"/>
          <p:nvPr/>
        </p:nvSpPr>
        <p:spPr>
          <a:xfrm>
            <a:off x="827903" y="438530"/>
            <a:ext cx="10700951" cy="1280160"/>
          </a:xfrm>
          <a:prstGeom prst="rect">
            <a:avLst/>
          </a:prstGeom>
          <a:solidFill>
            <a:srgbClr val="BE0A6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			</a:t>
            </a:r>
          </a:p>
          <a:p>
            <a:r>
              <a:rPr lang="en-US" sz="3200" dirty="0">
                <a:solidFill>
                  <a:schemeClr val="bg1"/>
                </a:solidFill>
              </a:rPr>
              <a:t>			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BEBDB-0776-E14B-9267-0BE543695B6C}"/>
              </a:ext>
            </a:extLst>
          </p:cNvPr>
          <p:cNvSpPr txBox="1"/>
          <p:nvPr/>
        </p:nvSpPr>
        <p:spPr>
          <a:xfrm>
            <a:off x="827903" y="2523470"/>
            <a:ext cx="4015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Includes 30 Vitalizer Strips,</a:t>
            </a:r>
          </a:p>
          <a:p>
            <a:r>
              <a:rPr lang="en-US" sz="2400" dirty="0"/>
              <a:t>30 Life Shakes and a FREE bottle of </a:t>
            </a:r>
            <a:r>
              <a:rPr lang="en-US" sz="2400" dirty="0" err="1"/>
              <a:t>NutriFeron</a:t>
            </a:r>
            <a:r>
              <a:rPr lang="en-US" sz="2400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6460D-C898-8C48-85B5-B0388A00653A}"/>
              </a:ext>
            </a:extLst>
          </p:cNvPr>
          <p:cNvSpPr txBox="1"/>
          <p:nvPr/>
        </p:nvSpPr>
        <p:spPr>
          <a:xfrm>
            <a:off x="4053016" y="694782"/>
            <a:ext cx="449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Immunity Challenge Kit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77526-F07D-CA48-BE1D-E37AE1029957}"/>
              </a:ext>
            </a:extLst>
          </p:cNvPr>
          <p:cNvSpPr txBox="1"/>
          <p:nvPr/>
        </p:nvSpPr>
        <p:spPr>
          <a:xfrm>
            <a:off x="11528854" y="6389511"/>
            <a:ext cx="428245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>
            <a:extLst>
              <a:ext uri="{FF2B5EF4-FFF2-40B4-BE49-F238E27FC236}">
                <a16:creationId xmlns:a16="http://schemas.microsoft.com/office/drawing/2014/main" id="{DE853D84-4B60-D443-B458-54CB22C729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5" y="2079936"/>
            <a:ext cx="12188825" cy="463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BE1AD5-9FA0-4E45-9DAE-C57C58DB6054}"/>
              </a:ext>
            </a:extLst>
          </p:cNvPr>
          <p:cNvSpPr txBox="1"/>
          <p:nvPr/>
        </p:nvSpPr>
        <p:spPr>
          <a:xfrm>
            <a:off x="7863840" y="-1207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C4A525-51DE-D94B-96D3-8BE0E3227A34}"/>
              </a:ext>
            </a:extLst>
          </p:cNvPr>
          <p:cNvSpPr txBox="1"/>
          <p:nvPr/>
        </p:nvSpPr>
        <p:spPr>
          <a:xfrm>
            <a:off x="627203" y="758101"/>
            <a:ext cx="1104484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2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Shaklee offers everything you need to live a clean, healthier life…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DA9F73-50C9-944B-92F5-283BBBAFFAA9}"/>
              </a:ext>
            </a:extLst>
          </p:cNvPr>
          <p:cNvSpPr/>
          <p:nvPr/>
        </p:nvSpPr>
        <p:spPr>
          <a:xfrm>
            <a:off x="723900" y="2126865"/>
            <a:ext cx="1457607" cy="81194"/>
          </a:xfrm>
          <a:prstGeom prst="rect">
            <a:avLst/>
          </a:prstGeom>
          <a:solidFill>
            <a:srgbClr val="619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7C682B-A439-AD48-A45F-94E499E1A141}"/>
              </a:ext>
            </a:extLst>
          </p:cNvPr>
          <p:cNvSpPr txBox="1"/>
          <p:nvPr/>
        </p:nvSpPr>
        <p:spPr>
          <a:xfrm>
            <a:off x="11548533" y="6400800"/>
            <a:ext cx="45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63972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A4641-6451-0C40-AD21-5214C51E7D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C4A525-51DE-D94B-96D3-8BE0E3227A34}"/>
              </a:ext>
            </a:extLst>
          </p:cNvPr>
          <p:cNvSpPr txBox="1"/>
          <p:nvPr/>
        </p:nvSpPr>
        <p:spPr>
          <a:xfrm>
            <a:off x="627203" y="685887"/>
            <a:ext cx="601445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2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Amazing in just 30 days — guaranteed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DA9F73-50C9-944B-92F5-283BBBAFFAA9}"/>
              </a:ext>
            </a:extLst>
          </p:cNvPr>
          <p:cNvSpPr/>
          <p:nvPr/>
        </p:nvSpPr>
        <p:spPr>
          <a:xfrm>
            <a:off x="723900" y="2218269"/>
            <a:ext cx="1457607" cy="81194"/>
          </a:xfrm>
          <a:prstGeom prst="rect">
            <a:avLst/>
          </a:prstGeom>
          <a:solidFill>
            <a:srgbClr val="619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BE1AD5-9FA0-4E45-9DAE-C57C58DB6054}"/>
              </a:ext>
            </a:extLst>
          </p:cNvPr>
          <p:cNvSpPr txBox="1"/>
          <p:nvPr/>
        </p:nvSpPr>
        <p:spPr>
          <a:xfrm>
            <a:off x="7863840" y="-1207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94288-B849-7041-9B43-B8214AA8BC12}"/>
              </a:ext>
            </a:extLst>
          </p:cNvPr>
          <p:cNvSpPr txBox="1"/>
          <p:nvPr/>
        </p:nvSpPr>
        <p:spPr>
          <a:xfrm>
            <a:off x="647700" y="2636398"/>
            <a:ext cx="5103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You’ll Feel:</a:t>
            </a:r>
          </a:p>
          <a:p>
            <a:pPr marL="457200" indent="-457200">
              <a:spcAft>
                <a:spcPts val="1200"/>
              </a:spcAft>
              <a:buClr>
                <a:srgbClr val="5E963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Healthier</a:t>
            </a:r>
          </a:p>
          <a:p>
            <a:pPr marL="457200" indent="-457200">
              <a:spcAft>
                <a:spcPts val="1200"/>
              </a:spcAft>
              <a:buClr>
                <a:srgbClr val="5E963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energized</a:t>
            </a:r>
          </a:p>
          <a:p>
            <a:pPr marL="457200" indent="-457200">
              <a:spcAft>
                <a:spcPts val="1200"/>
              </a:spcAft>
              <a:buClr>
                <a:srgbClr val="5E963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focused and ready</a:t>
            </a:r>
            <a:br>
              <a:rPr lang="en-US" sz="30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anything!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B588B-F783-0A44-86D8-62A05C33A432}"/>
              </a:ext>
            </a:extLst>
          </p:cNvPr>
          <p:cNvSpPr txBox="1"/>
          <p:nvPr/>
        </p:nvSpPr>
        <p:spPr>
          <a:xfrm>
            <a:off x="723900" y="5783749"/>
            <a:ext cx="6014451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3000" b="1" dirty="0">
                <a:solidFill>
                  <a:srgbClr val="5E9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Prove 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14F03-DFAA-424E-91B6-382FD963119D}"/>
              </a:ext>
            </a:extLst>
          </p:cNvPr>
          <p:cNvSpPr txBox="1"/>
          <p:nvPr/>
        </p:nvSpPr>
        <p:spPr>
          <a:xfrm>
            <a:off x="11819467" y="6488668"/>
            <a:ext cx="29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27315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AC4A525-51DE-D94B-96D3-8BE0E3227A34}"/>
              </a:ext>
            </a:extLst>
          </p:cNvPr>
          <p:cNvSpPr txBox="1"/>
          <p:nvPr/>
        </p:nvSpPr>
        <p:spPr>
          <a:xfrm>
            <a:off x="639903" y="2058649"/>
            <a:ext cx="33474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2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proved it– now I get paid for 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DA9F73-50C9-944B-92F5-283BBBAFFAA9}"/>
              </a:ext>
            </a:extLst>
          </p:cNvPr>
          <p:cNvSpPr/>
          <p:nvPr/>
        </p:nvSpPr>
        <p:spPr>
          <a:xfrm>
            <a:off x="723900" y="4070333"/>
            <a:ext cx="1457607" cy="81194"/>
          </a:xfrm>
          <a:prstGeom prst="rect">
            <a:avLst/>
          </a:prstGeom>
          <a:solidFill>
            <a:srgbClr val="619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BE1AD5-9FA0-4E45-9DAE-C57C58DB6054}"/>
              </a:ext>
            </a:extLst>
          </p:cNvPr>
          <p:cNvSpPr txBox="1"/>
          <p:nvPr/>
        </p:nvSpPr>
        <p:spPr>
          <a:xfrm>
            <a:off x="7863840" y="-1207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0C48C46-FDE4-2646-B4C9-1FD998CC9C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9705" y="0"/>
            <a:ext cx="79322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F2C33-2113-8F4C-8BFA-91AA86165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705" y="0"/>
            <a:ext cx="79322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C8532-463C-314F-884B-4748825C5D43}"/>
              </a:ext>
            </a:extLst>
          </p:cNvPr>
          <p:cNvSpPr txBox="1"/>
          <p:nvPr/>
        </p:nvSpPr>
        <p:spPr>
          <a:xfrm>
            <a:off x="3691467" y="6457244"/>
            <a:ext cx="41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075754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E2DDC-A70F-5D4E-8C8C-9C839FA52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8489" y="-1"/>
            <a:ext cx="7913512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C4A525-51DE-D94B-96D3-8BE0E3227A34}"/>
              </a:ext>
            </a:extLst>
          </p:cNvPr>
          <p:cNvSpPr txBox="1"/>
          <p:nvPr/>
        </p:nvSpPr>
        <p:spPr>
          <a:xfrm>
            <a:off x="639903" y="2058649"/>
            <a:ext cx="33474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2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a little…can lead to a lot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DA9F73-50C9-944B-92F5-283BBBAFFAA9}"/>
              </a:ext>
            </a:extLst>
          </p:cNvPr>
          <p:cNvSpPr/>
          <p:nvPr/>
        </p:nvSpPr>
        <p:spPr>
          <a:xfrm>
            <a:off x="723900" y="4070333"/>
            <a:ext cx="1457607" cy="81194"/>
          </a:xfrm>
          <a:prstGeom prst="rect">
            <a:avLst/>
          </a:prstGeom>
          <a:solidFill>
            <a:srgbClr val="619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BE1AD5-9FA0-4E45-9DAE-C57C58DB6054}"/>
              </a:ext>
            </a:extLst>
          </p:cNvPr>
          <p:cNvSpPr txBox="1"/>
          <p:nvPr/>
        </p:nvSpPr>
        <p:spPr>
          <a:xfrm>
            <a:off x="7863840" y="-1207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1FA71-0B83-8041-97CA-6F487ABD8B87}"/>
              </a:ext>
            </a:extLst>
          </p:cNvPr>
          <p:cNvSpPr txBox="1"/>
          <p:nvPr/>
        </p:nvSpPr>
        <p:spPr>
          <a:xfrm>
            <a:off x="3736622" y="6400800"/>
            <a:ext cx="41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82249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2E86A-2E7E-B64D-A9D4-4EF801ACE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F7DB8-1CA2-7145-90E3-B54CFB24AB87}"/>
              </a:ext>
            </a:extLst>
          </p:cNvPr>
          <p:cNvSpPr txBox="1"/>
          <p:nvPr/>
        </p:nvSpPr>
        <p:spPr>
          <a:xfrm>
            <a:off x="11516497" y="6413157"/>
            <a:ext cx="40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087800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8ADD4-6F20-4AF8-883B-9CB61BDC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SHAKLEE SMOOTHIE WORKSHOP SPECIALS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0652C-9138-44AF-9E44-ADFF147A473D}"/>
              </a:ext>
            </a:extLst>
          </p:cNvPr>
          <p:cNvSpPr txBox="1"/>
          <p:nvPr/>
        </p:nvSpPr>
        <p:spPr>
          <a:xfrm>
            <a:off x="426846" y="2252325"/>
            <a:ext cx="4959713" cy="3290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40005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Purchase $75 &amp; receive a free gift </a:t>
            </a:r>
          </a:p>
          <a:p>
            <a:pPr marL="40005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Purchase $150 &amp; receive FREE shipping (+ free Shaklee membership)</a:t>
            </a:r>
          </a:p>
          <a:p>
            <a:pPr marL="40005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Everyone in attendance receives FREE smoothie recipes.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able, food, fruit, cup&#10;&#10;Description automatically generated">
            <a:extLst>
              <a:ext uri="{FF2B5EF4-FFF2-40B4-BE49-F238E27FC236}">
                <a16:creationId xmlns:a16="http://schemas.microsoft.com/office/drawing/2014/main" id="{59EFF540-C532-4EEA-925A-19ECF1D88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8322" b="2"/>
          <a:stretch/>
        </p:blipFill>
        <p:spPr>
          <a:xfrm>
            <a:off x="6858000" y="1336657"/>
            <a:ext cx="4119915" cy="3897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46913-1AB2-4642-92ED-02CC72A31B85}"/>
              </a:ext>
            </a:extLst>
          </p:cNvPr>
          <p:cNvSpPr txBox="1"/>
          <p:nvPr/>
        </p:nvSpPr>
        <p:spPr>
          <a:xfrm>
            <a:off x="11407634" y="5832227"/>
            <a:ext cx="31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3917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/>
              <a:t>Welcome to our Virtual Smoothie Workshop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7738" y="1839265"/>
            <a:ext cx="5886062" cy="489743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sz="2000" dirty="0"/>
              <a:t>Your hosts: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          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	                    </a:t>
            </a:r>
            <a:r>
              <a:rPr lang="en-US" sz="2000" dirty="0" err="1"/>
              <a:t>Moyra</a:t>
            </a:r>
            <a:r>
              <a:rPr lang="en-US" sz="2000" dirty="0"/>
              <a:t> Gorski	       Pam Cary</a:t>
            </a:r>
          </a:p>
          <a:p>
            <a:endParaRPr lang="en-US" sz="2000" dirty="0"/>
          </a:p>
          <a:p>
            <a:r>
              <a:rPr lang="en-US" sz="2000" dirty="0"/>
              <a:t>Please have a make-believe seat on the bar stools and enjoy a few minutes as we get ready to share some delicious smoothies (virtually), using Shaklee Life Shakes.  </a:t>
            </a:r>
          </a:p>
          <a:p>
            <a:r>
              <a:rPr lang="en-US" sz="2000" dirty="0"/>
              <a:t>While you are relaxing, Pam and I would like to share our stories with you, so you can get to know us a bit better. </a:t>
            </a:r>
          </a:p>
          <a:p>
            <a:endParaRPr lang="en-US" sz="2000" dirty="0"/>
          </a:p>
        </p:txBody>
      </p:sp>
      <p:pic>
        <p:nvPicPr>
          <p:cNvPr id="1028" name="Picture 4" descr="https://scontent-lax3-1.xx.fbcdn.net/hphotos-xft1/v/t1.0-9/13076730_10209678505867552_2234994118730444758_n.jpg?oh=23a3bbc14640ce2d6a5fa5d254b40b5a&amp;oe=57797F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9265"/>
            <a:ext cx="4629538" cy="48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content-lax3-1.xx.fbcdn.net/hphotos-xpt1/v/t1.0-9/12191657_10208305945634404_8420345178776631430_n.jpg?oh=94b67b1a05fe45aafe5376cdeb18d702&amp;oe=57B1623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475838" y="1844712"/>
            <a:ext cx="1469875" cy="22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F2E4F-295C-BB4B-BD99-2F486AE0C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74" y="1839265"/>
            <a:ext cx="1471804" cy="2210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9800F0-6593-1D49-8B92-175112C18865}"/>
              </a:ext>
            </a:extLst>
          </p:cNvPr>
          <p:cNvSpPr txBox="1"/>
          <p:nvPr/>
        </p:nvSpPr>
        <p:spPr>
          <a:xfrm>
            <a:off x="11590638" y="6400800"/>
            <a:ext cx="48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543135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ank y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162" y="678354"/>
            <a:ext cx="7264363" cy="544389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AE6E5-0151-074D-9478-EF54C847F31E}"/>
              </a:ext>
            </a:extLst>
          </p:cNvPr>
          <p:cNvSpPr txBox="1"/>
          <p:nvPr/>
        </p:nvSpPr>
        <p:spPr>
          <a:xfrm>
            <a:off x="11469511" y="6457244"/>
            <a:ext cx="41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21" y="387693"/>
            <a:ext cx="11580090" cy="1325563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 err="1"/>
              <a:t>Moyra’s</a:t>
            </a:r>
            <a:r>
              <a:rPr lang="en-US" sz="3600" dirty="0"/>
              <a:t> Shaklee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321" y="1891966"/>
            <a:ext cx="6204901" cy="450189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600" dirty="0"/>
              <a:t>RN and Medical Sales Rep. </a:t>
            </a:r>
          </a:p>
          <a:p>
            <a:r>
              <a:rPr lang="en-US" sz="2600" dirty="0"/>
              <a:t>Searching for help for son with allergies/asthma</a:t>
            </a:r>
          </a:p>
          <a:p>
            <a:r>
              <a:rPr lang="en-US" sz="2600" dirty="0"/>
              <a:t>Made some changes and everyone's health improved. </a:t>
            </a:r>
          </a:p>
          <a:p>
            <a:r>
              <a:rPr lang="en-US" sz="2600" dirty="0"/>
              <a:t>Started sharing what I was learning &amp; helped others and business began </a:t>
            </a:r>
          </a:p>
          <a:p>
            <a:r>
              <a:rPr lang="en-US" sz="2600" dirty="0"/>
              <a:t>Love not having to trade time for $$</a:t>
            </a:r>
          </a:p>
          <a:p>
            <a:r>
              <a:rPr lang="en-US" sz="2600" dirty="0"/>
              <a:t>Helping others reclaim their health &amp; life </a:t>
            </a:r>
          </a:p>
          <a:p>
            <a:r>
              <a:rPr lang="en-US" sz="2600" dirty="0"/>
              <a:t>Freedom, Flexibility, Leadership &amp; Travel! 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1A36FF5-19C7-4DA0-99F7-9F7482566A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6027" y="2414205"/>
            <a:ext cx="5202384" cy="34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3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80" y="90402"/>
            <a:ext cx="11504427" cy="132556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/>
              <a:t>Pam’s Shaklee Story 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963093" y="1493121"/>
            <a:ext cx="5289792" cy="525989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  <a:p>
            <a:r>
              <a:rPr lang="en-US" dirty="0"/>
              <a:t>Raised on Shaklee products</a:t>
            </a:r>
          </a:p>
          <a:p>
            <a:r>
              <a:rPr lang="en-US" dirty="0"/>
              <a:t>Former Corporate Buyer for Aldi</a:t>
            </a:r>
          </a:p>
          <a:p>
            <a:r>
              <a:rPr lang="en-US" dirty="0"/>
              <a:t>Left corporate job with 6-figure income to raise 5 kids</a:t>
            </a:r>
          </a:p>
          <a:p>
            <a:r>
              <a:rPr lang="en-US" dirty="0"/>
              <a:t>Love helping others learn &amp; earn</a:t>
            </a:r>
          </a:p>
          <a:p>
            <a:r>
              <a:rPr lang="en-US" dirty="0"/>
              <a:t>22 years later – earning $$, trips, love the community</a:t>
            </a:r>
          </a:p>
          <a:p>
            <a:r>
              <a:rPr lang="en-US" dirty="0"/>
              <a:t>Scalable, ownable, inheritable business; building a legacy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0603" y="2985795"/>
            <a:ext cx="257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E74FB9-795C-6443-A24A-93971D876A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32" y="1493121"/>
            <a:ext cx="4015946" cy="5182741"/>
          </a:xfrm>
        </p:spPr>
      </p:pic>
    </p:spTree>
    <p:extLst>
      <p:ext uri="{BB962C8B-B14F-4D97-AF65-F5344CB8AC3E}">
        <p14:creationId xmlns:p14="http://schemas.microsoft.com/office/powerpoint/2010/main" val="388084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E3D0109-42D2-4940-8893-043530BF4927}"/>
              </a:ext>
            </a:extLst>
          </p:cNvPr>
          <p:cNvGrpSpPr/>
          <p:nvPr/>
        </p:nvGrpSpPr>
        <p:grpSpPr>
          <a:xfrm flipH="1">
            <a:off x="1587" y="4218747"/>
            <a:ext cx="12188825" cy="2639253"/>
            <a:chOff x="1589" y="3826193"/>
            <a:chExt cx="12188825" cy="2639253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AECF378E-8AC0-9A4B-A532-D7290B8E7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89" y="4001255"/>
              <a:ext cx="12188825" cy="246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10CE9A-3426-6D4A-848A-4ED541AAD1DD}"/>
                </a:ext>
              </a:extLst>
            </p:cNvPr>
            <p:cNvSpPr/>
            <p:nvPr/>
          </p:nvSpPr>
          <p:spPr>
            <a:xfrm>
              <a:off x="627205" y="3826193"/>
              <a:ext cx="10135734" cy="760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3E1BBB-4300-8E4F-9BD2-DB7520FC4108}"/>
                </a:ext>
              </a:extLst>
            </p:cNvPr>
            <p:cNvSpPr/>
            <p:nvPr/>
          </p:nvSpPr>
          <p:spPr>
            <a:xfrm>
              <a:off x="4691921" y="4392118"/>
              <a:ext cx="449705" cy="449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2">
            <a:extLst>
              <a:ext uri="{FF2B5EF4-FFF2-40B4-BE49-F238E27FC236}">
                <a16:creationId xmlns:a16="http://schemas.microsoft.com/office/drawing/2014/main" id="{C6DBCF7F-3844-204E-B03D-B857B37DA8DC}"/>
              </a:ext>
            </a:extLst>
          </p:cNvPr>
          <p:cNvSpPr txBox="1"/>
          <p:nvPr/>
        </p:nvSpPr>
        <p:spPr>
          <a:xfrm>
            <a:off x="3949800" y="867413"/>
            <a:ext cx="138962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latin typeface="Verlag"/>
                <a:ea typeface="Verlag"/>
                <a:cs typeface="Verlag"/>
                <a:sym typeface="Verlag"/>
              </a:defRPr>
            </a:lvl1pPr>
          </a:lstStyle>
          <a:p>
            <a:r>
              <a:rPr lang="en-US" sz="2000" dirty="0">
                <a:solidFill>
                  <a:srgbClr val="5E9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3B77BE0E-338D-A645-B81A-3DB2466B9908}"/>
              </a:ext>
            </a:extLst>
          </p:cNvPr>
          <p:cNvSpPr txBox="1"/>
          <p:nvPr/>
        </p:nvSpPr>
        <p:spPr>
          <a:xfrm>
            <a:off x="6066407" y="881131"/>
            <a:ext cx="158607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latin typeface="Verlag"/>
                <a:ea typeface="Verlag"/>
                <a:cs typeface="Verlag"/>
                <a:sym typeface="Verlag"/>
              </a:defRPr>
            </a:lvl1pPr>
          </a:lstStyle>
          <a:p>
            <a:r>
              <a:rPr lang="en-US" sz="2000" dirty="0">
                <a:solidFill>
                  <a:srgbClr val="5E9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</a:t>
            </a: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B0057BD6-8333-C341-8FEB-1A6D8566F679}"/>
              </a:ext>
            </a:extLst>
          </p:cNvPr>
          <p:cNvSpPr txBox="1"/>
          <p:nvPr/>
        </p:nvSpPr>
        <p:spPr>
          <a:xfrm>
            <a:off x="8763245" y="881131"/>
            <a:ext cx="220796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latin typeface="Verlag"/>
                <a:ea typeface="Verlag"/>
                <a:cs typeface="Verlag"/>
                <a:sym typeface="Verlag"/>
              </a:defRPr>
            </a:lvl1pPr>
          </a:lstStyle>
          <a:p>
            <a:r>
              <a:rPr lang="en-US" sz="2000" dirty="0">
                <a:solidFill>
                  <a:srgbClr val="5E9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GUARANTEED</a:t>
            </a:r>
          </a:p>
        </p:txBody>
      </p:sp>
      <p:sp>
        <p:nvSpPr>
          <p:cNvPr id="28" name="100+ published scientific papers…">
            <a:extLst>
              <a:ext uri="{FF2B5EF4-FFF2-40B4-BE49-F238E27FC236}">
                <a16:creationId xmlns:a16="http://schemas.microsoft.com/office/drawing/2014/main" id="{9465B24D-C2EE-7A41-A014-D8B979674BB6}"/>
              </a:ext>
            </a:extLst>
          </p:cNvPr>
          <p:cNvSpPr txBox="1"/>
          <p:nvPr/>
        </p:nvSpPr>
        <p:spPr>
          <a:xfrm>
            <a:off x="6024781" y="1160393"/>
            <a:ext cx="2471688" cy="3665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600">
                <a:latin typeface="Verlag"/>
                <a:ea typeface="Verlag"/>
                <a:cs typeface="Verlag"/>
                <a:sym typeface="Verlag"/>
              </a:defRPr>
            </a:pPr>
            <a:r>
              <a:rPr sz="4400" b="1" dirty="0">
                <a:solidFill>
                  <a:srgbClr val="232323"/>
                </a:solidFill>
                <a:latin typeface="Arial" panose="020B0604020202020204" pitchFamily="34" charset="0"/>
                <a:ea typeface="Verlag-XLight"/>
                <a:cs typeface="Arial" panose="020B0604020202020204" pitchFamily="34" charset="0"/>
                <a:sym typeface="Verlag-XLight"/>
              </a:rPr>
              <a:t>100+</a:t>
            </a:r>
            <a:r>
              <a:rPr sz="44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22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Patents and </a:t>
            </a:r>
            <a:r>
              <a:rPr sz="22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scientific papers</a:t>
            </a:r>
          </a:p>
          <a:p>
            <a:pPr>
              <a:lnSpc>
                <a:spcPct val="90000"/>
              </a:lnSpc>
              <a:defRPr sz="1600">
                <a:latin typeface="Verlag"/>
                <a:ea typeface="Verlag"/>
                <a:cs typeface="Verlag"/>
                <a:sym typeface="Verlag"/>
              </a:defRPr>
            </a:pPr>
            <a:endParaRPr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4400" b="1">
                <a:solidFill>
                  <a:srgbClr val="232323"/>
                </a:solidFill>
                <a:latin typeface="Arial" panose="020B0604020202020204" pitchFamily="34" charset="0"/>
                <a:ea typeface="Verlag-XLight"/>
                <a:cs typeface="Arial" panose="020B0604020202020204" pitchFamily="34" charset="0"/>
                <a:sym typeface="Verlag-XLight"/>
              </a:rPr>
              <a:t>146</a:t>
            </a:r>
            <a:r>
              <a:rPr lang="en-US" sz="4800">
                <a:solidFill>
                  <a:srgbClr val="232323"/>
                </a:solidFill>
                <a:latin typeface="Arial" panose="020B0604020202020204" pitchFamily="34" charset="0"/>
                <a:ea typeface="Verlag-XLight"/>
                <a:cs typeface="Arial" panose="020B0604020202020204" pitchFamily="34" charset="0"/>
                <a:sym typeface="Verlag-XLight"/>
              </a:rPr>
              <a:t> </a:t>
            </a:r>
            <a:endParaRPr lang="en-US" sz="4800" dirty="0">
              <a:solidFill>
                <a:srgbClr val="232323"/>
              </a:solidFill>
              <a:latin typeface="Arial" panose="020B0604020202020204" pitchFamily="34" charset="0"/>
              <a:ea typeface="Verlag-XLight"/>
              <a:cs typeface="Arial" panose="020B0604020202020204" pitchFamily="34" charset="0"/>
              <a:sym typeface="Verlag-XLight"/>
            </a:endParaRPr>
          </a:p>
          <a:p>
            <a:pPr>
              <a:lnSpc>
                <a:spcPct val="90000"/>
              </a:lnSpc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22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Gold, Silver and Bronze Medals from The Games</a:t>
            </a:r>
          </a:p>
          <a:p>
            <a:pPr>
              <a:lnSpc>
                <a:spcPct val="90000"/>
              </a:lnSpc>
              <a:defRPr>
                <a:latin typeface="Verlag"/>
                <a:ea typeface="Verlag"/>
                <a:cs typeface="Verlag"/>
                <a:sym typeface="Verlag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l products are 100% guaranteed">
            <a:extLst>
              <a:ext uri="{FF2B5EF4-FFF2-40B4-BE49-F238E27FC236}">
                <a16:creationId xmlns:a16="http://schemas.microsoft.com/office/drawing/2014/main" id="{10A27251-56D4-6B42-A99C-2DEC01CC3F87}"/>
              </a:ext>
            </a:extLst>
          </p:cNvPr>
          <p:cNvSpPr txBox="1"/>
          <p:nvPr/>
        </p:nvSpPr>
        <p:spPr>
          <a:xfrm>
            <a:off x="8779768" y="1371117"/>
            <a:ext cx="3430577" cy="168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60000"/>
              </a:lnSpc>
              <a:spcAft>
                <a:spcPts val="1800"/>
              </a:spcAft>
              <a:defRPr sz="1600">
                <a:latin typeface="Verlag"/>
                <a:ea typeface="Verlag"/>
                <a:cs typeface="Verlag"/>
                <a:sym typeface="Verlag"/>
              </a:defRPr>
            </a:pPr>
            <a:r>
              <a:rPr sz="22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products are</a:t>
            </a:r>
            <a:endParaRPr lang="en-US" sz="220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600">
                <a:latin typeface="Verlag"/>
                <a:ea typeface="Verlag"/>
                <a:cs typeface="Verlag"/>
                <a:sym typeface="Verlag"/>
              </a:defRPr>
            </a:pPr>
            <a:r>
              <a:rPr sz="4400" b="1" dirty="0">
                <a:solidFill>
                  <a:srgbClr val="232323"/>
                </a:solidFill>
                <a:latin typeface="Arial" panose="020B0604020202020204" pitchFamily="34" charset="0"/>
                <a:ea typeface="Verlag-XLight"/>
                <a:cs typeface="Arial" panose="020B0604020202020204" pitchFamily="34" charset="0"/>
                <a:sym typeface="Verlag-XLight"/>
              </a:rPr>
              <a:t>100%</a:t>
            </a:r>
            <a:endParaRPr lang="en-US" sz="4400" b="1" dirty="0">
              <a:solidFill>
                <a:srgbClr val="232323"/>
              </a:solidFill>
              <a:latin typeface="Arial" panose="020B0604020202020204" pitchFamily="34" charset="0"/>
              <a:ea typeface="Verlag-XLight"/>
              <a:cs typeface="Arial" panose="020B0604020202020204" pitchFamily="34" charset="0"/>
              <a:sym typeface="Verlag-XLight"/>
            </a:endParaRPr>
          </a:p>
          <a:p>
            <a:pPr>
              <a:lnSpc>
                <a:spcPct val="70000"/>
              </a:lnSpc>
              <a:defRPr sz="1600">
                <a:latin typeface="Verlag"/>
                <a:ea typeface="Verlag"/>
                <a:cs typeface="Verlag"/>
                <a:sym typeface="Verlag"/>
              </a:defRPr>
            </a:pPr>
            <a:r>
              <a:rPr sz="4400" b="1" dirty="0">
                <a:solidFill>
                  <a:srgbClr val="232323"/>
                </a:solidFill>
                <a:latin typeface="Arial" panose="020B0604020202020204" pitchFamily="34" charset="0"/>
                <a:ea typeface="Verlag-XLight"/>
                <a:cs typeface="Arial" panose="020B0604020202020204" pitchFamily="34" charset="0"/>
                <a:sym typeface="Verlag-XLight"/>
              </a:rPr>
              <a:t>guaranteed</a:t>
            </a:r>
          </a:p>
        </p:txBody>
      </p:sp>
      <p:sp>
        <p:nvSpPr>
          <p:cNvPr id="30" name="350 tests against harmful contaminants…">
            <a:extLst>
              <a:ext uri="{FF2B5EF4-FFF2-40B4-BE49-F238E27FC236}">
                <a16:creationId xmlns:a16="http://schemas.microsoft.com/office/drawing/2014/main" id="{2493F2F1-8C55-4B40-BCFD-55B67B054D01}"/>
              </a:ext>
            </a:extLst>
          </p:cNvPr>
          <p:cNvSpPr txBox="1"/>
          <p:nvPr/>
        </p:nvSpPr>
        <p:spPr>
          <a:xfrm>
            <a:off x="3496236" y="1164431"/>
            <a:ext cx="2261769" cy="1920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1">
              <a:lnSpc>
                <a:spcPct val="90000"/>
              </a:lnSpc>
              <a:defRPr sz="1600">
                <a:latin typeface="Verlag"/>
                <a:ea typeface="Verlag"/>
                <a:cs typeface="Verlag"/>
                <a:sym typeface="Verlag"/>
              </a:defRPr>
            </a:pPr>
            <a:r>
              <a:rPr sz="4400" b="1" dirty="0">
                <a:solidFill>
                  <a:srgbClr val="232323"/>
                </a:solidFill>
                <a:latin typeface="Arial" panose="020B0604020202020204" pitchFamily="34" charset="0"/>
                <a:ea typeface="Verlag-XLight"/>
                <a:cs typeface="Arial" panose="020B0604020202020204" pitchFamily="34" charset="0"/>
                <a:sym typeface="Verlag-XLight"/>
              </a:rPr>
              <a:t>350</a:t>
            </a:r>
            <a:r>
              <a:rPr sz="5000" dirty="0">
                <a:solidFill>
                  <a:srgbClr val="232323"/>
                </a:solidFill>
                <a:latin typeface="Arial" panose="020B0604020202020204" pitchFamily="34" charset="0"/>
                <a:ea typeface="Verlag-XLight"/>
                <a:cs typeface="Arial" panose="020B0604020202020204" pitchFamily="34" charset="0"/>
                <a:sym typeface="Verlag-XLight"/>
              </a:rPr>
              <a:t> </a:t>
            </a:r>
            <a:endParaRPr lang="en-US" sz="5000" dirty="0">
              <a:solidFill>
                <a:srgbClr val="232323"/>
              </a:solidFill>
              <a:latin typeface="Arial" panose="020B0604020202020204" pitchFamily="34" charset="0"/>
              <a:ea typeface="Verlag-XLight"/>
              <a:cs typeface="Arial" panose="020B0604020202020204" pitchFamily="34" charset="0"/>
              <a:sym typeface="Verlag-XLight"/>
            </a:endParaRPr>
          </a:p>
          <a:p>
            <a:pPr lvl="1">
              <a:lnSpc>
                <a:spcPct val="90000"/>
              </a:lnSpc>
              <a:defRPr sz="16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22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2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ests against </a:t>
            </a:r>
            <a:br>
              <a:rPr sz="22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2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harmful contaminants</a:t>
            </a:r>
          </a:p>
          <a:p>
            <a:pPr lvl="1">
              <a:lnSpc>
                <a:spcPct val="90000"/>
              </a:lnSpc>
              <a:defRPr sz="1600">
                <a:latin typeface="Verlag"/>
                <a:ea typeface="Verlag"/>
                <a:cs typeface="Verlag"/>
                <a:sym typeface="Verlag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9A49E-8E58-754D-BBAD-2E1A40AF5B67}"/>
              </a:ext>
            </a:extLst>
          </p:cNvPr>
          <p:cNvSpPr txBox="1"/>
          <p:nvPr/>
        </p:nvSpPr>
        <p:spPr>
          <a:xfrm>
            <a:off x="627204" y="897845"/>
            <a:ext cx="28690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2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Shaklee 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9684FE-D5AB-C146-A50C-4724F5A16BB1}"/>
              </a:ext>
            </a:extLst>
          </p:cNvPr>
          <p:cNvSpPr/>
          <p:nvPr/>
        </p:nvSpPr>
        <p:spPr>
          <a:xfrm>
            <a:off x="723900" y="2821429"/>
            <a:ext cx="1457607" cy="81194"/>
          </a:xfrm>
          <a:prstGeom prst="rect">
            <a:avLst/>
          </a:prstGeom>
          <a:solidFill>
            <a:srgbClr val="619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A14C6A-1575-D34E-A223-B5FF65E0F286}"/>
              </a:ext>
            </a:extLst>
          </p:cNvPr>
          <p:cNvSpPr txBox="1"/>
          <p:nvPr/>
        </p:nvSpPr>
        <p:spPr>
          <a:xfrm>
            <a:off x="11288889" y="5971822"/>
            <a:ext cx="39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57707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614" y="283137"/>
            <a:ext cx="10515600" cy="128016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/>
              <a:t>Why is Protein Important??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5986560" y="1807535"/>
            <a:ext cx="5128054" cy="459240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	</a:t>
            </a:r>
          </a:p>
        </p:txBody>
      </p:sp>
      <p:pic>
        <p:nvPicPr>
          <p:cNvPr id="8" name="Picture 7" descr="shaklee 180 shake in h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1483" y="1807535"/>
            <a:ext cx="4592401" cy="459240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085414" y="1983534"/>
            <a:ext cx="4740630" cy="424040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Building blocks of healthy cells</a:t>
            </a:r>
          </a:p>
          <a:p>
            <a:r>
              <a:rPr lang="en-US" sz="2400" dirty="0"/>
              <a:t>Essential macronutrient that helps build muscle, repair tissue, and make enzymes and hormones.</a:t>
            </a:r>
          </a:p>
          <a:p>
            <a:r>
              <a:rPr lang="en-US" sz="2400" dirty="0"/>
              <a:t>The DRI (Dietary Reference Intake) is 0.36g/pound of body weight. Sedentary average man = 56g; sedentary average woman= 46g. Increased activity=more protein.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32611-E478-B743-BFB5-858B1B8FE079}"/>
              </a:ext>
            </a:extLst>
          </p:cNvPr>
          <p:cNvSpPr txBox="1"/>
          <p:nvPr/>
        </p:nvSpPr>
        <p:spPr>
          <a:xfrm>
            <a:off x="11343214" y="6129867"/>
            <a:ext cx="385942" cy="38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963947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DBE1AD5-9FA0-4E45-9DAE-C57C58DB6054}"/>
              </a:ext>
            </a:extLst>
          </p:cNvPr>
          <p:cNvSpPr txBox="1"/>
          <p:nvPr/>
        </p:nvSpPr>
        <p:spPr>
          <a:xfrm>
            <a:off x="7863840" y="-1207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60B849-205A-044A-BC9F-0A665E0D75E3}"/>
              </a:ext>
            </a:extLst>
          </p:cNvPr>
          <p:cNvGrpSpPr/>
          <p:nvPr/>
        </p:nvGrpSpPr>
        <p:grpSpPr>
          <a:xfrm>
            <a:off x="627203" y="561992"/>
            <a:ext cx="5290997" cy="955851"/>
            <a:chOff x="627203" y="906018"/>
            <a:chExt cx="5290997" cy="95585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C4A525-51DE-D94B-96D3-8BE0E3227A34}"/>
                </a:ext>
              </a:extLst>
            </p:cNvPr>
            <p:cNvSpPr txBox="1"/>
            <p:nvPr/>
          </p:nvSpPr>
          <p:spPr>
            <a:xfrm>
              <a:off x="627203" y="906018"/>
              <a:ext cx="5290997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400"/>
                </a:lnSpc>
              </a:pPr>
              <a:r>
                <a:rPr lang="en-US" sz="4200" b="1" dirty="0">
                  <a:solidFill>
                    <a:srgbClr val="2323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Life Shake?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™</a:t>
              </a:r>
              <a:endParaRPr lang="en-US" sz="38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DA9F73-50C9-944B-92F5-283BBBAFFAA9}"/>
                </a:ext>
              </a:extLst>
            </p:cNvPr>
            <p:cNvSpPr/>
            <p:nvPr/>
          </p:nvSpPr>
          <p:spPr>
            <a:xfrm>
              <a:off x="723900" y="1780675"/>
              <a:ext cx="1457607" cy="81194"/>
            </a:xfrm>
            <a:prstGeom prst="rect">
              <a:avLst/>
            </a:prstGeom>
            <a:solidFill>
              <a:srgbClr val="619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22">
            <a:extLst>
              <a:ext uri="{FF2B5EF4-FFF2-40B4-BE49-F238E27FC236}">
                <a16:creationId xmlns:a16="http://schemas.microsoft.com/office/drawing/2014/main" id="{EC9F8DE0-4406-A048-A550-2DE036BFC794}"/>
              </a:ext>
            </a:extLst>
          </p:cNvPr>
          <p:cNvSpPr txBox="1"/>
          <p:nvPr/>
        </p:nvSpPr>
        <p:spPr>
          <a:xfrm>
            <a:off x="676785" y="1735910"/>
            <a:ext cx="4954470" cy="473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Life Shake is Powered by Leucine®,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most effective branched chain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amino acid for:</a:t>
            </a:r>
          </a:p>
          <a:p>
            <a:pPr marL="342815" indent="-34281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Preserving muscle mass</a:t>
            </a:r>
          </a:p>
          <a:p>
            <a:pPr marL="342815" indent="-34281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Helping to burn fat</a:t>
            </a:r>
          </a:p>
          <a:p>
            <a:pPr marL="342815" indent="-34281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Aids in weight loss (or gain)</a:t>
            </a:r>
          </a:p>
          <a:p>
            <a:pPr marL="342815" indent="-34281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Improve metabolism</a:t>
            </a:r>
          </a:p>
          <a:p>
            <a:pPr marL="342815" indent="-34281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Reducing cravings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Life Shake is also clinically proven to support healthy blood pressure and healthy blood sugar levels.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5339CE-CC84-7443-A7A3-A9E37D032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5961" y="4968910"/>
            <a:ext cx="4438815" cy="1613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5E5AB-E3C2-5041-B1E3-F85ADAFEC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61" y="561992"/>
            <a:ext cx="4290534" cy="4175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2DC106-2E5F-B748-AC3F-1404532FCBE9}"/>
              </a:ext>
            </a:extLst>
          </p:cNvPr>
          <p:cNvSpPr txBox="1"/>
          <p:nvPr/>
        </p:nvSpPr>
        <p:spPr>
          <a:xfrm>
            <a:off x="11300178" y="6137111"/>
            <a:ext cx="42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57435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62" y="244810"/>
            <a:ext cx="10863649" cy="1325563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/>
              <a:t>Peanut Butter Banana Cup</a:t>
            </a:r>
          </a:p>
        </p:txBody>
      </p:sp>
      <p:pic>
        <p:nvPicPr>
          <p:cNvPr id="1034" name="Picture 10" descr="http://blog.meaningfuleats.com/wp-content/uploads/2013/01/IMG_3570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904" y="1825625"/>
            <a:ext cx="433819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10449" y="1793875"/>
            <a:ext cx="5523708" cy="4351338"/>
          </a:xfrm>
        </p:spPr>
        <p:txBody>
          <a:bodyPr>
            <a:normAutofit/>
          </a:bodyPr>
          <a:lstStyle/>
          <a:p>
            <a:r>
              <a:rPr lang="en-US" dirty="0"/>
              <a:t>Fan favorite</a:t>
            </a:r>
          </a:p>
          <a:p>
            <a:r>
              <a:rPr lang="en-US" dirty="0"/>
              <a:t>Breakfast or Dessert </a:t>
            </a:r>
          </a:p>
          <a:p>
            <a:r>
              <a:rPr lang="en-US" dirty="0"/>
              <a:t>Bananas: Fresh or Frozen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2 scoops Shaklee Life Shake Chocolate</a:t>
            </a:r>
          </a:p>
          <a:p>
            <a:pPr marL="0" indent="0">
              <a:buNone/>
            </a:pPr>
            <a:r>
              <a:rPr lang="en-US" sz="2000" dirty="0"/>
              <a:t>½-1  banana</a:t>
            </a:r>
          </a:p>
          <a:p>
            <a:pPr marL="0" indent="0">
              <a:buNone/>
            </a:pPr>
            <a:r>
              <a:rPr lang="en-US" sz="2000" dirty="0"/>
              <a:t>1 Tbsp. Natural PB or PB2 powder</a:t>
            </a:r>
          </a:p>
          <a:p>
            <a:pPr marL="0" indent="0">
              <a:buNone/>
            </a:pPr>
            <a:r>
              <a:rPr lang="en-US" sz="2000" dirty="0"/>
              <a:t>1 Tbsp. Dark Cocoa Powder (opt.)</a:t>
            </a:r>
          </a:p>
          <a:p>
            <a:pPr marL="0" indent="0">
              <a:buNone/>
            </a:pPr>
            <a:r>
              <a:rPr lang="en-US" sz="2000" dirty="0"/>
              <a:t>8 oz. milk or water </a:t>
            </a:r>
          </a:p>
          <a:p>
            <a:pPr marL="0" indent="0">
              <a:buNone/>
            </a:pPr>
            <a:r>
              <a:rPr lang="en-US" sz="2000" dirty="0"/>
              <a:t>4-6 ice cubes (optional)</a:t>
            </a:r>
          </a:p>
          <a:p>
            <a:endParaRPr lang="en-US" sz="2000" dirty="0"/>
          </a:p>
        </p:txBody>
      </p:sp>
      <p:pic>
        <p:nvPicPr>
          <p:cNvPr id="6" name="Picture 5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7DDA9E38-8059-4A5E-9CBD-19F5C9F87D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42" y="4427620"/>
            <a:ext cx="2008415" cy="1941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B5B12-741F-054F-B944-B59880891950}"/>
              </a:ext>
            </a:extLst>
          </p:cNvPr>
          <p:cNvSpPr txBox="1"/>
          <p:nvPr/>
        </p:nvSpPr>
        <p:spPr>
          <a:xfrm>
            <a:off x="11695289" y="6457244"/>
            <a:ext cx="33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24681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C009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 err="1"/>
              <a:t>Cauli</a:t>
            </a:r>
            <a:r>
              <a:rPr lang="en-US" sz="3600" dirty="0"/>
              <a:t>-Berry Delicious Smoothie: Freezer Ready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19242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/>
              <a:t>Berry-</a:t>
            </a:r>
            <a:r>
              <a:rPr lang="en-US" dirty="0" err="1"/>
              <a:t>licious</a:t>
            </a:r>
            <a:r>
              <a:rPr lang="en-US" dirty="0"/>
              <a:t> </a:t>
            </a:r>
          </a:p>
          <a:p>
            <a:r>
              <a:rPr lang="en-US" dirty="0"/>
              <a:t>Full of antioxidants</a:t>
            </a:r>
          </a:p>
          <a:p>
            <a:r>
              <a:rPr lang="en-US" dirty="0"/>
              <a:t>Berries have anti-inflammatory properties, anti-bacterial, anti-viral</a:t>
            </a:r>
          </a:p>
          <a:p>
            <a:endParaRPr lang="en-US" sz="1800" dirty="0"/>
          </a:p>
          <a:p>
            <a:r>
              <a:rPr lang="en-US" sz="2000" dirty="0"/>
              <a:t>2 scoops Shaklee Strawberry Life Shake </a:t>
            </a:r>
          </a:p>
          <a:p>
            <a:r>
              <a:rPr lang="en-US" sz="2000" dirty="0"/>
              <a:t>½ cup Raspberries</a:t>
            </a:r>
          </a:p>
          <a:p>
            <a:r>
              <a:rPr lang="en-US" sz="2000" dirty="0"/>
              <a:t>½ cup Blueberries</a:t>
            </a:r>
          </a:p>
          <a:p>
            <a:r>
              <a:rPr lang="en-US" sz="2000" dirty="0"/>
              <a:t>¼ cup cauliflower rice</a:t>
            </a:r>
          </a:p>
          <a:p>
            <a:r>
              <a:rPr lang="en-US" sz="2000" dirty="0"/>
              <a:t>8 oz. milk or water</a:t>
            </a:r>
          </a:p>
          <a:p>
            <a:r>
              <a:rPr lang="en-US" sz="2000" dirty="0"/>
              <a:t>4-6 ice cubes (optional)</a:t>
            </a:r>
          </a:p>
        </p:txBody>
      </p:sp>
      <p:pic>
        <p:nvPicPr>
          <p:cNvPr id="7" name="Picture 2" descr="https://tse1.mm.bing.net/th?&amp;id=OIP.M096b2d4f88dbb56623694a64f4f618d3o0&amp;w=299&amp;h=233&amp;c=0&amp;pid=1.9&amp;rs=0&amp;p=0&amp;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2" y="2209304"/>
            <a:ext cx="4407701" cy="38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108D0-8299-A94D-898E-3F7739D3F99F}"/>
              </a:ext>
            </a:extLst>
          </p:cNvPr>
          <p:cNvSpPr txBox="1"/>
          <p:nvPr/>
        </p:nvSpPr>
        <p:spPr>
          <a:xfrm>
            <a:off x="11593689" y="6254044"/>
            <a:ext cx="417689" cy="38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69989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5149</TotalTime>
  <Words>846</Words>
  <Application>Microsoft Macintosh PowerPoint</Application>
  <PresentationFormat>Widescreen</PresentationFormat>
  <Paragraphs>145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Verlag</vt:lpstr>
      <vt:lpstr>Verlag-XLight</vt:lpstr>
      <vt:lpstr>Office Theme</vt:lpstr>
      <vt:lpstr>Shaklee Smoothie Workshop</vt:lpstr>
      <vt:lpstr>Welcome to our Virtual Smoothie Workshop </vt:lpstr>
      <vt:lpstr>Moyra’s Shaklee Story</vt:lpstr>
      <vt:lpstr>Pam’s Shaklee Story </vt:lpstr>
      <vt:lpstr>PowerPoint Presentation</vt:lpstr>
      <vt:lpstr>Why is Protein Important??</vt:lpstr>
      <vt:lpstr>PowerPoint Presentation</vt:lpstr>
      <vt:lpstr>Peanut Butter Banana Cup</vt:lpstr>
      <vt:lpstr>Cauli-Berry Delicious Smoothie: Freezer Ready </vt:lpstr>
      <vt:lpstr>Organic Greens Booster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SHAKLEE SMOOTHIE WORKSHOP SPECIALS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Shaklee Smoothie Workshop</dc:title>
  <dc:creator>Tammy Johnson</dc:creator>
  <cp:lastModifiedBy>Pam Cary</cp:lastModifiedBy>
  <cp:revision>33</cp:revision>
  <cp:lastPrinted>2020-04-08T17:56:04Z</cp:lastPrinted>
  <dcterms:created xsi:type="dcterms:W3CDTF">2020-03-20T18:23:21Z</dcterms:created>
  <dcterms:modified xsi:type="dcterms:W3CDTF">2020-04-15T00:55:43Z</dcterms:modified>
</cp:coreProperties>
</file>