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35"/>
  </p:notesMasterIdLst>
  <p:handoutMasterIdLst>
    <p:handoutMasterId r:id="rId36"/>
  </p:handoutMasterIdLst>
  <p:sldIdLst>
    <p:sldId id="308" r:id="rId5"/>
    <p:sldId id="583" r:id="rId6"/>
    <p:sldId id="257" r:id="rId7"/>
    <p:sldId id="585" r:id="rId8"/>
    <p:sldId id="586" r:id="rId9"/>
    <p:sldId id="260" r:id="rId10"/>
    <p:sldId id="263" r:id="rId11"/>
    <p:sldId id="262" r:id="rId12"/>
    <p:sldId id="300" r:id="rId13"/>
    <p:sldId id="264" r:id="rId14"/>
    <p:sldId id="302" r:id="rId15"/>
    <p:sldId id="298" r:id="rId16"/>
    <p:sldId id="299" r:id="rId17"/>
    <p:sldId id="303" r:id="rId18"/>
    <p:sldId id="301" r:id="rId19"/>
    <p:sldId id="265" r:id="rId20"/>
    <p:sldId id="305" r:id="rId21"/>
    <p:sldId id="270" r:id="rId22"/>
    <p:sldId id="597" r:id="rId23"/>
    <p:sldId id="594" r:id="rId24"/>
    <p:sldId id="595" r:id="rId25"/>
    <p:sldId id="589" r:id="rId26"/>
    <p:sldId id="294" r:id="rId27"/>
    <p:sldId id="591" r:id="rId28"/>
    <p:sldId id="588" r:id="rId29"/>
    <p:sldId id="306" r:id="rId30"/>
    <p:sldId id="284" r:id="rId31"/>
    <p:sldId id="590" r:id="rId32"/>
    <p:sldId id="596" r:id="rId33"/>
    <p:sldId id="592" r:id="rId34"/>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B19D"/>
    <a:srgbClr val="BBD7EF"/>
    <a:srgbClr val="395D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29C847-3A62-4E4B-B330-30C54FB197B6}" v="8" dt="2021-11-15T21:26:01.6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79" autoAdjust="0"/>
    <p:restoredTop sz="94660"/>
  </p:normalViewPr>
  <p:slideViewPr>
    <p:cSldViewPr snapToGrid="0">
      <p:cViewPr varScale="1">
        <p:scale>
          <a:sx n="56" d="100"/>
          <a:sy n="56" d="100"/>
        </p:scale>
        <p:origin x="580"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sz="quarter" idx="1"/>
          </p:nvPr>
        </p:nvSpPr>
        <p:spPr>
          <a:xfrm>
            <a:off x="4023092" y="0"/>
            <a:ext cx="3077739" cy="471054"/>
          </a:xfrm>
          <a:prstGeom prst="rect">
            <a:avLst/>
          </a:prstGeom>
        </p:spPr>
        <p:txBody>
          <a:bodyPr vert="horz" lIns="94229" tIns="47114" rIns="94229" bIns="47114" rtlCol="0"/>
          <a:lstStyle>
            <a:lvl1pPr algn="r">
              <a:defRPr sz="1200"/>
            </a:lvl1pPr>
          </a:lstStyle>
          <a:p>
            <a:fld id="{345F65A4-D694-4904-9FBF-3F6C9C55C321}" type="datetimeFigureOut">
              <a:rPr lang="en-US" smtClean="0"/>
              <a:t>11/16/2021</a:t>
            </a:fld>
            <a:endParaRPr lang="en-US"/>
          </a:p>
        </p:txBody>
      </p:sp>
      <p:sp>
        <p:nvSpPr>
          <p:cNvPr id="4" name="Footer Placeholder 3"/>
          <p:cNvSpPr>
            <a:spLocks noGrp="1"/>
          </p:cNvSpPr>
          <p:nvPr>
            <p:ph type="ftr" sz="quarter" idx="2"/>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5" name="Slide Number Placeholder 4"/>
          <p:cNvSpPr>
            <a:spLocks noGrp="1"/>
          </p:cNvSpPr>
          <p:nvPr>
            <p:ph type="sldNum" sz="quarter" idx="3"/>
          </p:nvPr>
        </p:nvSpPr>
        <p:spPr>
          <a:xfrm>
            <a:off x="4023092" y="8917422"/>
            <a:ext cx="3077739" cy="471053"/>
          </a:xfrm>
          <a:prstGeom prst="rect">
            <a:avLst/>
          </a:prstGeom>
        </p:spPr>
        <p:txBody>
          <a:bodyPr vert="horz" lIns="94229" tIns="47114" rIns="94229" bIns="47114" rtlCol="0" anchor="b"/>
          <a:lstStyle>
            <a:lvl1pPr algn="r">
              <a:defRPr sz="1200"/>
            </a:lvl1pPr>
          </a:lstStyle>
          <a:p>
            <a:fld id="{8C806A65-9DF3-4D21-8166-D25642F28CD0}" type="slidenum">
              <a:rPr lang="en-US" smtClean="0"/>
              <a:t>‹#›</a:t>
            </a:fld>
            <a:endParaRPr lang="en-US"/>
          </a:p>
        </p:txBody>
      </p:sp>
    </p:spTree>
    <p:extLst>
      <p:ext uri="{BB962C8B-B14F-4D97-AF65-F5344CB8AC3E}">
        <p14:creationId xmlns:p14="http://schemas.microsoft.com/office/powerpoint/2010/main" val="5170778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D1535EF6-8B15-354F-9E50-97EE75644FA7}" type="datetimeFigureOut">
              <a:rPr lang="en-US" smtClean="0"/>
              <a:t>11/16/2021</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7C4D8172-4611-2D49-BF97-A5B80E387F03}" type="slidenum">
              <a:rPr lang="en-US" smtClean="0"/>
              <a:t>‹#›</a:t>
            </a:fld>
            <a:endParaRPr lang="en-US"/>
          </a:p>
        </p:txBody>
      </p:sp>
    </p:spTree>
    <p:extLst>
      <p:ext uri="{BB962C8B-B14F-4D97-AF65-F5344CB8AC3E}">
        <p14:creationId xmlns:p14="http://schemas.microsoft.com/office/powerpoint/2010/main" val="277778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979222-DD10-2643-9186-F49BF55D661E}" type="slidenum">
              <a:rPr lang="en-US" smtClean="0"/>
              <a:t>1</a:t>
            </a:fld>
            <a:endParaRPr lang="en-US"/>
          </a:p>
        </p:txBody>
      </p:sp>
    </p:spTree>
    <p:extLst>
      <p:ext uri="{BB962C8B-B14F-4D97-AF65-F5344CB8AC3E}">
        <p14:creationId xmlns:p14="http://schemas.microsoft.com/office/powerpoint/2010/main" val="3261679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979222-DD10-2643-9186-F49BF55D661E}" type="slidenum">
              <a:rPr lang="en-US" smtClean="0"/>
              <a:t>2</a:t>
            </a:fld>
            <a:endParaRPr lang="en-US"/>
          </a:p>
        </p:txBody>
      </p:sp>
    </p:spTree>
    <p:extLst>
      <p:ext uri="{BB962C8B-B14F-4D97-AF65-F5344CB8AC3E}">
        <p14:creationId xmlns:p14="http://schemas.microsoft.com/office/powerpoint/2010/main" val="646120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we were all dentists.. Could we make a living seeing 2 patients a week? </a:t>
            </a:r>
          </a:p>
          <a:p>
            <a:endParaRPr lang="en-US" dirty="0"/>
          </a:p>
        </p:txBody>
      </p:sp>
      <p:sp>
        <p:nvSpPr>
          <p:cNvPr id="4" name="Slide Number Placeholder 3"/>
          <p:cNvSpPr>
            <a:spLocks noGrp="1"/>
          </p:cNvSpPr>
          <p:nvPr>
            <p:ph type="sldNum" sz="quarter" idx="10"/>
          </p:nvPr>
        </p:nvSpPr>
        <p:spPr/>
        <p:txBody>
          <a:bodyPr/>
          <a:lstStyle/>
          <a:p>
            <a:fld id="{7C4D8172-4611-2D49-BF97-A5B80E387F03}" type="slidenum">
              <a:rPr lang="en-US" smtClean="0"/>
              <a:t>10</a:t>
            </a:fld>
            <a:endParaRPr lang="en-US"/>
          </a:p>
        </p:txBody>
      </p:sp>
    </p:spTree>
    <p:extLst>
      <p:ext uri="{BB962C8B-B14F-4D97-AF65-F5344CB8AC3E}">
        <p14:creationId xmlns:p14="http://schemas.microsoft.com/office/powerpoint/2010/main" val="1635143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42289">
              <a:defRPr/>
            </a:pPr>
            <a:fld id="{8EDFA751-0151-8745-9DFC-E64781B65DAF}" type="slidenum">
              <a:rPr lang="en-US">
                <a:solidFill>
                  <a:prstClr val="black"/>
                </a:solidFill>
                <a:latin typeface="Calibri" panose="020F0502020204030204"/>
              </a:rPr>
              <a:pPr defTabSz="942289">
                <a:defRPr/>
              </a:pPr>
              <a:t>29</a:t>
            </a:fld>
            <a:endParaRPr lang="en-US">
              <a:solidFill>
                <a:prstClr val="black"/>
              </a:solidFill>
              <a:latin typeface="Calibri" panose="020F0502020204030204"/>
            </a:endParaRPr>
          </a:p>
        </p:txBody>
      </p:sp>
    </p:spTree>
    <p:extLst>
      <p:ext uri="{BB962C8B-B14F-4D97-AF65-F5344CB8AC3E}">
        <p14:creationId xmlns:p14="http://schemas.microsoft.com/office/powerpoint/2010/main" val="2157410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D412101-D097-44D7-81B8-AB822A2CFE8E}" type="datetimeFigureOut">
              <a:rPr lang="en-US" smtClean="0"/>
              <a:t>11/16/2021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CC596-83D9-4C2F-A3D1-8562F54AA358}" type="slidenum">
              <a:rPr lang="en-US" smtClean="0"/>
              <a:t>‹#›</a:t>
            </a:fld>
            <a:endParaRPr lang="en-US"/>
          </a:p>
        </p:txBody>
      </p:sp>
    </p:spTree>
    <p:extLst>
      <p:ext uri="{BB962C8B-B14F-4D97-AF65-F5344CB8AC3E}">
        <p14:creationId xmlns:p14="http://schemas.microsoft.com/office/powerpoint/2010/main" val="3181831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D412101-D097-44D7-81B8-AB822A2CFE8E}" type="datetimeFigureOut">
              <a:rPr lang="en-US" smtClean="0"/>
              <a:t>11/16/2021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CC596-83D9-4C2F-A3D1-8562F54AA358}" type="slidenum">
              <a:rPr lang="en-US" smtClean="0"/>
              <a:t>‹#›</a:t>
            </a:fld>
            <a:endParaRPr lang="en-US"/>
          </a:p>
        </p:txBody>
      </p:sp>
    </p:spTree>
    <p:extLst>
      <p:ext uri="{BB962C8B-B14F-4D97-AF65-F5344CB8AC3E}">
        <p14:creationId xmlns:p14="http://schemas.microsoft.com/office/powerpoint/2010/main" val="1347850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D412101-D097-44D7-81B8-AB822A2CFE8E}" type="datetimeFigureOut">
              <a:rPr lang="en-US" smtClean="0"/>
              <a:t>11/16/2021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CC596-83D9-4C2F-A3D1-8562F54AA358}" type="slidenum">
              <a:rPr lang="en-US" smtClean="0"/>
              <a:t>‹#›</a:t>
            </a:fld>
            <a:endParaRPr lang="en-US"/>
          </a:p>
        </p:txBody>
      </p:sp>
    </p:spTree>
    <p:extLst>
      <p:ext uri="{BB962C8B-B14F-4D97-AF65-F5344CB8AC3E}">
        <p14:creationId xmlns:p14="http://schemas.microsoft.com/office/powerpoint/2010/main" val="3481216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529191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06452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424241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9263580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09585"/>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605473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09585"/>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7257508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09585"/>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9449300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6775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D412101-D097-44D7-81B8-AB822A2CFE8E}" type="datetimeFigureOut">
              <a:rPr lang="en-US" smtClean="0"/>
              <a:t>11/16/2021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CC596-83D9-4C2F-A3D1-8562F54AA358}" type="slidenum">
              <a:rPr lang="en-US" smtClean="0"/>
              <a:t>‹#›</a:t>
            </a:fld>
            <a:endParaRPr lang="en-US"/>
          </a:p>
        </p:txBody>
      </p:sp>
    </p:spTree>
    <p:extLst>
      <p:ext uri="{BB962C8B-B14F-4D97-AF65-F5344CB8AC3E}">
        <p14:creationId xmlns:p14="http://schemas.microsoft.com/office/powerpoint/2010/main" val="2674954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092349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6568781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7074737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2826355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9912362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4772249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1007011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09585"/>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51000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09585"/>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8712529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09585"/>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83241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412101-D097-44D7-81B8-AB822A2CFE8E}" type="datetimeFigureOut">
              <a:rPr lang="en-US" smtClean="0"/>
              <a:t>11/16/2021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6CC596-83D9-4C2F-A3D1-8562F54AA358}" type="slidenum">
              <a:rPr lang="en-US" smtClean="0"/>
              <a:t>‹#›</a:t>
            </a:fld>
            <a:endParaRPr lang="en-US"/>
          </a:p>
        </p:txBody>
      </p:sp>
    </p:spTree>
    <p:extLst>
      <p:ext uri="{BB962C8B-B14F-4D97-AF65-F5344CB8AC3E}">
        <p14:creationId xmlns:p14="http://schemas.microsoft.com/office/powerpoint/2010/main" val="27674610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098849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9695721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2460090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628058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E1A06-8754-4870-9E44-E39BADAD98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27F020-BBC3-49BB-91C2-5B2CBD64B3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67C0C22-EBDA-4130-87AE-CB28BC19B07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dirty="0">
              <a:ln>
                <a:noFill/>
              </a:ln>
              <a:solidFill>
                <a:srgbClr val="000000">
                  <a:tint val="75000"/>
                </a:srgbClr>
              </a:solidFill>
              <a:effectLst/>
              <a:uLnTx/>
              <a:uFillTx/>
              <a:latin typeface="Century Gothic"/>
              <a:ea typeface="+mn-ea"/>
              <a:cs typeface="+mn-cs"/>
            </a:endParaRPr>
          </a:p>
        </p:txBody>
      </p:sp>
      <p:sp>
        <p:nvSpPr>
          <p:cNvPr id="5" name="Footer Placeholder 4">
            <a:extLst>
              <a:ext uri="{FF2B5EF4-FFF2-40B4-BE49-F238E27FC236}">
                <a16:creationId xmlns:a16="http://schemas.microsoft.com/office/drawing/2014/main" id="{E2A419A8-07CA-4A4C-AEC2-C40D4D50AFA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6" name="Slide Number Placeholder 5">
            <a:extLst>
              <a:ext uri="{FF2B5EF4-FFF2-40B4-BE49-F238E27FC236}">
                <a16:creationId xmlns:a16="http://schemas.microsoft.com/office/drawing/2014/main" id="{09FA7B86-E610-42EA-B4DC-C2F44778527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7" name="Freeform: Shape 6">
            <a:extLst>
              <a:ext uri="{FF2B5EF4-FFF2-40B4-BE49-F238E27FC236}">
                <a16:creationId xmlns:a16="http://schemas.microsoft.com/office/drawing/2014/main" id="{8A7BA06D-B3FF-4E91-8639-B4569AE3AA23}"/>
              </a:ext>
            </a:extLst>
          </p:cNvPr>
          <p:cNvSpPr/>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c 7">
            <a:extLst>
              <a:ext uri="{FF2B5EF4-FFF2-40B4-BE49-F238E27FC236}">
                <a16:creationId xmlns:a16="http://schemas.microsoft.com/office/drawing/2014/main" id="{2B30C86D-5A07-48BC-9C9D-6F9A2DB1E9E1}"/>
              </a:ext>
            </a:extLst>
          </p:cNvPr>
          <p:cNvSpPr/>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55027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FF209-11EE-4A3F-9685-A155FECD0D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47AF11-F208-4FDA-9E19-D6CA3472134E}"/>
              </a:ext>
            </a:extLst>
          </p:cNvPr>
          <p:cNvSpPr>
            <a:spLocks noGrp="1"/>
          </p:cNvSpPr>
          <p:nvPr>
            <p:ph idx="1"/>
          </p:nvPr>
        </p:nvSpPr>
        <p:spPr>
          <a:xfrm>
            <a:off x="838200" y="1825625"/>
            <a:ext cx="10515600" cy="38597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E82FA1-02B7-467E-9F16-D178149407C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dirty="0">
              <a:ln>
                <a:noFill/>
              </a:ln>
              <a:solidFill>
                <a:srgbClr val="000000">
                  <a:tint val="75000"/>
                </a:srgbClr>
              </a:solidFill>
              <a:effectLst/>
              <a:uLnTx/>
              <a:uFillTx/>
              <a:latin typeface="Century Gothic"/>
              <a:ea typeface="+mn-ea"/>
              <a:cs typeface="+mn-cs"/>
            </a:endParaRPr>
          </a:p>
        </p:txBody>
      </p:sp>
      <p:sp>
        <p:nvSpPr>
          <p:cNvPr id="5" name="Footer Placeholder 4">
            <a:extLst>
              <a:ext uri="{FF2B5EF4-FFF2-40B4-BE49-F238E27FC236}">
                <a16:creationId xmlns:a16="http://schemas.microsoft.com/office/drawing/2014/main" id="{6D389247-FB8A-4494-859B-B3754B02A5E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6" name="Slide Number Placeholder 5">
            <a:extLst>
              <a:ext uri="{FF2B5EF4-FFF2-40B4-BE49-F238E27FC236}">
                <a16:creationId xmlns:a16="http://schemas.microsoft.com/office/drawing/2014/main" id="{52CA5B62-3338-46A5-B381-A63B88CB0D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7" name="Freeform: Shape 6">
            <a:extLst>
              <a:ext uri="{FF2B5EF4-FFF2-40B4-BE49-F238E27FC236}">
                <a16:creationId xmlns:a16="http://schemas.microsoft.com/office/drawing/2014/main" id="{23DA7759-3209-4FE2-96D1-4EEDD81E9EA0}"/>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41460DAD-8769-4C9F-9C8C-BB0443909D76}"/>
              </a:ext>
            </a:extLst>
          </p:cNvPr>
          <p:cNvSpPr/>
          <p:nvPr/>
        </p:nvSpPr>
        <p:spPr>
          <a:xfrm flipH="1">
            <a:off x="123536" y="5717905"/>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23967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C0001-5D76-45A0-A9F4-7172BDDD5D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E1462C4-0E4B-4DB7-A8BF-FE55142760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A5F313-1240-47AE-A026-7F349292B5C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5" name="Footer Placeholder 4">
            <a:extLst>
              <a:ext uri="{FF2B5EF4-FFF2-40B4-BE49-F238E27FC236}">
                <a16:creationId xmlns:a16="http://schemas.microsoft.com/office/drawing/2014/main" id="{22448158-6132-4335-B8E1-F6A89638377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6" name="Slide Number Placeholder 5">
            <a:extLst>
              <a:ext uri="{FF2B5EF4-FFF2-40B4-BE49-F238E27FC236}">
                <a16:creationId xmlns:a16="http://schemas.microsoft.com/office/drawing/2014/main" id="{A494C5B6-1598-48B4-9B3A-3078FDBE90B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9" name="Freeform: Shape 8">
            <a:extLst>
              <a:ext uri="{FF2B5EF4-FFF2-40B4-BE49-F238E27FC236}">
                <a16:creationId xmlns:a16="http://schemas.microsoft.com/office/drawing/2014/main" id="{FEDBDD32-D3EE-4848-A112-BA814D4631CD}"/>
              </a:ext>
            </a:extLst>
          </p:cNvPr>
          <p:cNvSpPr/>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c 9">
            <a:extLst>
              <a:ext uri="{FF2B5EF4-FFF2-40B4-BE49-F238E27FC236}">
                <a16:creationId xmlns:a16="http://schemas.microsoft.com/office/drawing/2014/main" id="{61350361-843C-49D0-BD6A-ECDBA3842BA0}"/>
              </a:ext>
            </a:extLst>
          </p:cNvPr>
          <p:cNvSpPr/>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50198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BFD05-2CB2-4A7E-89E7-57615BA82B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9532B8-D460-476D-816F-725E8D96C0A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6F7120F-70AF-4ED5-B364-3AA55C6B44B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3D8B65F-F709-469F-9961-4D01896CAA1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6" name="Footer Placeholder 5">
            <a:extLst>
              <a:ext uri="{FF2B5EF4-FFF2-40B4-BE49-F238E27FC236}">
                <a16:creationId xmlns:a16="http://schemas.microsoft.com/office/drawing/2014/main" id="{B781C6BC-B23D-48BC-AD44-654DDB8D012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7" name="Slide Number Placeholder 6">
            <a:extLst>
              <a:ext uri="{FF2B5EF4-FFF2-40B4-BE49-F238E27FC236}">
                <a16:creationId xmlns:a16="http://schemas.microsoft.com/office/drawing/2014/main" id="{6100D60B-86A1-479D-BCE8-06D2C3DBC94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8" name="Freeform: Shape 7">
            <a:extLst>
              <a:ext uri="{FF2B5EF4-FFF2-40B4-BE49-F238E27FC236}">
                <a16:creationId xmlns:a16="http://schemas.microsoft.com/office/drawing/2014/main" id="{B4EC5136-99DA-40B5-8F79-5C3A56D38BA1}"/>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4F8FB775-26C4-41BA-837C-4478D48D2157}"/>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09942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2983E-E761-4429-9203-7FE8B2DB67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21E9B7-62BE-49BA-AC6B-55250D6627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C41A3FD-B90A-4C31-BD6B-581F9E2E0E5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0D1D55-B722-4968-B171-AF3B462DDA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1085A8-02C2-4E7F-935E-5AEECBAD19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A8A5018-8A77-40E8-B159-4894ECF228B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8" name="Footer Placeholder 7">
            <a:extLst>
              <a:ext uri="{FF2B5EF4-FFF2-40B4-BE49-F238E27FC236}">
                <a16:creationId xmlns:a16="http://schemas.microsoft.com/office/drawing/2014/main" id="{8AD79441-8908-4461-9FDD-BCE63883709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9" name="Slide Number Placeholder 8">
            <a:extLst>
              <a:ext uri="{FF2B5EF4-FFF2-40B4-BE49-F238E27FC236}">
                <a16:creationId xmlns:a16="http://schemas.microsoft.com/office/drawing/2014/main" id="{C8D29F7D-B101-4950-A2C0-F350FB26D45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10" name="Freeform: Shape 9">
            <a:extLst>
              <a:ext uri="{FF2B5EF4-FFF2-40B4-BE49-F238E27FC236}">
                <a16:creationId xmlns:a16="http://schemas.microsoft.com/office/drawing/2014/main" id="{862D7398-9A79-4B24-9C7D-F0DEED57C70B}"/>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id="{C07F28CD-1873-4E36-A064-2D25E0A85017}"/>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36779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11BF3-02E8-4EB7-818E-652B82CF2C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54D3190-B78C-42F1-9D62-F523886BBE5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4" name="Footer Placeholder 3">
            <a:extLst>
              <a:ext uri="{FF2B5EF4-FFF2-40B4-BE49-F238E27FC236}">
                <a16:creationId xmlns:a16="http://schemas.microsoft.com/office/drawing/2014/main" id="{EA381C40-F9FC-4D58-8508-F0632DF5A01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5" name="Slide Number Placeholder 4">
            <a:extLst>
              <a:ext uri="{FF2B5EF4-FFF2-40B4-BE49-F238E27FC236}">
                <a16:creationId xmlns:a16="http://schemas.microsoft.com/office/drawing/2014/main" id="{2101CBCC-4CC2-49BD-B155-01E0F4D798B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6" name="Freeform: Shape 5">
            <a:extLst>
              <a:ext uri="{FF2B5EF4-FFF2-40B4-BE49-F238E27FC236}">
                <a16:creationId xmlns:a16="http://schemas.microsoft.com/office/drawing/2014/main" id="{DC13EF9C-0B5A-4364-91AA-E5DD5B536E54}"/>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8F674475-6327-490A-BD7F-084F5C07F2E4}"/>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9633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D412101-D097-44D7-81B8-AB822A2CFE8E}" type="datetimeFigureOut">
              <a:rPr lang="en-US" smtClean="0"/>
              <a:t>11/16/2021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6CC596-83D9-4C2F-A3D1-8562F54AA358}" type="slidenum">
              <a:rPr lang="en-US" smtClean="0"/>
              <a:t>‹#›</a:t>
            </a:fld>
            <a:endParaRPr lang="en-US"/>
          </a:p>
        </p:txBody>
      </p:sp>
    </p:spTree>
    <p:extLst>
      <p:ext uri="{BB962C8B-B14F-4D97-AF65-F5344CB8AC3E}">
        <p14:creationId xmlns:p14="http://schemas.microsoft.com/office/powerpoint/2010/main" val="40642352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024287-C9B9-48AC-8E4D-A282DE2F44F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3" name="Footer Placeholder 2">
            <a:extLst>
              <a:ext uri="{FF2B5EF4-FFF2-40B4-BE49-F238E27FC236}">
                <a16:creationId xmlns:a16="http://schemas.microsoft.com/office/drawing/2014/main" id="{2D34C9A2-75A7-4164-B3B8-E6A9D60BA0B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4" name="Slide Number Placeholder 3">
            <a:extLst>
              <a:ext uri="{FF2B5EF4-FFF2-40B4-BE49-F238E27FC236}">
                <a16:creationId xmlns:a16="http://schemas.microsoft.com/office/drawing/2014/main" id="{ECBE73CE-2859-4D49-A9EC-26AF3FBDF6A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5" name="Freeform: Shape 4">
            <a:extLst>
              <a:ext uri="{FF2B5EF4-FFF2-40B4-BE49-F238E27FC236}">
                <a16:creationId xmlns:a16="http://schemas.microsoft.com/office/drawing/2014/main" id="{AA5ED585-FEBB-4DAD-84C0-97BEE6C360C3}"/>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reeform: Shape 5">
            <a:extLst>
              <a:ext uri="{FF2B5EF4-FFF2-40B4-BE49-F238E27FC236}">
                <a16:creationId xmlns:a16="http://schemas.microsoft.com/office/drawing/2014/main" id="{EF6AC352-A720-4DB3-87CA-A33B0607CA2F}"/>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75710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FC812-4DB6-4F98-9404-29C191D3BA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2F0855E-0CD6-47DD-B648-4C84C783D7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50082B-17D7-4D61-8AEB-81517D85D2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A70783-FF31-4C4E-9196-EB169B20974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6" name="Footer Placeholder 5">
            <a:extLst>
              <a:ext uri="{FF2B5EF4-FFF2-40B4-BE49-F238E27FC236}">
                <a16:creationId xmlns:a16="http://schemas.microsoft.com/office/drawing/2014/main" id="{7D92E260-747D-40FD-A062-9DD5E6835AB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7" name="Slide Number Placeholder 6">
            <a:extLst>
              <a:ext uri="{FF2B5EF4-FFF2-40B4-BE49-F238E27FC236}">
                <a16:creationId xmlns:a16="http://schemas.microsoft.com/office/drawing/2014/main" id="{887E50A0-1E05-49C5-88C9-46267751201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8" name="Freeform: Shape 7">
            <a:extLst>
              <a:ext uri="{FF2B5EF4-FFF2-40B4-BE49-F238E27FC236}">
                <a16:creationId xmlns:a16="http://schemas.microsoft.com/office/drawing/2014/main" id="{2C155C63-9F58-4422-B669-F97486280671}"/>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385DBA62-0EDB-47AA-86C7-90463BC9B308}"/>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96238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D7521-E43D-41D1-B458-26B20DC6DD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2472CF2-2653-4B98-A416-D7A0A860EC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6EF87F5-0B10-4AC7-9599-F088C5E796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A07CB7-0520-4D64-B76C-C31AC557832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6" name="Footer Placeholder 5">
            <a:extLst>
              <a:ext uri="{FF2B5EF4-FFF2-40B4-BE49-F238E27FC236}">
                <a16:creationId xmlns:a16="http://schemas.microsoft.com/office/drawing/2014/main" id="{92EEB226-AD45-45DF-AAB5-5513AE732AA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7" name="Slide Number Placeholder 6">
            <a:extLst>
              <a:ext uri="{FF2B5EF4-FFF2-40B4-BE49-F238E27FC236}">
                <a16:creationId xmlns:a16="http://schemas.microsoft.com/office/drawing/2014/main" id="{95E96AEB-9481-4CCE-B110-FEDD334835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8" name="Freeform: Shape 7">
            <a:extLst>
              <a:ext uri="{FF2B5EF4-FFF2-40B4-BE49-F238E27FC236}">
                <a16:creationId xmlns:a16="http://schemas.microsoft.com/office/drawing/2014/main" id="{6BA9707F-7BCE-464F-BF45-E216527084EE}"/>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C589723-2CC8-49D1-B4E1-36FECED6A2D7}"/>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65482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6E5D1-6D19-4E7F-9B4E-42326B7716F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D2A06C-F91A-4ADC-9CD2-61F0A4D7EE1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43AA9A-2280-4F63-8B3D-20742AE6901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5" name="Footer Placeholder 4">
            <a:extLst>
              <a:ext uri="{FF2B5EF4-FFF2-40B4-BE49-F238E27FC236}">
                <a16:creationId xmlns:a16="http://schemas.microsoft.com/office/drawing/2014/main" id="{E40D986B-E58E-43B6-8A80-FFA9D8F748F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6" name="Slide Number Placeholder 5">
            <a:extLst>
              <a:ext uri="{FF2B5EF4-FFF2-40B4-BE49-F238E27FC236}">
                <a16:creationId xmlns:a16="http://schemas.microsoft.com/office/drawing/2014/main" id="{A2140D36-2E71-4F27-967F-7A3E4C6EE19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7" name="Freeform: Shape 6">
            <a:extLst>
              <a:ext uri="{FF2B5EF4-FFF2-40B4-BE49-F238E27FC236}">
                <a16:creationId xmlns:a16="http://schemas.microsoft.com/office/drawing/2014/main" id="{C1609904-5327-4D2C-A445-B270A00F3B5F}"/>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30FC7BEC-08C5-4D95-9C84-B48BC8AD1C94}"/>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74310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1FEA3D-0C7F-45CD-B6A0-942F707B363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E8B8A12-BCE6-4D03-A637-1DEC8924BE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749755-9FF4-428A-AEB7-1A647746674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5" name="Footer Placeholder 4">
            <a:extLst>
              <a:ext uri="{FF2B5EF4-FFF2-40B4-BE49-F238E27FC236}">
                <a16:creationId xmlns:a16="http://schemas.microsoft.com/office/drawing/2014/main" id="{A5141836-11E2-49FD-877D-53B74514A92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6" name="Slide Number Placeholder 5">
            <a:extLst>
              <a:ext uri="{FF2B5EF4-FFF2-40B4-BE49-F238E27FC236}">
                <a16:creationId xmlns:a16="http://schemas.microsoft.com/office/drawing/2014/main" id="{D4D24C42-4B05-4EEF-BE14-29041EC9C0E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7" name="Freeform: Shape 6">
            <a:extLst>
              <a:ext uri="{FF2B5EF4-FFF2-40B4-BE49-F238E27FC236}">
                <a16:creationId xmlns:a16="http://schemas.microsoft.com/office/drawing/2014/main" id="{5BADDEB1-F604-408B-B02A-A2814606E6AF}"/>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D8DF7987-332F-4D6C-81C3-990F39C76C96}"/>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634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D412101-D097-44D7-81B8-AB822A2CFE8E}" type="datetimeFigureOut">
              <a:rPr lang="en-US" smtClean="0"/>
              <a:t>11/16/2021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6CC596-83D9-4C2F-A3D1-8562F54AA358}" type="slidenum">
              <a:rPr lang="en-US" smtClean="0"/>
              <a:t>‹#›</a:t>
            </a:fld>
            <a:endParaRPr lang="en-US"/>
          </a:p>
        </p:txBody>
      </p:sp>
    </p:spTree>
    <p:extLst>
      <p:ext uri="{BB962C8B-B14F-4D97-AF65-F5344CB8AC3E}">
        <p14:creationId xmlns:p14="http://schemas.microsoft.com/office/powerpoint/2010/main" val="825813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D412101-D097-44D7-81B8-AB822A2CFE8E}" type="datetimeFigureOut">
              <a:rPr lang="en-US" smtClean="0"/>
              <a:t>11/16/2021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6CC596-83D9-4C2F-A3D1-8562F54AA358}" type="slidenum">
              <a:rPr lang="en-US" smtClean="0"/>
              <a:t>‹#›</a:t>
            </a:fld>
            <a:endParaRPr lang="en-US"/>
          </a:p>
        </p:txBody>
      </p:sp>
    </p:spTree>
    <p:extLst>
      <p:ext uri="{BB962C8B-B14F-4D97-AF65-F5344CB8AC3E}">
        <p14:creationId xmlns:p14="http://schemas.microsoft.com/office/powerpoint/2010/main" val="2800204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412101-D097-44D7-81B8-AB822A2CFE8E}" type="datetimeFigureOut">
              <a:rPr lang="en-US" smtClean="0"/>
              <a:t>11/16/2021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6CC596-83D9-4C2F-A3D1-8562F54AA358}" type="slidenum">
              <a:rPr lang="en-US" smtClean="0"/>
              <a:t>‹#›</a:t>
            </a:fld>
            <a:endParaRPr lang="en-US"/>
          </a:p>
        </p:txBody>
      </p:sp>
    </p:spTree>
    <p:extLst>
      <p:ext uri="{BB962C8B-B14F-4D97-AF65-F5344CB8AC3E}">
        <p14:creationId xmlns:p14="http://schemas.microsoft.com/office/powerpoint/2010/main" val="4087583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D412101-D097-44D7-81B8-AB822A2CFE8E}" type="datetimeFigureOut">
              <a:rPr lang="en-US" smtClean="0"/>
              <a:t>11/16/2021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6CC596-83D9-4C2F-A3D1-8562F54AA358}" type="slidenum">
              <a:rPr lang="en-US" smtClean="0"/>
              <a:t>‹#›</a:t>
            </a:fld>
            <a:endParaRPr lang="en-US"/>
          </a:p>
        </p:txBody>
      </p:sp>
    </p:spTree>
    <p:extLst>
      <p:ext uri="{BB962C8B-B14F-4D97-AF65-F5344CB8AC3E}">
        <p14:creationId xmlns:p14="http://schemas.microsoft.com/office/powerpoint/2010/main" val="1337116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D412101-D097-44D7-81B8-AB822A2CFE8E}" type="datetimeFigureOut">
              <a:rPr lang="en-US" smtClean="0"/>
              <a:t>11/16/2021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6CC596-83D9-4C2F-A3D1-8562F54AA358}" type="slidenum">
              <a:rPr lang="en-US" smtClean="0"/>
              <a:t>‹#›</a:t>
            </a:fld>
            <a:endParaRPr lang="en-US"/>
          </a:p>
        </p:txBody>
      </p:sp>
    </p:spTree>
    <p:extLst>
      <p:ext uri="{BB962C8B-B14F-4D97-AF65-F5344CB8AC3E}">
        <p14:creationId xmlns:p14="http://schemas.microsoft.com/office/powerpoint/2010/main" val="1956046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412101-D097-44D7-81B8-AB822A2CFE8E}" type="datetimeFigureOut">
              <a:rPr lang="en-US" smtClean="0"/>
              <a:t>11/16/2021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6CC596-83D9-4C2F-A3D1-8562F54AA358}" type="slidenum">
              <a:rPr lang="en-US" smtClean="0"/>
              <a:t>‹#›</a:t>
            </a:fld>
            <a:endParaRPr lang="en-US"/>
          </a:p>
        </p:txBody>
      </p:sp>
    </p:spTree>
    <p:extLst>
      <p:ext uri="{BB962C8B-B14F-4D97-AF65-F5344CB8AC3E}">
        <p14:creationId xmlns:p14="http://schemas.microsoft.com/office/powerpoint/2010/main" val="41585036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609585"/>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8359499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E21AB904-0E02-8346-9EC7-0C4F1AC699C6}" type="datetimeFigureOut">
              <a:rPr lang="en-US" smtClean="0">
                <a:solidFill>
                  <a:prstClr val="black">
                    <a:tint val="75000"/>
                  </a:prstClr>
                </a:solidFill>
              </a:rPr>
              <a:pPr defTabSz="609585"/>
              <a:t>11/16/2021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609585"/>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609585"/>
            <a:fld id="{526C32D8-E308-2649-813D-C0FCD852E51C}"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7428751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EC5685-19F1-49DA-ADE5-D5D32F1659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FC0A4D-22A1-4554-B5DE-887974F4DF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9D5CDC-F2CE-410E-AD13-DDC235C71C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cap="none" spc="0" baseline="0">
                <a:solidFill>
                  <a:schemeClr val="tx1">
                    <a:tint val="75000"/>
                  </a:schemeClr>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2EDB8D0-98ED-4B86-9D5F-E61ADC70144D}" type="datetimeFigureOut">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11/16/2021</a:t>
            </a:fld>
            <a:endParaRPr kumimoji="0" lang="en-US" sz="1100" b="0" i="0" u="none" strike="noStrike" kern="1200" cap="none" spc="0" normalizeH="0" baseline="0" noProof="0" dirty="0">
              <a:ln>
                <a:noFill/>
              </a:ln>
              <a:solidFill>
                <a:srgbClr val="000000">
                  <a:tint val="75000"/>
                </a:srgbClr>
              </a:solidFill>
              <a:effectLst/>
              <a:uLnTx/>
              <a:uFillTx/>
              <a:latin typeface="Century Gothic"/>
              <a:ea typeface="+mn-ea"/>
              <a:cs typeface="+mn-cs"/>
            </a:endParaRPr>
          </a:p>
        </p:txBody>
      </p:sp>
      <p:sp>
        <p:nvSpPr>
          <p:cNvPr id="5" name="Footer Placeholder 4">
            <a:extLst>
              <a:ext uri="{FF2B5EF4-FFF2-40B4-BE49-F238E27FC236}">
                <a16:creationId xmlns:a16="http://schemas.microsoft.com/office/drawing/2014/main" id="{9340CD45-794A-4BB0-A427-0CE61AEAF48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cap="none" spc="0" baseline="0">
                <a:solidFill>
                  <a:schemeClr val="tx1">
                    <a:tint val="75000"/>
                  </a:schemeClr>
                </a:solidFill>
                <a:latin typeface="+mn-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
        <p:nvSpPr>
          <p:cNvPr id="6" name="Slide Number Placeholder 5">
            <a:extLst>
              <a:ext uri="{FF2B5EF4-FFF2-40B4-BE49-F238E27FC236}">
                <a16:creationId xmlns:a16="http://schemas.microsoft.com/office/drawing/2014/main" id="{FCB3AB91-9588-4071-92D2-364F4A6ED0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cap="none" spc="0" baseline="0">
                <a:solidFill>
                  <a:schemeClr val="tx1">
                    <a:tint val="75000"/>
                  </a:schemeClr>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854181D-6920-4594-9A5D-6CE56DC9F8B2}" type="slidenum">
              <a:rPr kumimoji="0" lang="en-US" sz="1100" b="0" i="0" u="none" strike="noStrike" kern="1200" cap="none" spc="0" normalizeH="0" baseline="0" noProof="0" smtClean="0">
                <a:ln>
                  <a:noFill/>
                </a:ln>
                <a:solidFill>
                  <a:srgbClr val="000000">
                    <a:tint val="75000"/>
                  </a:srgbClr>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srgbClr val="000000">
                  <a:tint val="75000"/>
                </a:srgbClr>
              </a:solidFill>
              <a:effectLst/>
              <a:uLnTx/>
              <a:uFillTx/>
              <a:latin typeface="Century Gothic"/>
              <a:ea typeface="+mn-ea"/>
              <a:cs typeface="+mn-cs"/>
            </a:endParaRPr>
          </a:p>
        </p:txBody>
      </p:sp>
    </p:spTree>
    <p:extLst>
      <p:ext uri="{BB962C8B-B14F-4D97-AF65-F5344CB8AC3E}">
        <p14:creationId xmlns:p14="http://schemas.microsoft.com/office/powerpoint/2010/main" val="58828818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3" Type="http://schemas.openxmlformats.org/officeDocument/2006/relationships/hyperlink" Target="http://betterhealthin31days.com/lagoni/p/search#DigestiveHealth" TargetMode="External"/><Relationship Id="rId18" Type="http://schemas.openxmlformats.org/officeDocument/2006/relationships/hyperlink" Target="http://betterhealthin31days.com/lagoni/p/search#HealthyHome" TargetMode="External"/><Relationship Id="rId26" Type="http://schemas.openxmlformats.org/officeDocument/2006/relationships/hyperlink" Target="http://betterhealthin31days.com/lagoni/p/search#SkinHealth" TargetMode="External"/><Relationship Id="rId3" Type="http://schemas.openxmlformats.org/officeDocument/2006/relationships/hyperlink" Target="http://betterhealthin31days.com/lagoni/p/search#LatestRecordings" TargetMode="External"/><Relationship Id="rId21" Type="http://schemas.openxmlformats.org/officeDocument/2006/relationships/hyperlink" Target="http://betterhealthin31days.com/lagoni/p/search#KidsHealth" TargetMode="External"/><Relationship Id="rId34" Type="http://schemas.openxmlformats.org/officeDocument/2006/relationships/hyperlink" Target="http://betterhealthin31days.com/lagoni/p/search#WomensHealth" TargetMode="External"/><Relationship Id="rId7" Type="http://schemas.openxmlformats.org/officeDocument/2006/relationships/hyperlink" Target="http://betterhealthin31days.com/lagoni/p/search#ArthritisPain" TargetMode="External"/><Relationship Id="rId12" Type="http://schemas.openxmlformats.org/officeDocument/2006/relationships/hyperlink" Target="http://betterhealthin31days.com/lagoni/p/search#Diabetes" TargetMode="External"/><Relationship Id="rId17" Type="http://schemas.openxmlformats.org/officeDocument/2006/relationships/hyperlink" Target="http://betterhealthin31days.com/lagoni/p/search#HeadachesMigraines" TargetMode="External"/><Relationship Id="rId25" Type="http://schemas.openxmlformats.org/officeDocument/2006/relationships/hyperlink" Target="http://betterhealthin31days.com/lagoni/p/search#ShakleeDifference" TargetMode="External"/><Relationship Id="rId33" Type="http://schemas.openxmlformats.org/officeDocument/2006/relationships/hyperlink" Target="http://betterhealthin31days.com/lagoni/p/search#WeightLoss" TargetMode="External"/><Relationship Id="rId2" Type="http://schemas.openxmlformats.org/officeDocument/2006/relationships/image" Target="../media/image16.png"/><Relationship Id="rId16" Type="http://schemas.openxmlformats.org/officeDocument/2006/relationships/hyperlink" Target="http://betterhealthin31days.com/lagoni/p/search#GeneralHealth" TargetMode="External"/><Relationship Id="rId20" Type="http://schemas.openxmlformats.org/officeDocument/2006/relationships/hyperlink" Target="http://betterhealthin31days.com/lagoni/p/search#ImmuneHealth" TargetMode="External"/><Relationship Id="rId29" Type="http://schemas.openxmlformats.org/officeDocument/2006/relationships/hyperlink" Target="http://betterhealthin31days.com/lagoni/p/search#SportsNutrition" TargetMode="External"/><Relationship Id="rId1" Type="http://schemas.openxmlformats.org/officeDocument/2006/relationships/slideLayout" Target="../slideLayouts/slideLayout24.xml"/><Relationship Id="rId6" Type="http://schemas.openxmlformats.org/officeDocument/2006/relationships/hyperlink" Target="http://betterhealthin31days.com/lagoni/p/search#Aging" TargetMode="External"/><Relationship Id="rId11" Type="http://schemas.openxmlformats.org/officeDocument/2006/relationships/hyperlink" Target="http://betterhealthin31days.com/lagoni/p/search#DetoxCleanse" TargetMode="External"/><Relationship Id="rId24" Type="http://schemas.openxmlformats.org/officeDocument/2006/relationships/hyperlink" Target="http://betterhealthin31days.com/lagoni/p/search#ScienceQuality" TargetMode="External"/><Relationship Id="rId32" Type="http://schemas.openxmlformats.org/officeDocument/2006/relationships/hyperlink" Target="http://betterhealthin31days.com/lagoni/p/search#WalkThrough" TargetMode="External"/><Relationship Id="rId5" Type="http://schemas.openxmlformats.org/officeDocument/2006/relationships/hyperlink" Target="http://betterhealthin31days.com/lagoni/p/search#AllergiesAsthma" TargetMode="External"/><Relationship Id="rId15" Type="http://schemas.openxmlformats.org/officeDocument/2006/relationships/hyperlink" Target="http://betterhealthin31days.com/lagoni/p/search#Energy" TargetMode="External"/><Relationship Id="rId23" Type="http://schemas.openxmlformats.org/officeDocument/2006/relationships/hyperlink" Target="http://betterhealthin31days.com/lagoni/p/search#MensHealth" TargetMode="External"/><Relationship Id="rId28" Type="http://schemas.openxmlformats.org/officeDocument/2006/relationships/hyperlink" Target="http://betterhealthin31days.com/lagoni/p/search#SupplementsNutrition" TargetMode="External"/><Relationship Id="rId36" Type="http://schemas.openxmlformats.org/officeDocument/2006/relationships/image" Target="../media/image17.png"/><Relationship Id="rId10" Type="http://schemas.openxmlformats.org/officeDocument/2006/relationships/hyperlink" Target="http://betterhealthin31days.com/lagoni/p/search#Cancer" TargetMode="External"/><Relationship Id="rId19" Type="http://schemas.openxmlformats.org/officeDocument/2006/relationships/hyperlink" Target="http://betterhealthin31days.com/lagoni/p/search#HeartHealth" TargetMode="External"/><Relationship Id="rId31" Type="http://schemas.openxmlformats.org/officeDocument/2006/relationships/hyperlink" Target="http://betterhealthin31days.com/lagoni/p/search#Thyroid" TargetMode="External"/><Relationship Id="rId4" Type="http://schemas.openxmlformats.org/officeDocument/2006/relationships/hyperlink" Target="http://betterhealthin31days.com/lagoni/p/search#ADDAutism" TargetMode="External"/><Relationship Id="rId9" Type="http://schemas.openxmlformats.org/officeDocument/2006/relationships/hyperlink" Target="http://betterhealthin31days.com/lagoni/p/search#BoneHealth" TargetMode="External"/><Relationship Id="rId14" Type="http://schemas.openxmlformats.org/officeDocument/2006/relationships/hyperlink" Target="http://betterhealthin31days.com/lagoni/p/search#DownSyndrome" TargetMode="External"/><Relationship Id="rId22" Type="http://schemas.openxmlformats.org/officeDocument/2006/relationships/hyperlink" Target="http://betterhealthin31days.com/lagoni/p/search#LymeDisease" TargetMode="External"/><Relationship Id="rId27" Type="http://schemas.openxmlformats.org/officeDocument/2006/relationships/hyperlink" Target="http://betterhealthin31days.com/lagoni/p/search#Sleep" TargetMode="External"/><Relationship Id="rId30" Type="http://schemas.openxmlformats.org/officeDocument/2006/relationships/hyperlink" Target="http://betterhealthin31days.com/lagoni/p/search#Stress" TargetMode="External"/><Relationship Id="rId35" Type="http://schemas.openxmlformats.org/officeDocument/2006/relationships/hyperlink" Target="http://betterhealthin31days.com/yur" TargetMode="External"/><Relationship Id="rId8" Type="http://schemas.openxmlformats.org/officeDocument/2006/relationships/hyperlink" Target="http://betterhealthin31days.com/lagoni/p/search#BenefitsNewMember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4.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jpeg"/><Relationship Id="rId3" Type="http://schemas.openxmlformats.org/officeDocument/2006/relationships/hyperlink" Target="https://us.shaklee.com/Nutrition/Essential-Nutrition/Multivitamins/Vitalizer%E2%84%A2-Women/p/20283?sponsorId=8jYxNGpswe8UoIylZvMBYQ%3D%3D&amp;pwsName=lagoni" TargetMode="External"/><Relationship Id="rId7" Type="http://schemas.openxmlformats.org/officeDocument/2006/relationships/image" Target="../media/image26.jpeg"/><Relationship Id="rId12" Type="http://schemas.openxmlformats.org/officeDocument/2006/relationships/image" Target="../media/image31.jpeg"/><Relationship Id="rId2" Type="http://schemas.openxmlformats.org/officeDocument/2006/relationships/hyperlink" Target="https://www.addtoany.com/share#url=https%3A%2F%2Fus.shaklee.com%2FNutrition%2FEssential-Nutrition%2FMultivitamins%2FVitalizer%25E2%2584%25A2-Women%2Fp%2F20283%3FsponsorId%3D8jYxNGpswe8UoIylZvMBYQ%253D%253D%26pwsName%3Dlagoni&amp;title=Vitalizer%E2%84%A2%20Women" TargetMode="External"/><Relationship Id="rId1" Type="http://schemas.openxmlformats.org/officeDocument/2006/relationships/slideLayout" Target="../slideLayouts/slideLayout29.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_rels/slide1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2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9.xml"/><Relationship Id="rId4" Type="http://schemas.openxmlformats.org/officeDocument/2006/relationships/hyperlink" Target="http://pws.shaklee.com/beckleyhealth"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emf"/><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9.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jpe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24.xml"/><Relationship Id="rId5" Type="http://schemas.openxmlformats.org/officeDocument/2006/relationships/image" Target="../media/image61.png"/><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29.xml"/><Relationship Id="rId4" Type="http://schemas.openxmlformats.org/officeDocument/2006/relationships/image" Target="../media/image64.png"/></Relationships>
</file>

<file path=ppt/slides/_rels/slide2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7.tiff"/><Relationship Id="rId5" Type="http://schemas.openxmlformats.org/officeDocument/2006/relationships/image" Target="../media/image66.png"/><Relationship Id="rId4" Type="http://schemas.openxmlformats.org/officeDocument/2006/relationships/notesSlide" Target="../notesSlides/notesSlide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4.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AutoShape 2" descr="https://mail.google.com/mail/u/0?ui=2&amp;ik=59108e47bc&amp;attid=0.1.1&amp;permmsgid=msg-f:1715450087657529706&amp;th=17ce80c410bd616a&amp;view=fimg&amp;fur=ip&amp;sz=s0-l75-ft&amp;attbid=ANGjdJ87AYc4CH-ihCNLAVaDoqjTDN1LxfZgEeErmX6lP19sOrsMaJyi1Yd1rG9GP0T2NyrGGMgJ7EpnzlHbocTpsneoxVraPb4U2mUibNcHSsWn_TK7bAwACpmV7Wg&amp;disp=emb"/>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extBox 7">
            <a:extLst>
              <a:ext uri="{FF2B5EF4-FFF2-40B4-BE49-F238E27FC236}">
                <a16:creationId xmlns:a16="http://schemas.microsoft.com/office/drawing/2014/main" id="{36C77B94-9318-8443-B2A7-6AA5514B13FA}"/>
              </a:ext>
            </a:extLst>
          </p:cNvPr>
          <p:cNvSpPr txBox="1"/>
          <p:nvPr/>
        </p:nvSpPr>
        <p:spPr>
          <a:xfrm>
            <a:off x="307975" y="380010"/>
            <a:ext cx="11550732" cy="731520"/>
          </a:xfrm>
          <a:prstGeom prst="rect">
            <a:avLst/>
          </a:prstGeom>
          <a:solidFill>
            <a:srgbClr val="395D71">
              <a:alpha val="74118"/>
            </a:srgbClr>
          </a:solidFill>
          <a:ln>
            <a:solidFill>
              <a:schemeClr val="tx1">
                <a:lumMod val="50000"/>
                <a:lumOff val="50000"/>
              </a:schemeClr>
            </a:solidFill>
          </a:ln>
        </p:spPr>
        <p:txBody>
          <a:bodyPr wrap="square" rtlCol="0" anchor="ctr">
            <a:spAutoFit/>
          </a:bodyPr>
          <a:lstStyle/>
          <a:p>
            <a:r>
              <a:rPr lang="en-US" sz="4000" b="1" dirty="0">
                <a:solidFill>
                  <a:schemeClr val="bg1"/>
                </a:solidFill>
              </a:rPr>
              <a:t>4 Part Training: Building Something Great … Together </a:t>
            </a:r>
          </a:p>
          <a:p>
            <a:endParaRPr lang="en-US" sz="800" dirty="0"/>
          </a:p>
        </p:txBody>
      </p:sp>
      <p:sp>
        <p:nvSpPr>
          <p:cNvPr id="9" name="TextBox 8">
            <a:extLst>
              <a:ext uri="{FF2B5EF4-FFF2-40B4-BE49-F238E27FC236}">
                <a16:creationId xmlns:a16="http://schemas.microsoft.com/office/drawing/2014/main" id="{133F1738-85C8-5849-A71B-774093540A0B}"/>
              </a:ext>
            </a:extLst>
          </p:cNvPr>
          <p:cNvSpPr txBox="1"/>
          <p:nvPr/>
        </p:nvSpPr>
        <p:spPr>
          <a:xfrm>
            <a:off x="1389414" y="1262055"/>
            <a:ext cx="9357756" cy="1077218"/>
          </a:xfrm>
          <a:prstGeom prst="rect">
            <a:avLst/>
          </a:prstGeom>
          <a:solidFill>
            <a:srgbClr val="395D71">
              <a:alpha val="74118"/>
            </a:srgbClr>
          </a:solidFill>
          <a:ln>
            <a:solidFill>
              <a:schemeClr val="tx1">
                <a:lumMod val="50000"/>
                <a:lumOff val="50000"/>
              </a:schemeClr>
            </a:solidFill>
          </a:ln>
        </p:spPr>
        <p:txBody>
          <a:bodyPr wrap="square" rtlCol="0">
            <a:spAutoFit/>
          </a:bodyPr>
          <a:lstStyle/>
          <a:p>
            <a:r>
              <a:rPr lang="en-US" sz="3200" b="1" i="1" dirty="0">
                <a:solidFill>
                  <a:schemeClr val="bg1"/>
                </a:solidFill>
                <a:latin typeface="+mj-lt"/>
              </a:rPr>
              <a:t>Week #3 – </a:t>
            </a:r>
            <a:r>
              <a:rPr lang="en-US" sz="3200" b="1" i="1" dirty="0">
                <a:solidFill>
                  <a:schemeClr val="bg1"/>
                </a:solidFill>
              </a:rPr>
              <a:t>Creating Our Business System and</a:t>
            </a:r>
            <a:br>
              <a:rPr lang="en-US" sz="3200" b="1" i="1" dirty="0">
                <a:solidFill>
                  <a:schemeClr val="bg1"/>
                </a:solidFill>
              </a:rPr>
            </a:br>
            <a:r>
              <a:rPr lang="en-US" sz="3200" b="1" i="1" dirty="0">
                <a:solidFill>
                  <a:schemeClr val="bg1"/>
                </a:solidFill>
              </a:rPr>
              <a:t>		Navigating Challenges Along the Way</a:t>
            </a:r>
            <a:endParaRPr lang="en-US" sz="3200" b="1" i="1" dirty="0">
              <a:solidFill>
                <a:schemeClr val="bg1"/>
              </a:solidFill>
              <a:latin typeface="+mj-lt"/>
            </a:endParaRPr>
          </a:p>
        </p:txBody>
      </p:sp>
      <p:pic>
        <p:nvPicPr>
          <p:cNvPr id="11" name="Picture 10">
            <a:extLst>
              <a:ext uri="{FF2B5EF4-FFF2-40B4-BE49-F238E27FC236}">
                <a16:creationId xmlns:a16="http://schemas.microsoft.com/office/drawing/2014/main" id="{EF342DAF-DF04-ED4B-A773-1CFF07A40B6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444830" y="2740732"/>
            <a:ext cx="1394781" cy="2008389"/>
          </a:xfrm>
          <a:prstGeom prst="rect">
            <a:avLst/>
          </a:prstGeom>
          <a:ln>
            <a:solidFill>
              <a:schemeClr val="tx1">
                <a:lumMod val="50000"/>
                <a:lumOff val="50000"/>
              </a:schemeClr>
            </a:solidFill>
          </a:ln>
        </p:spPr>
      </p:pic>
      <p:sp>
        <p:nvSpPr>
          <p:cNvPr id="12" name="TextBox 11">
            <a:extLst>
              <a:ext uri="{FF2B5EF4-FFF2-40B4-BE49-F238E27FC236}">
                <a16:creationId xmlns:a16="http://schemas.microsoft.com/office/drawing/2014/main" id="{AA33BCE4-1861-3E4C-88E7-ECD2A947CDC4}"/>
              </a:ext>
            </a:extLst>
          </p:cNvPr>
          <p:cNvSpPr txBox="1"/>
          <p:nvPr/>
        </p:nvSpPr>
        <p:spPr>
          <a:xfrm>
            <a:off x="3414350" y="5808545"/>
            <a:ext cx="4657206" cy="707886"/>
          </a:xfrm>
          <a:prstGeom prst="rect">
            <a:avLst/>
          </a:prstGeom>
          <a:solidFill>
            <a:srgbClr val="395D71">
              <a:alpha val="74118"/>
            </a:srgbClr>
          </a:solidFill>
          <a:ln>
            <a:solidFill>
              <a:schemeClr val="tx1">
                <a:lumMod val="50000"/>
                <a:lumOff val="50000"/>
              </a:schemeClr>
            </a:solidFill>
          </a:ln>
        </p:spPr>
        <p:txBody>
          <a:bodyPr wrap="square" rtlCol="0" anchor="ctr">
            <a:spAutoFit/>
          </a:bodyPr>
          <a:lstStyle/>
          <a:p>
            <a:endParaRPr lang="en-US" sz="800" i="1" dirty="0"/>
          </a:p>
          <a:p>
            <a:r>
              <a:rPr lang="en-US" sz="2400" i="1" dirty="0">
                <a:solidFill>
                  <a:schemeClr val="bg1"/>
                </a:solidFill>
              </a:rPr>
              <a:t>Tuesday,  Nov 16, 2021, </a:t>
            </a:r>
            <a:r>
              <a:rPr lang="en-US" sz="2400" i="1" dirty="0" smtClean="0">
                <a:solidFill>
                  <a:schemeClr val="bg1"/>
                </a:solidFill>
              </a:rPr>
              <a:t>7:00 pm </a:t>
            </a:r>
            <a:r>
              <a:rPr lang="en-US" sz="2400" i="1" dirty="0">
                <a:solidFill>
                  <a:schemeClr val="bg1"/>
                </a:solidFill>
              </a:rPr>
              <a:t>CT</a:t>
            </a:r>
            <a:endParaRPr lang="en-US" sz="800" i="1" dirty="0">
              <a:solidFill>
                <a:schemeClr val="bg1"/>
              </a:solidFill>
            </a:endParaRPr>
          </a:p>
          <a:p>
            <a:endParaRPr lang="en-US" sz="800" dirty="0"/>
          </a:p>
        </p:txBody>
      </p:sp>
      <p:sp>
        <p:nvSpPr>
          <p:cNvPr id="17" name="TextBox 16">
            <a:extLst>
              <a:ext uri="{FF2B5EF4-FFF2-40B4-BE49-F238E27FC236}">
                <a16:creationId xmlns:a16="http://schemas.microsoft.com/office/drawing/2014/main" id="{2D795DA8-22B5-7A46-B17E-B9DAD9D945F6}"/>
              </a:ext>
            </a:extLst>
          </p:cNvPr>
          <p:cNvSpPr txBox="1"/>
          <p:nvPr/>
        </p:nvSpPr>
        <p:spPr>
          <a:xfrm>
            <a:off x="1013531" y="4747785"/>
            <a:ext cx="5270311" cy="923330"/>
          </a:xfrm>
          <a:prstGeom prst="rect">
            <a:avLst/>
          </a:prstGeom>
          <a:noFill/>
        </p:spPr>
        <p:txBody>
          <a:bodyPr wrap="square" rtlCol="0">
            <a:spAutoFit/>
          </a:bodyPr>
          <a:lstStyle/>
          <a:p>
            <a:r>
              <a:rPr lang="en-US" i="1" dirty="0"/>
              <a:t>         Barb Lagoni</a:t>
            </a:r>
            <a:r>
              <a:rPr lang="en-US" dirty="0"/>
              <a:t>	</a:t>
            </a:r>
            <a:r>
              <a:rPr lang="en-US" dirty="0" smtClean="0"/>
              <a:t>                </a:t>
            </a:r>
            <a:r>
              <a:rPr lang="en-US" i="1" dirty="0" smtClean="0"/>
              <a:t>Karen Beckley</a:t>
            </a:r>
            <a:r>
              <a:rPr lang="en-US" i="1" dirty="0"/>
              <a:t>	            </a:t>
            </a:r>
            <a:r>
              <a:rPr lang="en-US" i="1" dirty="0" smtClean="0"/>
              <a:t>                 Sr</a:t>
            </a:r>
            <a:r>
              <a:rPr lang="en-US" i="1" dirty="0"/>
              <a:t>. Master Coordinator      </a:t>
            </a:r>
            <a:r>
              <a:rPr lang="en-US" i="1" dirty="0" smtClean="0"/>
              <a:t>   Executive </a:t>
            </a:r>
            <a:r>
              <a:rPr lang="en-US" i="1" dirty="0"/>
              <a:t>Coordinator</a:t>
            </a:r>
            <a:r>
              <a:rPr lang="en-US" dirty="0"/>
              <a:t>	     </a:t>
            </a:r>
          </a:p>
        </p:txBody>
      </p:sp>
      <p:pic>
        <p:nvPicPr>
          <p:cNvPr id="10" name="Picture 2" descr="Create Systems in Your Business That Work When You Don&amp;#39;t -">
            <a:extLst>
              <a:ext uri="{FF2B5EF4-FFF2-40B4-BE49-F238E27FC236}">
                <a16:creationId xmlns:a16="http://schemas.microsoft.com/office/drawing/2014/main" id="{4926C867-C895-FD4B-BB8A-8DC1DA584185}"/>
              </a:ext>
            </a:extLst>
          </p:cNvPr>
          <p:cNvPicPr>
            <a:picLocks noGrp="1" noChangeAspect="1" noChangeArrowheads="1"/>
          </p:cNvPicPr>
          <p:nvPr>
            <p:ph idx="1"/>
          </p:nvPr>
        </p:nvPicPr>
        <p:blipFill>
          <a:blip r:embed="rId4">
            <a:extLst>
              <a:ext uri="{28A0092B-C50C-407E-A947-70E740481C1C}">
                <a14:useLocalDpi xmlns:a14="http://schemas.microsoft.com/office/drawing/2010/main"/>
              </a:ext>
            </a:extLst>
          </a:blip>
          <a:srcRect/>
          <a:stretch>
            <a:fillRect/>
          </a:stretch>
        </p:blipFill>
        <p:spPr bwMode="auto">
          <a:xfrm>
            <a:off x="5952126" y="2504127"/>
            <a:ext cx="4795044" cy="3196696"/>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5"/>
          <a:srcRect l="10898"/>
          <a:stretch/>
        </p:blipFill>
        <p:spPr>
          <a:xfrm>
            <a:off x="3612416" y="2782197"/>
            <a:ext cx="1566904" cy="1935848"/>
          </a:xfrm>
          <a:prstGeom prst="rect">
            <a:avLst/>
          </a:prstGeom>
        </p:spPr>
      </p:pic>
    </p:spTree>
    <p:extLst>
      <p:ext uri="{BB962C8B-B14F-4D97-AF65-F5344CB8AC3E}">
        <p14:creationId xmlns:p14="http://schemas.microsoft.com/office/powerpoint/2010/main" val="20820453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9275" y="4589000"/>
            <a:ext cx="2044028" cy="1648189"/>
          </a:xfrm>
          <a:prstGeom prst="rect">
            <a:avLst/>
          </a:prstGeom>
        </p:spPr>
      </p:pic>
      <p:sp>
        <p:nvSpPr>
          <p:cNvPr id="2" name="Title 1"/>
          <p:cNvSpPr>
            <a:spLocks noGrp="1"/>
          </p:cNvSpPr>
          <p:nvPr>
            <p:ph type="title"/>
          </p:nvPr>
        </p:nvSpPr>
        <p:spPr>
          <a:xfrm>
            <a:off x="425933" y="741204"/>
            <a:ext cx="6588653" cy="794949"/>
          </a:xfrm>
          <a:ln>
            <a:solidFill>
              <a:srgbClr val="00B0F0"/>
            </a:solidFill>
          </a:ln>
        </p:spPr>
        <p:txBody>
          <a:bodyPr>
            <a:normAutofit/>
          </a:bodyPr>
          <a:lstStyle/>
          <a:p>
            <a:pPr algn="ctr"/>
            <a:r>
              <a:rPr lang="en-US" sz="2800" dirty="0">
                <a:latin typeface="+mn-lt"/>
              </a:rPr>
              <a:t>Reach Out, Reach Out and Touch Someone</a:t>
            </a:r>
          </a:p>
        </p:txBody>
      </p:sp>
      <p:sp>
        <p:nvSpPr>
          <p:cNvPr id="3" name="Content Placeholder 2"/>
          <p:cNvSpPr>
            <a:spLocks noGrp="1"/>
          </p:cNvSpPr>
          <p:nvPr>
            <p:ph idx="1"/>
          </p:nvPr>
        </p:nvSpPr>
        <p:spPr>
          <a:xfrm>
            <a:off x="425933" y="1753189"/>
            <a:ext cx="8488073" cy="839302"/>
          </a:xfrm>
        </p:spPr>
        <p:txBody>
          <a:bodyPr>
            <a:noAutofit/>
          </a:bodyPr>
          <a:lstStyle/>
          <a:p>
            <a:pPr>
              <a:buNone/>
            </a:pPr>
            <a:r>
              <a:rPr lang="en-US" sz="1800" dirty="0"/>
              <a:t>People are the lifeline of our business. </a:t>
            </a:r>
          </a:p>
          <a:p>
            <a:pPr>
              <a:buNone/>
            </a:pPr>
            <a:r>
              <a:rPr lang="en-US" sz="1800" dirty="0"/>
              <a:t>When we utilize a system to connect with others, </a:t>
            </a:r>
            <a:r>
              <a:rPr lang="en-US" sz="1800" b="1" dirty="0"/>
              <a:t>we will never run out of new people. </a:t>
            </a:r>
          </a:p>
          <a:p>
            <a:pPr>
              <a:buNone/>
            </a:pPr>
            <a:endParaRPr lang="en-US" sz="1800" b="1" dirty="0"/>
          </a:p>
          <a:p>
            <a:pPr marL="514338" indent="-514338">
              <a:buAutoNum type="arabicPeriod"/>
            </a:pPr>
            <a:endParaRPr lang="en-US" sz="1800" dirty="0"/>
          </a:p>
        </p:txBody>
      </p:sp>
      <p:sp>
        <p:nvSpPr>
          <p:cNvPr id="6" name="TextBox 5"/>
          <p:cNvSpPr txBox="1"/>
          <p:nvPr/>
        </p:nvSpPr>
        <p:spPr>
          <a:xfrm>
            <a:off x="5038532" y="6488668"/>
            <a:ext cx="184731" cy="461665"/>
          </a:xfrm>
          <a:prstGeom prst="rect">
            <a:avLst/>
          </a:prstGeom>
          <a:noFill/>
        </p:spPr>
        <p:txBody>
          <a:bodyPr wrap="none" lIns="91440" tIns="45720" rIns="91440" bIns="45720" rtlCol="0">
            <a:spAutoFit/>
          </a:bodyPr>
          <a:lstStyle/>
          <a:p>
            <a:pPr defTabSz="609585"/>
            <a:endParaRPr lang="en-US" sz="2400" dirty="0">
              <a:solidFill>
                <a:prstClr val="black"/>
              </a:solidFill>
              <a:latin typeface="Calibri"/>
            </a:endParaRPr>
          </a:p>
        </p:txBody>
      </p:sp>
      <p:sp>
        <p:nvSpPr>
          <p:cNvPr id="8" name="TextBox 7"/>
          <p:cNvSpPr txBox="1"/>
          <p:nvPr/>
        </p:nvSpPr>
        <p:spPr>
          <a:xfrm>
            <a:off x="407570" y="187669"/>
            <a:ext cx="7952603" cy="400110"/>
          </a:xfrm>
          <a:prstGeom prst="rect">
            <a:avLst/>
          </a:prstGeom>
          <a:noFill/>
          <a:ln>
            <a:solidFill>
              <a:schemeClr val="tx1">
                <a:lumMod val="50000"/>
                <a:lumOff val="50000"/>
              </a:schemeClr>
            </a:solidFill>
          </a:ln>
        </p:spPr>
        <p:txBody>
          <a:bodyPr wrap="square" lIns="91440" tIns="45720" rIns="91440" bIns="45720" rtlCol="0">
            <a:spAutoFit/>
          </a:bodyPr>
          <a:lstStyle/>
          <a:p>
            <a:pPr algn="ctr" defTabSz="609585"/>
            <a:r>
              <a:rPr lang="en-US" sz="2000" dirty="0">
                <a:solidFill>
                  <a:prstClr val="black"/>
                </a:solidFill>
                <a:latin typeface="Calibri"/>
              </a:rPr>
              <a:t>Component #1 - How to connect with new people on a regular basis</a:t>
            </a:r>
          </a:p>
        </p:txBody>
      </p:sp>
      <p:sp>
        <p:nvSpPr>
          <p:cNvPr id="5" name="TextBox 4">
            <a:extLst>
              <a:ext uri="{FF2B5EF4-FFF2-40B4-BE49-F238E27FC236}">
                <a16:creationId xmlns:a16="http://schemas.microsoft.com/office/drawing/2014/main" id="{AA32BCBF-7EE8-754B-9723-2DA423EFCE20}"/>
              </a:ext>
            </a:extLst>
          </p:cNvPr>
          <p:cNvSpPr txBox="1"/>
          <p:nvPr/>
        </p:nvSpPr>
        <p:spPr>
          <a:xfrm>
            <a:off x="11023963" y="6304002"/>
            <a:ext cx="787519" cy="369332"/>
          </a:xfrm>
          <a:prstGeom prst="rect">
            <a:avLst/>
          </a:prstGeom>
          <a:noFill/>
        </p:spPr>
        <p:txBody>
          <a:bodyPr wrap="square" rtlCol="0">
            <a:spAutoFit/>
          </a:bodyPr>
          <a:lstStyle/>
          <a:p>
            <a:r>
              <a:rPr lang="en-US" dirty="0" smtClean="0"/>
              <a:t>Barb</a:t>
            </a:r>
            <a:endParaRPr lang="en-US" dirty="0"/>
          </a:p>
        </p:txBody>
      </p:sp>
      <p:sp>
        <p:nvSpPr>
          <p:cNvPr id="7" name="TextBox 6">
            <a:extLst>
              <a:ext uri="{FF2B5EF4-FFF2-40B4-BE49-F238E27FC236}">
                <a16:creationId xmlns:a16="http://schemas.microsoft.com/office/drawing/2014/main" id="{73E6A503-51E4-354E-A8C0-E30FA529C021}"/>
              </a:ext>
            </a:extLst>
          </p:cNvPr>
          <p:cNvSpPr txBox="1"/>
          <p:nvPr/>
        </p:nvSpPr>
        <p:spPr>
          <a:xfrm>
            <a:off x="8855344" y="2307221"/>
            <a:ext cx="2893257" cy="4093428"/>
          </a:xfrm>
          <a:prstGeom prst="rect">
            <a:avLst/>
          </a:prstGeom>
          <a:noFill/>
          <a:ln w="57150">
            <a:solidFill>
              <a:srgbClr val="2FB19D"/>
            </a:solidFill>
          </a:ln>
        </p:spPr>
        <p:txBody>
          <a:bodyPr wrap="square" rtlCol="0">
            <a:spAutoFit/>
          </a:bodyPr>
          <a:lstStyle/>
          <a:p>
            <a:endParaRPr lang="en-US" dirty="0" smtClean="0"/>
          </a:p>
          <a:p>
            <a:r>
              <a:rPr lang="en-US" dirty="0" smtClean="0"/>
              <a:t>Think </a:t>
            </a:r>
            <a:r>
              <a:rPr lang="en-US" dirty="0"/>
              <a:t>about every customer standing in a circle of 5…</a:t>
            </a:r>
          </a:p>
          <a:p>
            <a:r>
              <a:rPr lang="en-US" dirty="0"/>
              <a:t>a mother, a sister, a friend, a co-worker, a neighbor.</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sz="800" dirty="0"/>
          </a:p>
        </p:txBody>
      </p:sp>
      <p:pic>
        <p:nvPicPr>
          <p:cNvPr id="8196" name="Picture 4" descr="Five People in a Circle Holding Hands.the Summit Workers are Meeting in the  Same Power Room. Stock Vector - Illustration of community, connect:  121959134">
            <a:extLst>
              <a:ext uri="{FF2B5EF4-FFF2-40B4-BE49-F238E27FC236}">
                <a16:creationId xmlns:a16="http://schemas.microsoft.com/office/drawing/2014/main" id="{6955A70E-B87D-3948-AD55-175F53086616}"/>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a:stretch/>
        </p:blipFill>
        <p:spPr bwMode="auto">
          <a:xfrm>
            <a:off x="9186229" y="4066134"/>
            <a:ext cx="2231491" cy="2181878"/>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AF869F5D-510D-4B41-B841-BC1ED11080BC}"/>
              </a:ext>
            </a:extLst>
          </p:cNvPr>
          <p:cNvSpPr txBox="1"/>
          <p:nvPr/>
        </p:nvSpPr>
        <p:spPr>
          <a:xfrm>
            <a:off x="9998314" y="5003184"/>
            <a:ext cx="607319" cy="307777"/>
          </a:xfrm>
          <a:prstGeom prst="rect">
            <a:avLst/>
          </a:prstGeom>
          <a:noFill/>
          <a:ln>
            <a:noFill/>
          </a:ln>
        </p:spPr>
        <p:txBody>
          <a:bodyPr wrap="square" rtlCol="0">
            <a:spAutoFit/>
          </a:bodyPr>
          <a:lstStyle/>
          <a:p>
            <a:r>
              <a:rPr lang="en-US" sz="1400" b="1" dirty="0">
                <a:latin typeface="Elephant Pro" pitchFamily="2" charset="0"/>
              </a:rPr>
              <a:t>YOU</a:t>
            </a:r>
          </a:p>
        </p:txBody>
      </p:sp>
      <p:sp>
        <p:nvSpPr>
          <p:cNvPr id="9" name="Rectangle 8"/>
          <p:cNvSpPr/>
          <p:nvPr/>
        </p:nvSpPr>
        <p:spPr>
          <a:xfrm>
            <a:off x="2353305" y="4757530"/>
            <a:ext cx="6096000" cy="1643527"/>
          </a:xfrm>
          <a:prstGeom prst="rect">
            <a:avLst/>
          </a:prstGeom>
          <a:ln>
            <a:solidFill>
              <a:srgbClr val="00B0F0"/>
            </a:solidFill>
          </a:ln>
        </p:spPr>
        <p:txBody>
          <a:bodyPr>
            <a:spAutoFit/>
          </a:bodyPr>
          <a:lstStyle/>
          <a:p>
            <a:pPr marL="457189" lvl="0" indent="-457189" defTabSz="609585">
              <a:spcBef>
                <a:spcPct val="20000"/>
              </a:spcBef>
            </a:pPr>
            <a:r>
              <a:rPr lang="en-US" b="1" dirty="0" smtClean="0">
                <a:solidFill>
                  <a:prstClr val="black"/>
                </a:solidFill>
              </a:rPr>
              <a:t>Fill the </a:t>
            </a:r>
            <a:r>
              <a:rPr lang="en-US" b="1" dirty="0">
                <a:solidFill>
                  <a:prstClr val="black"/>
                </a:solidFill>
              </a:rPr>
              <a:t>calendar</a:t>
            </a:r>
            <a:r>
              <a:rPr lang="en-US" dirty="0">
                <a:solidFill>
                  <a:prstClr val="black"/>
                </a:solidFill>
              </a:rPr>
              <a:t>: </a:t>
            </a:r>
            <a:endParaRPr lang="en-US" dirty="0" smtClean="0">
              <a:solidFill>
                <a:prstClr val="black"/>
              </a:solidFill>
            </a:endParaRPr>
          </a:p>
          <a:p>
            <a:pPr marL="457189" lvl="0" indent="-457189" defTabSz="609585">
              <a:spcBef>
                <a:spcPct val="20000"/>
              </a:spcBef>
            </a:pPr>
            <a:r>
              <a:rPr lang="en-US" dirty="0" smtClean="0">
                <a:solidFill>
                  <a:prstClr val="black"/>
                </a:solidFill>
              </a:rPr>
              <a:t>Set our goal for how many events/appointments we will schedule each week </a:t>
            </a:r>
          </a:p>
          <a:p>
            <a:pPr marL="457189" lvl="0" indent="-457189" defTabSz="609585">
              <a:spcBef>
                <a:spcPct val="20000"/>
              </a:spcBef>
            </a:pPr>
            <a:r>
              <a:rPr lang="en-US" dirty="0" smtClean="0">
                <a:solidFill>
                  <a:prstClr val="black"/>
                </a:solidFill>
              </a:rPr>
              <a:t>	Two </a:t>
            </a:r>
            <a:r>
              <a:rPr lang="en-US" dirty="0">
                <a:solidFill>
                  <a:prstClr val="black"/>
                </a:solidFill>
              </a:rPr>
              <a:t>appointments or 20 </a:t>
            </a:r>
            <a:r>
              <a:rPr lang="en-US" dirty="0" smtClean="0">
                <a:solidFill>
                  <a:prstClr val="black"/>
                </a:solidFill>
              </a:rPr>
              <a:t>? If we were dentists</a:t>
            </a:r>
          </a:p>
          <a:p>
            <a:pPr marL="457189" lvl="0" indent="-457189" defTabSz="609585">
              <a:spcBef>
                <a:spcPct val="20000"/>
              </a:spcBef>
            </a:pPr>
            <a:r>
              <a:rPr lang="en-US" dirty="0" smtClean="0">
                <a:solidFill>
                  <a:prstClr val="black"/>
                </a:solidFill>
              </a:rPr>
              <a:t> Every 4 events ( 5 attending) usually generates 1000 PGV</a:t>
            </a:r>
            <a:endParaRPr lang="en-US" dirty="0">
              <a:solidFill>
                <a:prstClr val="black"/>
              </a:solidFill>
            </a:endParaRPr>
          </a:p>
        </p:txBody>
      </p:sp>
      <p:sp>
        <p:nvSpPr>
          <p:cNvPr id="11" name="Rectangle 10"/>
          <p:cNvSpPr/>
          <p:nvPr/>
        </p:nvSpPr>
        <p:spPr>
          <a:xfrm>
            <a:off x="425932" y="2516509"/>
            <a:ext cx="7803668" cy="1698927"/>
          </a:xfrm>
          <a:prstGeom prst="rect">
            <a:avLst/>
          </a:prstGeom>
        </p:spPr>
        <p:txBody>
          <a:bodyPr wrap="square">
            <a:spAutoFit/>
          </a:bodyPr>
          <a:lstStyle/>
          <a:p>
            <a:pPr marL="457189" lvl="0" indent="-457189" defTabSz="609585">
              <a:spcBef>
                <a:spcPct val="20000"/>
              </a:spcBef>
            </a:pPr>
            <a:r>
              <a:rPr lang="en-US" dirty="0" smtClean="0">
                <a:solidFill>
                  <a:prstClr val="black"/>
                </a:solidFill>
              </a:rPr>
              <a:t>In Session 1, we discussed making 2 lists</a:t>
            </a:r>
          </a:p>
          <a:p>
            <a:pPr marL="457189" lvl="0" indent="-457189" defTabSz="609585">
              <a:spcBef>
                <a:spcPct val="20000"/>
              </a:spcBef>
            </a:pPr>
            <a:r>
              <a:rPr lang="en-US" dirty="0">
                <a:solidFill>
                  <a:prstClr val="black"/>
                </a:solidFill>
              </a:rPr>
              <a:t>	</a:t>
            </a:r>
            <a:r>
              <a:rPr lang="en-US" dirty="0" smtClean="0">
                <a:solidFill>
                  <a:prstClr val="black"/>
                </a:solidFill>
              </a:rPr>
              <a:t>-- People we think would want to know about Shaklee products </a:t>
            </a:r>
            <a:r>
              <a:rPr lang="en-US" dirty="0">
                <a:solidFill>
                  <a:prstClr val="black"/>
                </a:solidFill>
              </a:rPr>
              <a:t>friends </a:t>
            </a:r>
            <a:endParaRPr lang="en-US" dirty="0" smtClean="0">
              <a:solidFill>
                <a:prstClr val="black"/>
              </a:solidFill>
            </a:endParaRPr>
          </a:p>
          <a:p>
            <a:pPr marL="457189" lvl="0" indent="-457189" defTabSz="609585">
              <a:spcBef>
                <a:spcPct val="20000"/>
              </a:spcBef>
            </a:pPr>
            <a:r>
              <a:rPr lang="en-US" dirty="0">
                <a:solidFill>
                  <a:prstClr val="black"/>
                </a:solidFill>
              </a:rPr>
              <a:t>	</a:t>
            </a:r>
            <a:r>
              <a:rPr lang="en-US" dirty="0" smtClean="0">
                <a:solidFill>
                  <a:prstClr val="black"/>
                </a:solidFill>
              </a:rPr>
              <a:t>-- People you would like on your business team.</a:t>
            </a:r>
          </a:p>
          <a:p>
            <a:pPr lvl="0" defTabSz="609585">
              <a:spcBef>
                <a:spcPct val="20000"/>
              </a:spcBef>
            </a:pPr>
            <a:r>
              <a:rPr lang="en-US" dirty="0" smtClean="0">
                <a:solidFill>
                  <a:prstClr val="black"/>
                </a:solidFill>
              </a:rPr>
              <a:t>         -- and we discussed how to invite people to our events and appointments.</a:t>
            </a:r>
          </a:p>
          <a:p>
            <a:pPr lvl="0" defTabSz="609585">
              <a:spcBef>
                <a:spcPct val="20000"/>
              </a:spcBef>
            </a:pPr>
            <a:r>
              <a:rPr lang="en-US" dirty="0">
                <a:solidFill>
                  <a:prstClr val="black"/>
                </a:solidFill>
              </a:rPr>
              <a:t> </a:t>
            </a:r>
            <a:r>
              <a:rPr lang="en-US" dirty="0" smtClean="0">
                <a:solidFill>
                  <a:prstClr val="black"/>
                </a:solidFill>
              </a:rPr>
              <a:t>       -- These folks become the core of our customer base and our business teams. </a:t>
            </a:r>
            <a:endParaRPr lang="en-US" dirty="0">
              <a:solidFill>
                <a:prstClr val="black"/>
              </a:solidFill>
            </a:endParaRPr>
          </a:p>
        </p:txBody>
      </p:sp>
      <p:sp>
        <p:nvSpPr>
          <p:cNvPr id="12" name="TextBox 11"/>
          <p:cNvSpPr txBox="1"/>
          <p:nvPr/>
        </p:nvSpPr>
        <p:spPr>
          <a:xfrm>
            <a:off x="8882566" y="1380666"/>
            <a:ext cx="2897476" cy="830997"/>
          </a:xfrm>
          <a:prstGeom prst="rect">
            <a:avLst/>
          </a:prstGeom>
          <a:noFill/>
          <a:ln>
            <a:solidFill>
              <a:srgbClr val="00B0F0"/>
            </a:solidFill>
          </a:ln>
        </p:spPr>
        <p:txBody>
          <a:bodyPr wrap="square" rtlCol="0">
            <a:spAutoFit/>
          </a:bodyPr>
          <a:lstStyle/>
          <a:p>
            <a:r>
              <a:rPr lang="en-US" sz="2400" b="1" dirty="0" smtClean="0"/>
              <a:t>How to multiply every customer by 5</a:t>
            </a:r>
            <a:endParaRPr lang="en-US" sz="2400" b="1" dirty="0"/>
          </a:p>
        </p:txBody>
      </p:sp>
    </p:spTree>
    <p:extLst>
      <p:ext uri="{BB962C8B-B14F-4D97-AF65-F5344CB8AC3E}">
        <p14:creationId xmlns:p14="http://schemas.microsoft.com/office/powerpoint/2010/main" val="2554918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1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BDA2F-3C24-6B45-9686-6C9B63632785}"/>
              </a:ext>
            </a:extLst>
          </p:cNvPr>
          <p:cNvSpPr>
            <a:spLocks noGrp="1"/>
          </p:cNvSpPr>
          <p:nvPr>
            <p:ph type="title"/>
          </p:nvPr>
        </p:nvSpPr>
        <p:spPr>
          <a:xfrm>
            <a:off x="609600" y="274639"/>
            <a:ext cx="7823201" cy="822960"/>
          </a:xfrm>
          <a:ln>
            <a:solidFill>
              <a:schemeClr val="tx1">
                <a:lumMod val="50000"/>
                <a:lumOff val="50000"/>
              </a:schemeClr>
            </a:solidFill>
          </a:ln>
        </p:spPr>
        <p:txBody>
          <a:bodyPr>
            <a:normAutofit/>
          </a:bodyPr>
          <a:lstStyle/>
          <a:p>
            <a:r>
              <a:rPr lang="en-US" sz="2400" dirty="0"/>
              <a:t>Meeting the People Our Customers </a:t>
            </a:r>
            <a:r>
              <a:rPr lang="en-US" sz="2400" dirty="0" smtClean="0"/>
              <a:t>Know – Word Tracks  </a:t>
            </a:r>
            <a:endParaRPr lang="en-US" sz="2400" dirty="0"/>
          </a:p>
        </p:txBody>
      </p:sp>
      <p:sp>
        <p:nvSpPr>
          <p:cNvPr id="3" name="Content Placeholder 2">
            <a:extLst>
              <a:ext uri="{FF2B5EF4-FFF2-40B4-BE49-F238E27FC236}">
                <a16:creationId xmlns:a16="http://schemas.microsoft.com/office/drawing/2014/main" id="{E274ED99-B8DD-D94F-9912-2DC1C5615A31}"/>
              </a:ext>
            </a:extLst>
          </p:cNvPr>
          <p:cNvSpPr>
            <a:spLocks noGrp="1"/>
          </p:cNvSpPr>
          <p:nvPr>
            <p:ph idx="1"/>
          </p:nvPr>
        </p:nvSpPr>
        <p:spPr>
          <a:xfrm>
            <a:off x="711200" y="1272034"/>
            <a:ext cx="7721601" cy="375355"/>
          </a:xfrm>
        </p:spPr>
        <p:txBody>
          <a:bodyPr>
            <a:normAutofit/>
          </a:bodyPr>
          <a:lstStyle/>
          <a:p>
            <a:r>
              <a:rPr lang="en-US" sz="1800" dirty="0"/>
              <a:t>Offering incentives for inviting friends to Health </a:t>
            </a:r>
            <a:r>
              <a:rPr lang="en-US" sz="1800" dirty="0" smtClean="0"/>
              <a:t>Chats </a:t>
            </a:r>
            <a:r>
              <a:rPr lang="en-US" sz="1800" dirty="0"/>
              <a:t>and FB Events </a:t>
            </a:r>
          </a:p>
        </p:txBody>
      </p:sp>
      <p:sp>
        <p:nvSpPr>
          <p:cNvPr id="4" name="TextBox 3">
            <a:extLst>
              <a:ext uri="{FF2B5EF4-FFF2-40B4-BE49-F238E27FC236}">
                <a16:creationId xmlns:a16="http://schemas.microsoft.com/office/drawing/2014/main" id="{D06F0F34-1C4F-BB45-85B0-BC23428CD39D}"/>
              </a:ext>
            </a:extLst>
          </p:cNvPr>
          <p:cNvSpPr txBox="1"/>
          <p:nvPr/>
        </p:nvSpPr>
        <p:spPr>
          <a:xfrm>
            <a:off x="1021643" y="1688649"/>
            <a:ext cx="10509955" cy="830997"/>
          </a:xfrm>
          <a:prstGeom prst="rect">
            <a:avLst/>
          </a:prstGeom>
          <a:noFill/>
        </p:spPr>
        <p:txBody>
          <a:bodyPr wrap="square" rtlCol="0">
            <a:spAutoFit/>
          </a:bodyPr>
          <a:lstStyle/>
          <a:p>
            <a:r>
              <a:rPr lang="en-US" sz="1600" i="1" dirty="0"/>
              <a:t>“Oh, by the way, if there are people who come to mind that you think would also like to know about safer, more natural approaches to ____________ (migraines, hormones, gut health, immunity, etc.), I am offering a free product to anyone who refers a friend to join us on our health chat tonight (or join our FB event).”</a:t>
            </a:r>
          </a:p>
        </p:txBody>
      </p:sp>
      <p:sp>
        <p:nvSpPr>
          <p:cNvPr id="7" name="TextBox 6">
            <a:extLst>
              <a:ext uri="{FF2B5EF4-FFF2-40B4-BE49-F238E27FC236}">
                <a16:creationId xmlns:a16="http://schemas.microsoft.com/office/drawing/2014/main" id="{E6B8CA9B-DF93-1D49-B35F-BC7A07738D7A}"/>
              </a:ext>
            </a:extLst>
          </p:cNvPr>
          <p:cNvSpPr txBox="1"/>
          <p:nvPr/>
        </p:nvSpPr>
        <p:spPr>
          <a:xfrm>
            <a:off x="711200" y="2607557"/>
            <a:ext cx="10114845" cy="369332"/>
          </a:xfrm>
          <a:prstGeom prst="rect">
            <a:avLst/>
          </a:prstGeom>
          <a:noFill/>
        </p:spPr>
        <p:txBody>
          <a:bodyPr wrap="square" rtlCol="0">
            <a:spAutoFit/>
          </a:bodyPr>
          <a:lstStyle/>
          <a:p>
            <a:pPr marL="285750" indent="-285750">
              <a:buFont typeface="Arial" panose="020B0604020202020204" pitchFamily="34" charset="0"/>
              <a:buChar char="•"/>
            </a:pPr>
            <a:r>
              <a:rPr lang="en-US" dirty="0"/>
              <a:t>  After sending a link to a Health Chat. (Remember to send privately…do not post publicly.)</a:t>
            </a:r>
          </a:p>
        </p:txBody>
      </p:sp>
      <p:sp>
        <p:nvSpPr>
          <p:cNvPr id="8" name="TextBox 7">
            <a:extLst>
              <a:ext uri="{FF2B5EF4-FFF2-40B4-BE49-F238E27FC236}">
                <a16:creationId xmlns:a16="http://schemas.microsoft.com/office/drawing/2014/main" id="{F68E5BFC-873D-004C-91FD-EC5CA90BF956}"/>
              </a:ext>
            </a:extLst>
          </p:cNvPr>
          <p:cNvSpPr txBox="1"/>
          <p:nvPr/>
        </p:nvSpPr>
        <p:spPr>
          <a:xfrm>
            <a:off x="920042" y="3061033"/>
            <a:ext cx="10611556" cy="584775"/>
          </a:xfrm>
          <a:prstGeom prst="rect">
            <a:avLst/>
          </a:prstGeom>
          <a:noFill/>
        </p:spPr>
        <p:txBody>
          <a:bodyPr wrap="square" rtlCol="0">
            <a:spAutoFit/>
          </a:bodyPr>
          <a:lstStyle/>
          <a:p>
            <a:r>
              <a:rPr lang="en-US" sz="1600" i="1" dirty="0"/>
              <a:t>“As you are listening, when people come to mind that you think would also like to know about this information, please jot their names down. I have a thank you gift I’d like to offer you in exchange for your referrals. I’d be happy to send them the link also.”</a:t>
            </a:r>
          </a:p>
        </p:txBody>
      </p:sp>
      <p:sp>
        <p:nvSpPr>
          <p:cNvPr id="9" name="TextBox 8">
            <a:extLst>
              <a:ext uri="{FF2B5EF4-FFF2-40B4-BE49-F238E27FC236}">
                <a16:creationId xmlns:a16="http://schemas.microsoft.com/office/drawing/2014/main" id="{3658753F-43F1-AA42-B1C5-33AC715205ED}"/>
              </a:ext>
            </a:extLst>
          </p:cNvPr>
          <p:cNvSpPr txBox="1"/>
          <p:nvPr/>
        </p:nvSpPr>
        <p:spPr>
          <a:xfrm>
            <a:off x="711200" y="4002529"/>
            <a:ext cx="10069689" cy="369332"/>
          </a:xfrm>
          <a:prstGeom prst="rect">
            <a:avLst/>
          </a:prstGeom>
          <a:noFill/>
        </p:spPr>
        <p:txBody>
          <a:bodyPr wrap="square" rtlCol="0">
            <a:spAutoFit/>
          </a:bodyPr>
          <a:lstStyle/>
          <a:p>
            <a:pPr marL="285750" indent="-285750">
              <a:buFont typeface="Arial" panose="020B0604020202020204" pitchFamily="34" charset="0"/>
              <a:buChar char="•"/>
            </a:pPr>
            <a:r>
              <a:rPr lang="en-US" dirty="0"/>
              <a:t> After listening to a health chat yourself.</a:t>
            </a:r>
          </a:p>
        </p:txBody>
      </p:sp>
      <p:sp>
        <p:nvSpPr>
          <p:cNvPr id="10" name="TextBox 9">
            <a:extLst>
              <a:ext uri="{FF2B5EF4-FFF2-40B4-BE49-F238E27FC236}">
                <a16:creationId xmlns:a16="http://schemas.microsoft.com/office/drawing/2014/main" id="{0C1E1787-38EC-A448-A577-91E4B7D33328}"/>
              </a:ext>
            </a:extLst>
          </p:cNvPr>
          <p:cNvSpPr txBox="1"/>
          <p:nvPr/>
        </p:nvSpPr>
        <p:spPr>
          <a:xfrm>
            <a:off x="920042" y="4513237"/>
            <a:ext cx="10272889" cy="1077218"/>
          </a:xfrm>
          <a:prstGeom prst="rect">
            <a:avLst/>
          </a:prstGeom>
          <a:noFill/>
        </p:spPr>
        <p:txBody>
          <a:bodyPr wrap="square" rtlCol="0">
            <a:spAutoFit/>
          </a:bodyPr>
          <a:lstStyle/>
          <a:p>
            <a:r>
              <a:rPr lang="en-US" sz="1600" i="1" dirty="0"/>
              <a:t>“I attended a meeting last night and heard an inspiring story about a woman who found significant help with her hormonal issues (or debilitating menopausal symptoms, migraines, digestive issues, blood sugar issues, joint pain, etc.), by making some shifts in her diet and adding some simple supplements.  I was so moved by her story. I am calling to see whom you may know that might like to hear this information.” </a:t>
            </a:r>
          </a:p>
        </p:txBody>
      </p:sp>
      <p:sp>
        <p:nvSpPr>
          <p:cNvPr id="5" name="TextBox 4"/>
          <p:cNvSpPr txBox="1"/>
          <p:nvPr/>
        </p:nvSpPr>
        <p:spPr>
          <a:xfrm>
            <a:off x="10149840" y="5977890"/>
            <a:ext cx="1381758"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12703135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4DECC-FEEE-CF4F-A347-0967F01BEE97}"/>
              </a:ext>
            </a:extLst>
          </p:cNvPr>
          <p:cNvSpPr>
            <a:spLocks noGrp="1"/>
          </p:cNvSpPr>
          <p:nvPr>
            <p:ph type="title"/>
          </p:nvPr>
        </p:nvSpPr>
        <p:spPr>
          <a:xfrm>
            <a:off x="291411" y="281660"/>
            <a:ext cx="9586235" cy="731520"/>
          </a:xfrm>
          <a:ln>
            <a:solidFill>
              <a:schemeClr val="tx2">
                <a:lumMod val="60000"/>
                <a:lumOff val="40000"/>
              </a:schemeClr>
            </a:solidFill>
          </a:ln>
        </p:spPr>
        <p:txBody>
          <a:bodyPr anchor="ctr">
            <a:normAutofit/>
          </a:bodyPr>
          <a:lstStyle/>
          <a:p>
            <a:r>
              <a:rPr lang="en-US" sz="2400" dirty="0"/>
              <a:t> Responding To Someone Who Indicates Interest </a:t>
            </a:r>
            <a:r>
              <a:rPr lang="en-US" sz="2400" dirty="0" smtClean="0"/>
              <a:t>From Social Media Post</a:t>
            </a:r>
            <a:endParaRPr lang="en-US" sz="2400" dirty="0"/>
          </a:p>
        </p:txBody>
      </p:sp>
      <p:sp>
        <p:nvSpPr>
          <p:cNvPr id="3" name="Content Placeholder 2">
            <a:extLst>
              <a:ext uri="{FF2B5EF4-FFF2-40B4-BE49-F238E27FC236}">
                <a16:creationId xmlns:a16="http://schemas.microsoft.com/office/drawing/2014/main" id="{AF41F154-C45B-3C4F-AD0C-3EC434E72034}"/>
              </a:ext>
            </a:extLst>
          </p:cNvPr>
          <p:cNvSpPr>
            <a:spLocks noGrp="1"/>
          </p:cNvSpPr>
          <p:nvPr>
            <p:ph idx="1"/>
          </p:nvPr>
        </p:nvSpPr>
        <p:spPr>
          <a:xfrm>
            <a:off x="285511" y="2543812"/>
            <a:ext cx="4939809" cy="4065647"/>
          </a:xfrm>
          <a:ln>
            <a:solidFill>
              <a:schemeClr val="tx1">
                <a:lumMod val="50000"/>
                <a:lumOff val="50000"/>
              </a:schemeClr>
            </a:solidFill>
          </a:ln>
        </p:spPr>
        <p:txBody>
          <a:bodyPr>
            <a:normAutofit fontScale="85000" lnSpcReduction="20000"/>
          </a:bodyPr>
          <a:lstStyle/>
          <a:p>
            <a:pPr marL="0" indent="0">
              <a:buNone/>
            </a:pPr>
            <a:r>
              <a:rPr lang="en-US" sz="1800" dirty="0"/>
              <a:t>Response to a post .. </a:t>
            </a:r>
            <a:r>
              <a:rPr lang="en-US" sz="1800" dirty="0" smtClean="0"/>
              <a:t>Objective </a:t>
            </a:r>
            <a:r>
              <a:rPr lang="en-US" sz="1800" dirty="0"/>
              <a:t>.. To establish a relationship .. And a conversation </a:t>
            </a:r>
          </a:p>
          <a:p>
            <a:pPr marL="0" indent="0">
              <a:buNone/>
            </a:pPr>
            <a:endParaRPr lang="en-US" sz="1800" dirty="0"/>
          </a:p>
          <a:p>
            <a:pPr marL="0" indent="0">
              <a:buNone/>
            </a:pPr>
            <a:r>
              <a:rPr lang="en-US" sz="1800" dirty="0"/>
              <a:t>If they message you … </a:t>
            </a:r>
          </a:p>
          <a:p>
            <a:pPr marL="0" indent="0">
              <a:buNone/>
            </a:pPr>
            <a:r>
              <a:rPr lang="en-US" sz="1800" i="1" dirty="0"/>
              <a:t>Thank you for reaching out.  Nice to hear from you.</a:t>
            </a:r>
          </a:p>
          <a:p>
            <a:pPr marL="0" indent="0">
              <a:buNone/>
            </a:pPr>
            <a:r>
              <a:rPr lang="en-US" sz="1800" i="1" dirty="0"/>
              <a:t>This is something I am passionate about and have found such purpose in helping others with their wellness needs.</a:t>
            </a:r>
          </a:p>
          <a:p>
            <a:pPr marL="0" indent="0">
              <a:buNone/>
            </a:pPr>
            <a:endParaRPr lang="en-US" sz="1800" dirty="0"/>
          </a:p>
          <a:p>
            <a:pPr marL="0" indent="0">
              <a:buNone/>
            </a:pPr>
            <a:r>
              <a:rPr lang="en-US" sz="2300" dirty="0"/>
              <a:t>Option #1:  Set up a phone call</a:t>
            </a:r>
            <a:r>
              <a:rPr lang="en-US" sz="2300" dirty="0" smtClean="0"/>
              <a:t>.</a:t>
            </a:r>
          </a:p>
          <a:p>
            <a:pPr marL="0" indent="0">
              <a:buNone/>
            </a:pPr>
            <a:r>
              <a:rPr lang="en-US" sz="1800" dirty="0" smtClean="0"/>
              <a:t> </a:t>
            </a:r>
            <a:r>
              <a:rPr lang="en-US" sz="1800" i="1" dirty="0"/>
              <a:t>I have been teaching others about wellness and recommending Shaklee products for over 20 years</a:t>
            </a:r>
            <a:r>
              <a:rPr lang="en-US" sz="1800" i="1" dirty="0" smtClean="0"/>
              <a:t>.</a:t>
            </a:r>
          </a:p>
          <a:p>
            <a:pPr marL="0" indent="0">
              <a:buNone/>
            </a:pPr>
            <a:r>
              <a:rPr lang="en-US" sz="1800" i="1" dirty="0" smtClean="0"/>
              <a:t> </a:t>
            </a:r>
            <a:r>
              <a:rPr lang="en-US" sz="1800" i="1" dirty="0"/>
              <a:t>I would be happy to share a bit about what I have learned </a:t>
            </a:r>
            <a:endParaRPr lang="en-US" sz="1800" i="1" dirty="0" smtClean="0"/>
          </a:p>
          <a:p>
            <a:pPr marL="0" indent="0">
              <a:buNone/>
            </a:pPr>
            <a:r>
              <a:rPr lang="en-US" sz="1800" i="1" dirty="0" smtClean="0"/>
              <a:t> </a:t>
            </a:r>
            <a:r>
              <a:rPr lang="en-US" sz="1800" i="1" dirty="0"/>
              <a:t>I would like to set up a phone call with you</a:t>
            </a:r>
            <a:r>
              <a:rPr lang="en-US" sz="1800" i="1" dirty="0" smtClean="0"/>
              <a:t>.</a:t>
            </a:r>
          </a:p>
          <a:p>
            <a:pPr marL="0" indent="0">
              <a:buNone/>
            </a:pPr>
            <a:r>
              <a:rPr lang="en-US" sz="1800" i="1" dirty="0" smtClean="0"/>
              <a:t> </a:t>
            </a:r>
            <a:r>
              <a:rPr lang="en-US" sz="1800" i="1" dirty="0"/>
              <a:t>Before we do, I would like you to fill out a free nutrition assessment</a:t>
            </a:r>
            <a:r>
              <a:rPr lang="en-US" sz="1800" i="1" dirty="0" smtClean="0"/>
              <a:t>.</a:t>
            </a:r>
          </a:p>
          <a:p>
            <a:pPr marL="0" indent="0">
              <a:buNone/>
            </a:pPr>
            <a:r>
              <a:rPr lang="en-US" sz="1800" i="1" dirty="0" smtClean="0"/>
              <a:t> </a:t>
            </a:r>
            <a:r>
              <a:rPr lang="en-US" sz="1800" i="1" dirty="0"/>
              <a:t>That will give us a nice basis to start our conversation</a:t>
            </a:r>
            <a:r>
              <a:rPr lang="en-US" sz="1800" i="1" dirty="0" smtClean="0"/>
              <a:t>.</a:t>
            </a:r>
          </a:p>
          <a:p>
            <a:pPr marL="0" indent="0">
              <a:buNone/>
            </a:pPr>
            <a:r>
              <a:rPr lang="en-US" sz="1800" i="1" dirty="0" smtClean="0"/>
              <a:t> </a:t>
            </a:r>
            <a:r>
              <a:rPr lang="en-US" sz="1800" i="1" dirty="0"/>
              <a:t>Send the link to the </a:t>
            </a:r>
            <a:r>
              <a:rPr lang="en-US" sz="1800" i="1" dirty="0" err="1"/>
              <a:t>Meology</a:t>
            </a:r>
            <a:r>
              <a:rPr lang="en-US" sz="1800" i="1" dirty="0"/>
              <a:t>  Assessment and schedule a phone call.</a:t>
            </a:r>
          </a:p>
          <a:p>
            <a:pPr marL="0" indent="0">
              <a:buNone/>
            </a:pPr>
            <a:endParaRPr lang="en-US" sz="1800" dirty="0"/>
          </a:p>
        </p:txBody>
      </p:sp>
      <p:sp>
        <p:nvSpPr>
          <p:cNvPr id="4" name="TextBox 3">
            <a:extLst>
              <a:ext uri="{FF2B5EF4-FFF2-40B4-BE49-F238E27FC236}">
                <a16:creationId xmlns:a16="http://schemas.microsoft.com/office/drawing/2014/main" id="{AF98E19F-9247-EB44-AC2E-22CE8A1E9765}"/>
              </a:ext>
            </a:extLst>
          </p:cNvPr>
          <p:cNvSpPr txBox="1"/>
          <p:nvPr/>
        </p:nvSpPr>
        <p:spPr>
          <a:xfrm>
            <a:off x="291412" y="1072444"/>
            <a:ext cx="6611194" cy="1354217"/>
          </a:xfrm>
          <a:prstGeom prst="rect">
            <a:avLst/>
          </a:prstGeom>
          <a:noFill/>
        </p:spPr>
        <p:txBody>
          <a:bodyPr wrap="square" rtlCol="0">
            <a:spAutoFit/>
          </a:bodyPr>
          <a:lstStyle/>
          <a:p>
            <a:r>
              <a:rPr lang="en-US" dirty="0"/>
              <a:t>Guidelines for Responding:</a:t>
            </a:r>
          </a:p>
          <a:p>
            <a:pPr marL="342900" indent="-342900">
              <a:buFont typeface="+mj-lt"/>
              <a:buAutoNum type="arabicPeriod"/>
            </a:pPr>
            <a:r>
              <a:rPr lang="en-US" sz="1600" dirty="0"/>
              <a:t>Our objective is to build trust and build a relationship…That’s why the goal is to have a phone conversation.</a:t>
            </a:r>
          </a:p>
          <a:p>
            <a:pPr marL="342900" indent="-342900">
              <a:buFont typeface="+mj-lt"/>
              <a:buAutoNum type="arabicPeriod"/>
            </a:pPr>
            <a:r>
              <a:rPr lang="en-US" sz="1600" dirty="0"/>
              <a:t>Remember to mention that the information you are offering is based on what you have learned from using  Shaklee </a:t>
            </a:r>
            <a:r>
              <a:rPr lang="en-US" sz="1600" dirty="0" smtClean="0"/>
              <a:t>products. </a:t>
            </a:r>
            <a:endParaRPr lang="en-US" sz="1600" dirty="0"/>
          </a:p>
        </p:txBody>
      </p:sp>
      <p:sp>
        <p:nvSpPr>
          <p:cNvPr id="7" name="TextBox 6">
            <a:extLst>
              <a:ext uri="{FF2B5EF4-FFF2-40B4-BE49-F238E27FC236}">
                <a16:creationId xmlns:a16="http://schemas.microsoft.com/office/drawing/2014/main" id="{EF9DBF63-3140-144D-B782-C1155B4492D7}"/>
              </a:ext>
            </a:extLst>
          </p:cNvPr>
          <p:cNvSpPr txBox="1"/>
          <p:nvPr/>
        </p:nvSpPr>
        <p:spPr>
          <a:xfrm>
            <a:off x="10453511" y="6572072"/>
            <a:ext cx="891822" cy="276999"/>
          </a:xfrm>
          <a:prstGeom prst="rect">
            <a:avLst/>
          </a:prstGeom>
          <a:noFill/>
        </p:spPr>
        <p:txBody>
          <a:bodyPr wrap="square" rtlCol="0">
            <a:spAutoFit/>
          </a:bodyPr>
          <a:lstStyle/>
          <a:p>
            <a:r>
              <a:rPr lang="en-US" sz="1200" dirty="0"/>
              <a:t>Karen</a:t>
            </a:r>
          </a:p>
        </p:txBody>
      </p:sp>
      <p:sp>
        <p:nvSpPr>
          <p:cNvPr id="5" name="Rectangle 4"/>
          <p:cNvSpPr/>
          <p:nvPr/>
        </p:nvSpPr>
        <p:spPr>
          <a:xfrm>
            <a:off x="8761227" y="3467651"/>
            <a:ext cx="3154326" cy="2930033"/>
          </a:xfrm>
          <a:prstGeom prst="rect">
            <a:avLst/>
          </a:prstGeom>
          <a:ln>
            <a:solidFill>
              <a:schemeClr val="tx1">
                <a:lumMod val="65000"/>
                <a:lumOff val="35000"/>
              </a:schemeClr>
            </a:solidFill>
          </a:ln>
        </p:spPr>
        <p:txBody>
          <a:bodyPr wrap="square">
            <a:spAutoFit/>
          </a:bodyPr>
          <a:lstStyle/>
          <a:p>
            <a:pPr lvl="0" defTabSz="609585">
              <a:spcBef>
                <a:spcPct val="20000"/>
              </a:spcBef>
            </a:pPr>
            <a:r>
              <a:rPr lang="en-US" dirty="0">
                <a:solidFill>
                  <a:prstClr val="black"/>
                </a:solidFill>
              </a:rPr>
              <a:t>Option #3:  </a:t>
            </a:r>
            <a:r>
              <a:rPr lang="en-US" sz="1600" i="1" dirty="0">
                <a:solidFill>
                  <a:prstClr val="black"/>
                </a:solidFill>
              </a:rPr>
              <a:t>Would you be open to a conversation so I could ask a few follow up questions?  I could treat you to coffee or hop on a quick zoom? </a:t>
            </a:r>
          </a:p>
          <a:p>
            <a:pPr lvl="0" defTabSz="609585">
              <a:spcBef>
                <a:spcPct val="20000"/>
              </a:spcBef>
            </a:pPr>
            <a:r>
              <a:rPr lang="en-US" sz="1600" i="1" dirty="0">
                <a:solidFill>
                  <a:prstClr val="black"/>
                </a:solidFill>
              </a:rPr>
              <a:t>I have a few ideas in mind … but first just need to know a bit more about your situation.   (to see what might be a good fit for you ) </a:t>
            </a:r>
          </a:p>
          <a:p>
            <a:pPr lvl="0" defTabSz="609585">
              <a:spcBef>
                <a:spcPct val="20000"/>
              </a:spcBef>
            </a:pPr>
            <a:r>
              <a:rPr lang="en-US" sz="1600" i="1" dirty="0">
                <a:solidFill>
                  <a:prstClr val="black"/>
                </a:solidFill>
              </a:rPr>
              <a:t>It would be nice to connect with you.</a:t>
            </a:r>
          </a:p>
        </p:txBody>
      </p:sp>
      <p:sp>
        <p:nvSpPr>
          <p:cNvPr id="6" name="Rectangle 5"/>
          <p:cNvSpPr/>
          <p:nvPr/>
        </p:nvSpPr>
        <p:spPr>
          <a:xfrm>
            <a:off x="5313038" y="2486128"/>
            <a:ext cx="3179135" cy="1982081"/>
          </a:xfrm>
          <a:prstGeom prst="rect">
            <a:avLst/>
          </a:prstGeom>
          <a:ln>
            <a:solidFill>
              <a:schemeClr val="tx1">
                <a:lumMod val="65000"/>
                <a:lumOff val="35000"/>
              </a:schemeClr>
            </a:solidFill>
          </a:ln>
        </p:spPr>
        <p:txBody>
          <a:bodyPr wrap="square">
            <a:spAutoFit/>
          </a:bodyPr>
          <a:lstStyle/>
          <a:p>
            <a:pPr lvl="0" defTabSz="609585">
              <a:spcBef>
                <a:spcPct val="20000"/>
              </a:spcBef>
            </a:pPr>
            <a:r>
              <a:rPr lang="en-US" dirty="0">
                <a:solidFill>
                  <a:prstClr val="black"/>
                </a:solidFill>
              </a:rPr>
              <a:t>Option #2</a:t>
            </a:r>
            <a:r>
              <a:rPr lang="en-US" sz="1600" dirty="0">
                <a:solidFill>
                  <a:prstClr val="black"/>
                </a:solidFill>
              </a:rPr>
              <a:t>:  </a:t>
            </a:r>
            <a:endParaRPr lang="en-US" sz="1600" dirty="0" smtClean="0">
              <a:solidFill>
                <a:prstClr val="black"/>
              </a:solidFill>
            </a:endParaRPr>
          </a:p>
          <a:p>
            <a:pPr lvl="0" defTabSz="609585">
              <a:spcBef>
                <a:spcPct val="20000"/>
              </a:spcBef>
            </a:pPr>
            <a:r>
              <a:rPr lang="en-US" sz="1600" dirty="0" smtClean="0">
                <a:solidFill>
                  <a:prstClr val="black"/>
                </a:solidFill>
              </a:rPr>
              <a:t>Either </a:t>
            </a:r>
            <a:r>
              <a:rPr lang="en-US" sz="1600" dirty="0">
                <a:solidFill>
                  <a:prstClr val="black"/>
                </a:solidFill>
              </a:rPr>
              <a:t>before or after the phone call…Send them a link to a Health Chat, send the link to your </a:t>
            </a:r>
            <a:r>
              <a:rPr lang="en-US" sz="1600" dirty="0" err="1">
                <a:solidFill>
                  <a:prstClr val="black"/>
                </a:solidFill>
              </a:rPr>
              <a:t>Meology</a:t>
            </a:r>
            <a:r>
              <a:rPr lang="en-US" sz="1600" dirty="0">
                <a:solidFill>
                  <a:prstClr val="black"/>
                </a:solidFill>
              </a:rPr>
              <a:t> Assessment, or set up a 3-way call with your </a:t>
            </a:r>
            <a:r>
              <a:rPr lang="en-US" sz="1600" dirty="0" err="1">
                <a:solidFill>
                  <a:prstClr val="black"/>
                </a:solidFill>
              </a:rPr>
              <a:t>upline</a:t>
            </a:r>
            <a:r>
              <a:rPr lang="en-US" sz="1600" dirty="0">
                <a:solidFill>
                  <a:prstClr val="black"/>
                </a:solidFill>
              </a:rPr>
              <a:t>. </a:t>
            </a:r>
          </a:p>
          <a:p>
            <a:pPr lvl="0" defTabSz="609585">
              <a:spcBef>
                <a:spcPct val="20000"/>
              </a:spcBef>
            </a:pPr>
            <a:endParaRPr lang="en-US" dirty="0">
              <a:solidFill>
                <a:prstClr val="black"/>
              </a:solidFill>
            </a:endParaRPr>
          </a:p>
        </p:txBody>
      </p:sp>
      <p:pic>
        <p:nvPicPr>
          <p:cNvPr id="4100" name="Picture 4" descr="Shaklee Nutrition Supplements: Shaklee Meology Personalized Nutrit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9471" y="4611229"/>
            <a:ext cx="3164038" cy="178645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5858970" y="7788284"/>
            <a:ext cx="4253025" cy="13757612"/>
          </a:xfrm>
          <a:prstGeom prst="rect">
            <a:avLst/>
          </a:prstGeom>
        </p:spPr>
        <p:txBody>
          <a:bodyPr wrap="square">
            <a:spAutoFit/>
          </a:bodyPr>
          <a:lstStyle/>
          <a:p>
            <a:r>
              <a:rPr lang="en-US" sz="2000" b="1" dirty="0">
                <a:solidFill>
                  <a:srgbClr val="005A9E"/>
                </a:solidFill>
                <a:latin typeface="Arial" panose="020B0604020202020204" pitchFamily="34" charset="0"/>
              </a:rPr>
              <a:t>Health Topic Index</a:t>
            </a:r>
          </a:p>
          <a:p>
            <a:r>
              <a:rPr lang="en-US" sz="1400" u="sng" dirty="0">
                <a:solidFill>
                  <a:srgbClr val="656C67"/>
                </a:solidFill>
                <a:latin typeface="Arial" panose="020B0604020202020204" pitchFamily="34" charset="0"/>
                <a:hlinkClick r:id="rId3"/>
              </a:rPr>
              <a:t>Latest </a:t>
            </a:r>
            <a:r>
              <a:rPr lang="en-US" sz="1400" u="sng" dirty="0" smtClean="0">
                <a:solidFill>
                  <a:srgbClr val="656C67"/>
                </a:solidFill>
                <a:latin typeface="Arial" panose="020B0604020202020204" pitchFamily="34" charset="0"/>
                <a:hlinkClick r:id="rId3"/>
              </a:rPr>
              <a:t>Recordings</a:t>
            </a:r>
            <a:r>
              <a:rPr lang="en-US" sz="1400" dirty="0"/>
              <a:t/>
            </a:r>
            <a:br>
              <a:rPr lang="en-US" sz="1400" dirty="0"/>
            </a:br>
            <a:r>
              <a:rPr lang="en-US" sz="1400" u="sng" dirty="0">
                <a:solidFill>
                  <a:srgbClr val="656C67"/>
                </a:solidFill>
                <a:latin typeface="Arial" panose="020B0604020202020204" pitchFamily="34" charset="0"/>
                <a:hlinkClick r:id="rId4"/>
              </a:rPr>
              <a:t>ADD/ADHD/Autism </a:t>
            </a:r>
            <a:r>
              <a:rPr lang="en-US" sz="1400" u="sng" dirty="0" smtClean="0">
                <a:solidFill>
                  <a:srgbClr val="656C67"/>
                </a:solidFill>
                <a:latin typeface="Arial" panose="020B0604020202020204" pitchFamily="34" charset="0"/>
                <a:hlinkClick r:id="rId4"/>
              </a:rPr>
              <a:t>Spectrum</a:t>
            </a:r>
            <a:r>
              <a:rPr lang="en-US" sz="1400" dirty="0"/>
              <a:t/>
            </a:r>
            <a:br>
              <a:rPr lang="en-US" sz="1400" dirty="0"/>
            </a:br>
            <a:r>
              <a:rPr lang="en-US" sz="1400" u="sng" dirty="0">
                <a:solidFill>
                  <a:srgbClr val="656C67"/>
                </a:solidFill>
                <a:latin typeface="Arial" panose="020B0604020202020204" pitchFamily="34" charset="0"/>
                <a:hlinkClick r:id="rId5"/>
              </a:rPr>
              <a:t>Allergies &amp; </a:t>
            </a:r>
            <a:r>
              <a:rPr lang="en-US" sz="1400" u="sng" dirty="0" smtClean="0">
                <a:solidFill>
                  <a:srgbClr val="656C67"/>
                </a:solidFill>
                <a:latin typeface="Arial" panose="020B0604020202020204" pitchFamily="34" charset="0"/>
                <a:hlinkClick r:id="rId5"/>
              </a:rPr>
              <a:t>Asthma</a:t>
            </a:r>
            <a:r>
              <a:rPr lang="en-US" sz="1400" dirty="0"/>
              <a:t/>
            </a:r>
            <a:br>
              <a:rPr lang="en-US" sz="1400" dirty="0"/>
            </a:br>
            <a:r>
              <a:rPr lang="en-US" sz="1400" u="sng" dirty="0" smtClean="0">
                <a:solidFill>
                  <a:srgbClr val="656C67"/>
                </a:solidFill>
                <a:latin typeface="Arial" panose="020B0604020202020204" pitchFamily="34" charset="0"/>
                <a:hlinkClick r:id="rId6"/>
              </a:rPr>
              <a:t>Aging</a:t>
            </a:r>
            <a:r>
              <a:rPr lang="en-US" sz="1400" dirty="0"/>
              <a:t/>
            </a:r>
            <a:br>
              <a:rPr lang="en-US" sz="1400" dirty="0"/>
            </a:br>
            <a:r>
              <a:rPr lang="en-US" sz="1400" u="sng" dirty="0" smtClean="0">
                <a:solidFill>
                  <a:srgbClr val="656C67"/>
                </a:solidFill>
                <a:latin typeface="Arial" panose="020B0604020202020204" pitchFamily="34" charset="0"/>
                <a:hlinkClick r:id="rId7"/>
              </a:rPr>
              <a:t>Arthritis/Pain/Joints/Rheumatoid/Inflammation/Autoimmune</a:t>
            </a:r>
            <a:r>
              <a:rPr lang="en-US" sz="1400" dirty="0"/>
              <a:t/>
            </a:r>
            <a:br>
              <a:rPr lang="en-US" sz="1400" dirty="0"/>
            </a:br>
            <a:r>
              <a:rPr lang="en-US" sz="1400" u="sng" dirty="0">
                <a:solidFill>
                  <a:srgbClr val="656C67"/>
                </a:solidFill>
                <a:latin typeface="Arial" panose="020B0604020202020204" pitchFamily="34" charset="0"/>
                <a:hlinkClick r:id="rId8"/>
              </a:rPr>
              <a:t>Benefits for New </a:t>
            </a:r>
            <a:r>
              <a:rPr lang="en-US" sz="1400" u="sng" dirty="0" smtClean="0">
                <a:solidFill>
                  <a:srgbClr val="656C67"/>
                </a:solidFill>
                <a:latin typeface="Arial" panose="020B0604020202020204" pitchFamily="34" charset="0"/>
                <a:hlinkClick r:id="rId8"/>
              </a:rPr>
              <a:t>Members</a:t>
            </a:r>
            <a:r>
              <a:rPr lang="en-US" sz="1400" dirty="0"/>
              <a:t/>
            </a:r>
            <a:br>
              <a:rPr lang="en-US" sz="1400" dirty="0"/>
            </a:br>
            <a:r>
              <a:rPr lang="en-US" sz="1400" u="sng" dirty="0">
                <a:solidFill>
                  <a:srgbClr val="656C67"/>
                </a:solidFill>
                <a:latin typeface="Arial" panose="020B0604020202020204" pitchFamily="34" charset="0"/>
                <a:hlinkClick r:id="rId9"/>
              </a:rPr>
              <a:t>Bone </a:t>
            </a:r>
            <a:r>
              <a:rPr lang="en-US" sz="1400" u="sng" dirty="0" smtClean="0">
                <a:solidFill>
                  <a:srgbClr val="656C67"/>
                </a:solidFill>
                <a:latin typeface="Arial" panose="020B0604020202020204" pitchFamily="34" charset="0"/>
                <a:hlinkClick r:id="rId9"/>
              </a:rPr>
              <a:t>Health</a:t>
            </a:r>
            <a:r>
              <a:rPr lang="en-US" sz="1400" dirty="0"/>
              <a:t/>
            </a:r>
            <a:br>
              <a:rPr lang="en-US" sz="1400" dirty="0"/>
            </a:br>
            <a:r>
              <a:rPr lang="en-US" sz="1400" u="sng" dirty="0" smtClean="0">
                <a:solidFill>
                  <a:srgbClr val="656C67"/>
                </a:solidFill>
                <a:latin typeface="Arial" panose="020B0604020202020204" pitchFamily="34" charset="0"/>
                <a:hlinkClick r:id="rId10"/>
              </a:rPr>
              <a:t>Cancer</a:t>
            </a:r>
            <a:r>
              <a:rPr lang="en-US" sz="1400" dirty="0"/>
              <a:t/>
            </a:r>
            <a:br>
              <a:rPr lang="en-US" sz="1400" dirty="0"/>
            </a:br>
            <a:r>
              <a:rPr lang="en-US" sz="1400" u="sng" dirty="0" smtClean="0">
                <a:solidFill>
                  <a:srgbClr val="656C67"/>
                </a:solidFill>
                <a:latin typeface="Arial" panose="020B0604020202020204" pitchFamily="34" charset="0"/>
                <a:hlinkClick r:id="rId11"/>
              </a:rPr>
              <a:t>Detox/Cleanse</a:t>
            </a:r>
            <a:r>
              <a:rPr lang="en-US" sz="1400" dirty="0"/>
              <a:t/>
            </a:r>
            <a:br>
              <a:rPr lang="en-US" sz="1400" dirty="0"/>
            </a:br>
            <a:r>
              <a:rPr lang="en-US" sz="1400" u="sng" dirty="0">
                <a:solidFill>
                  <a:srgbClr val="656C67"/>
                </a:solidFill>
                <a:latin typeface="Arial" panose="020B0604020202020204" pitchFamily="34" charset="0"/>
                <a:hlinkClick r:id="rId12"/>
              </a:rPr>
              <a:t>Diabetes/Blood </a:t>
            </a:r>
            <a:r>
              <a:rPr lang="en-US" sz="1400" u="sng" dirty="0" smtClean="0">
                <a:solidFill>
                  <a:srgbClr val="656C67"/>
                </a:solidFill>
                <a:latin typeface="Arial" panose="020B0604020202020204" pitchFamily="34" charset="0"/>
                <a:hlinkClick r:id="rId12"/>
              </a:rPr>
              <a:t>Sugar</a:t>
            </a:r>
            <a:r>
              <a:rPr lang="en-US" sz="1400" dirty="0"/>
              <a:t/>
            </a:r>
            <a:br>
              <a:rPr lang="en-US" sz="1400" dirty="0"/>
            </a:br>
            <a:r>
              <a:rPr lang="en-US" sz="1400" u="sng" dirty="0">
                <a:solidFill>
                  <a:srgbClr val="656C67"/>
                </a:solidFill>
                <a:latin typeface="Arial" panose="020B0604020202020204" pitchFamily="34" charset="0"/>
                <a:hlinkClick r:id="rId13"/>
              </a:rPr>
              <a:t>Digestive/Gut </a:t>
            </a:r>
            <a:r>
              <a:rPr lang="en-US" sz="1400" u="sng" dirty="0" smtClean="0">
                <a:solidFill>
                  <a:srgbClr val="656C67"/>
                </a:solidFill>
                <a:latin typeface="Arial" panose="020B0604020202020204" pitchFamily="34" charset="0"/>
                <a:hlinkClick r:id="rId13"/>
              </a:rPr>
              <a:t>Health</a:t>
            </a:r>
            <a:r>
              <a:rPr lang="en-US" sz="1400" dirty="0"/>
              <a:t/>
            </a:r>
            <a:br>
              <a:rPr lang="en-US" sz="1400" dirty="0"/>
            </a:br>
            <a:r>
              <a:rPr lang="en-US" sz="1400" u="sng" dirty="0">
                <a:solidFill>
                  <a:srgbClr val="656C67"/>
                </a:solidFill>
                <a:latin typeface="Arial" panose="020B0604020202020204" pitchFamily="34" charset="0"/>
                <a:hlinkClick r:id="rId14"/>
              </a:rPr>
              <a:t>Down </a:t>
            </a:r>
            <a:r>
              <a:rPr lang="en-US" sz="1400" u="sng" dirty="0" smtClean="0">
                <a:solidFill>
                  <a:srgbClr val="656C67"/>
                </a:solidFill>
                <a:latin typeface="Arial" panose="020B0604020202020204" pitchFamily="34" charset="0"/>
                <a:hlinkClick r:id="rId14"/>
              </a:rPr>
              <a:t>Syndrome</a:t>
            </a:r>
            <a:r>
              <a:rPr lang="en-US" sz="1400" dirty="0"/>
              <a:t/>
            </a:r>
            <a:br>
              <a:rPr lang="en-US" sz="1400" dirty="0"/>
            </a:br>
            <a:r>
              <a:rPr lang="en-US" sz="1400" u="sng" dirty="0" smtClean="0">
                <a:solidFill>
                  <a:srgbClr val="656C67"/>
                </a:solidFill>
                <a:latin typeface="Arial" panose="020B0604020202020204" pitchFamily="34" charset="0"/>
                <a:hlinkClick r:id="rId15"/>
              </a:rPr>
              <a:t>Energy</a:t>
            </a:r>
            <a:r>
              <a:rPr lang="en-US" sz="1400" dirty="0"/>
              <a:t/>
            </a:r>
            <a:br>
              <a:rPr lang="en-US" sz="1400" dirty="0"/>
            </a:br>
            <a:r>
              <a:rPr lang="en-US" sz="1400" u="sng" dirty="0">
                <a:solidFill>
                  <a:srgbClr val="656C67"/>
                </a:solidFill>
                <a:latin typeface="Arial" panose="020B0604020202020204" pitchFamily="34" charset="0"/>
                <a:hlinkClick r:id="rId16"/>
              </a:rPr>
              <a:t>General </a:t>
            </a:r>
            <a:r>
              <a:rPr lang="en-US" sz="1400" u="sng" dirty="0" smtClean="0">
                <a:solidFill>
                  <a:srgbClr val="656C67"/>
                </a:solidFill>
                <a:latin typeface="Arial" panose="020B0604020202020204" pitchFamily="34" charset="0"/>
                <a:hlinkClick r:id="rId16"/>
              </a:rPr>
              <a:t>Health</a:t>
            </a:r>
            <a:r>
              <a:rPr lang="en-US" sz="1400" dirty="0"/>
              <a:t/>
            </a:r>
            <a:br>
              <a:rPr lang="en-US" sz="1400" dirty="0"/>
            </a:br>
            <a:r>
              <a:rPr lang="en-US" sz="1400" u="sng" dirty="0">
                <a:solidFill>
                  <a:srgbClr val="656C67"/>
                </a:solidFill>
                <a:latin typeface="Arial" panose="020B0604020202020204" pitchFamily="34" charset="0"/>
                <a:hlinkClick r:id="rId17"/>
              </a:rPr>
              <a:t>Headaches/Migraines</a:t>
            </a:r>
            <a:r>
              <a:rPr lang="en-US" sz="1400" dirty="0"/>
              <a:t/>
            </a:r>
            <a:br>
              <a:rPr lang="en-US" sz="1400" dirty="0"/>
            </a:br>
            <a:r>
              <a:rPr lang="en-US" sz="1400" dirty="0"/>
              <a:t/>
            </a:r>
            <a:br>
              <a:rPr lang="en-US" sz="1400" dirty="0"/>
            </a:br>
            <a:r>
              <a:rPr lang="en-US" u="sng" dirty="0">
                <a:solidFill>
                  <a:srgbClr val="656C67"/>
                </a:solidFill>
                <a:latin typeface="Arial" panose="020B0604020202020204" pitchFamily="34" charset="0"/>
                <a:hlinkClick r:id="rId18"/>
              </a:rPr>
              <a:t>Healthy Home/Cleaning Products</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19"/>
              </a:rPr>
              <a:t>Heart Health</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20"/>
              </a:rPr>
              <a:t>Immune System Health/Colds/Flu</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21"/>
              </a:rPr>
              <a:t>Kids Health/Pregnancy</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22"/>
              </a:rPr>
              <a:t>Lyme Disease</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23"/>
              </a:rPr>
              <a:t>Men's Health</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24"/>
              </a:rPr>
              <a:t>Science &amp; Quality</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25"/>
              </a:rPr>
              <a:t>Shaklee Difference</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26"/>
              </a:rPr>
              <a:t>Skin Health/Personal Care Products</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27"/>
              </a:rPr>
              <a:t>Sleep</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28"/>
              </a:rPr>
              <a:t>Specific Supplements &amp; Vitamins/Nutrition</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29"/>
              </a:rPr>
              <a:t>Sports Nutrition/Exercise</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30"/>
              </a:rPr>
              <a:t>Stress/Anxiety/Depression/Mental Health</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31"/>
              </a:rPr>
              <a:t>Thyroid</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32"/>
              </a:rPr>
              <a:t>Walk Through the Product Guide</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33"/>
              </a:rPr>
              <a:t>Weight Loss</a:t>
            </a:r>
            <a:r>
              <a:rPr lang="en-US" dirty="0"/>
              <a:t/>
            </a:r>
            <a:br>
              <a:rPr lang="en-US" dirty="0"/>
            </a:br>
            <a:r>
              <a:rPr lang="en-US" dirty="0"/>
              <a:t/>
            </a:r>
            <a:br>
              <a:rPr lang="en-US" dirty="0"/>
            </a:br>
            <a:r>
              <a:rPr lang="en-US" u="sng" dirty="0">
                <a:solidFill>
                  <a:srgbClr val="656C67"/>
                </a:solidFill>
                <a:latin typeface="Arial" panose="020B0604020202020204" pitchFamily="34" charset="0"/>
                <a:hlinkClick r:id="rId34"/>
              </a:rPr>
              <a:t>Women's Health</a:t>
            </a:r>
            <a:endParaRPr lang="en-US" dirty="0"/>
          </a:p>
        </p:txBody>
      </p:sp>
      <p:sp>
        <p:nvSpPr>
          <p:cNvPr id="11" name="Rectangle 10"/>
          <p:cNvSpPr/>
          <p:nvPr/>
        </p:nvSpPr>
        <p:spPr>
          <a:xfrm>
            <a:off x="7684257" y="1176169"/>
            <a:ext cx="4386778" cy="369332"/>
          </a:xfrm>
          <a:prstGeom prst="rect">
            <a:avLst/>
          </a:prstGeom>
        </p:spPr>
        <p:txBody>
          <a:bodyPr wrap="none">
            <a:spAutoFit/>
          </a:bodyPr>
          <a:lstStyle/>
          <a:p>
            <a:r>
              <a:rPr lang="en-US" dirty="0">
                <a:hlinkClick r:id="rId35"/>
              </a:rPr>
              <a:t>http://</a:t>
            </a:r>
            <a:r>
              <a:rPr lang="en-US" dirty="0" smtClean="0">
                <a:hlinkClick r:id="rId35"/>
              </a:rPr>
              <a:t>betterhealthin31days.com/your</a:t>
            </a:r>
            <a:r>
              <a:rPr lang="en-US" dirty="0" smtClean="0"/>
              <a:t> name</a:t>
            </a:r>
            <a:endParaRPr lang="en-US" dirty="0"/>
          </a:p>
        </p:txBody>
      </p:sp>
      <p:pic>
        <p:nvPicPr>
          <p:cNvPr id="13" name="Picture 12"/>
          <p:cNvPicPr>
            <a:picLocks noChangeAspect="1"/>
          </p:cNvPicPr>
          <p:nvPr/>
        </p:nvPicPr>
        <p:blipFill>
          <a:blip r:embed="rId36"/>
          <a:stretch>
            <a:fillRect/>
          </a:stretch>
        </p:blipFill>
        <p:spPr>
          <a:xfrm>
            <a:off x="8192849" y="1544078"/>
            <a:ext cx="3369594" cy="767662"/>
          </a:xfrm>
          <a:prstGeom prst="rect">
            <a:avLst/>
          </a:prstGeom>
        </p:spPr>
      </p:pic>
    </p:spTree>
    <p:extLst>
      <p:ext uri="{BB962C8B-B14F-4D97-AF65-F5344CB8AC3E}">
        <p14:creationId xmlns:p14="http://schemas.microsoft.com/office/powerpoint/2010/main" val="3941450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10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1020F-173E-764C-8132-0728908F60A4}"/>
              </a:ext>
            </a:extLst>
          </p:cNvPr>
          <p:cNvSpPr>
            <a:spLocks noGrp="1"/>
          </p:cNvSpPr>
          <p:nvPr>
            <p:ph type="title"/>
          </p:nvPr>
        </p:nvSpPr>
        <p:spPr>
          <a:xfrm>
            <a:off x="216196" y="380965"/>
            <a:ext cx="8385544" cy="554701"/>
          </a:xfrm>
          <a:ln>
            <a:solidFill>
              <a:schemeClr val="accent1">
                <a:lumMod val="75000"/>
              </a:schemeClr>
            </a:solidFill>
          </a:ln>
        </p:spPr>
        <p:txBody>
          <a:bodyPr>
            <a:normAutofit/>
          </a:bodyPr>
          <a:lstStyle/>
          <a:p>
            <a:r>
              <a:rPr lang="en-US" sz="2400" dirty="0"/>
              <a:t>Ideas for Making Personal Connection and Meeting New </a:t>
            </a:r>
            <a:r>
              <a:rPr lang="en-US" sz="2400" dirty="0" smtClean="0"/>
              <a:t>People</a:t>
            </a:r>
            <a:endParaRPr lang="en-US" sz="2400" dirty="0"/>
          </a:p>
        </p:txBody>
      </p:sp>
      <p:sp>
        <p:nvSpPr>
          <p:cNvPr id="3" name="Content Placeholder 2">
            <a:extLst>
              <a:ext uri="{FF2B5EF4-FFF2-40B4-BE49-F238E27FC236}">
                <a16:creationId xmlns:a16="http://schemas.microsoft.com/office/drawing/2014/main" id="{F7993D53-E3BF-5A4D-8EF9-23B80A1577BD}"/>
              </a:ext>
            </a:extLst>
          </p:cNvPr>
          <p:cNvSpPr>
            <a:spLocks noGrp="1"/>
          </p:cNvSpPr>
          <p:nvPr>
            <p:ph idx="1"/>
          </p:nvPr>
        </p:nvSpPr>
        <p:spPr>
          <a:xfrm>
            <a:off x="194930" y="1262827"/>
            <a:ext cx="7198329" cy="5189939"/>
          </a:xfrm>
        </p:spPr>
        <p:txBody>
          <a:bodyPr>
            <a:normAutofit fontScale="92500" lnSpcReduction="20000"/>
          </a:bodyPr>
          <a:lstStyle/>
          <a:p>
            <a:pPr marL="0" indent="0">
              <a:buNone/>
            </a:pPr>
            <a:r>
              <a:rPr lang="en-US" sz="1800" dirty="0" smtClean="0"/>
              <a:t>We don’t join </a:t>
            </a:r>
            <a:r>
              <a:rPr lang="en-US" sz="1800" dirty="0"/>
              <a:t>a group </a:t>
            </a:r>
            <a:r>
              <a:rPr lang="en-US" sz="1800" dirty="0" smtClean="0"/>
              <a:t>to use </a:t>
            </a:r>
            <a:r>
              <a:rPr lang="en-US" sz="1800" dirty="0"/>
              <a:t>them for </a:t>
            </a:r>
            <a:r>
              <a:rPr lang="en-US" sz="1800" dirty="0" smtClean="0"/>
              <a:t>prospecting. We join groups to meet people with like interests and make friends and build relationships </a:t>
            </a:r>
          </a:p>
          <a:p>
            <a:pPr marL="0" indent="0">
              <a:buNone/>
            </a:pPr>
            <a:endParaRPr lang="en-US" sz="900" dirty="0"/>
          </a:p>
          <a:p>
            <a:pPr marL="0" indent="0">
              <a:buNone/>
            </a:pPr>
            <a:r>
              <a:rPr lang="en-US" sz="1800" dirty="0" smtClean="0"/>
              <a:t>We join groups that reflect our </a:t>
            </a:r>
            <a:r>
              <a:rPr lang="en-US" sz="1800" dirty="0"/>
              <a:t>interests</a:t>
            </a:r>
            <a:r>
              <a:rPr lang="en-US" sz="1800" dirty="0" smtClean="0"/>
              <a:t>.</a:t>
            </a:r>
          </a:p>
          <a:p>
            <a:r>
              <a:rPr lang="en-US" sz="1500" dirty="0" smtClean="0"/>
              <a:t>Environmental groups</a:t>
            </a:r>
          </a:p>
          <a:p>
            <a:r>
              <a:rPr lang="en-US" sz="1500" dirty="0" smtClean="0"/>
              <a:t>Painting </a:t>
            </a:r>
            <a:r>
              <a:rPr lang="en-US" sz="1500" dirty="0"/>
              <a:t>class</a:t>
            </a:r>
          </a:p>
          <a:p>
            <a:r>
              <a:rPr lang="en-US" sz="1500" dirty="0"/>
              <a:t>Cooking class</a:t>
            </a:r>
          </a:p>
          <a:p>
            <a:r>
              <a:rPr lang="en-US" sz="1500" dirty="0"/>
              <a:t>Zumba class</a:t>
            </a:r>
          </a:p>
          <a:p>
            <a:r>
              <a:rPr lang="en-US" sz="1500" dirty="0"/>
              <a:t>Service groups – local food pantry, </a:t>
            </a:r>
          </a:p>
          <a:p>
            <a:r>
              <a:rPr lang="en-US" sz="1500" dirty="0"/>
              <a:t>BUNCO group  -- Sherry Johnson</a:t>
            </a:r>
          </a:p>
          <a:p>
            <a:r>
              <a:rPr lang="en-US" sz="1500" dirty="0" smtClean="0"/>
              <a:t>Places of Worship --Churches, Mosques, Synagogues</a:t>
            </a:r>
            <a:endParaRPr lang="en-US" sz="1500" dirty="0"/>
          </a:p>
          <a:p>
            <a:r>
              <a:rPr lang="en-US" sz="1500" dirty="0"/>
              <a:t>PTO – meet moms, parents</a:t>
            </a:r>
          </a:p>
          <a:p>
            <a:r>
              <a:rPr lang="en-US" sz="1500" dirty="0"/>
              <a:t>Volleyball league –</a:t>
            </a:r>
          </a:p>
          <a:p>
            <a:r>
              <a:rPr lang="en-US" sz="1500" dirty="0"/>
              <a:t>Partner with local business</a:t>
            </a:r>
          </a:p>
          <a:p>
            <a:pPr marL="0" indent="0">
              <a:buNone/>
            </a:pPr>
            <a:r>
              <a:rPr lang="en-US" sz="1800" dirty="0"/>
              <a:t>	ex. home décor shop – serves hot cocoa station and give samples, display, sign up sheet for next PIC group …   or clothing shop ..  Advertise you will be there .. To bring new people to the shop … and owner offers special discount ..  </a:t>
            </a:r>
            <a:r>
              <a:rPr lang="en-US" sz="1800" dirty="0" err="1"/>
              <a:t>Etc</a:t>
            </a:r>
            <a:r>
              <a:rPr lang="en-US" sz="1800" dirty="0"/>
              <a:t> .</a:t>
            </a:r>
          </a:p>
          <a:p>
            <a:pPr marL="0" indent="0">
              <a:buNone/>
            </a:pPr>
            <a:r>
              <a:rPr lang="en-US" sz="1800" dirty="0"/>
              <a:t>Ex Kid’s sport team .--- Allison gathered the moms to meet one another</a:t>
            </a:r>
          </a:p>
          <a:p>
            <a:r>
              <a:rPr lang="en-US" sz="1800" dirty="0"/>
              <a:t>Landon just joined team .. Karen guest speaker on children’s immunity</a:t>
            </a:r>
          </a:p>
          <a:p>
            <a:pPr marL="0" indent="0">
              <a:buNone/>
            </a:pPr>
            <a:r>
              <a:rPr lang="en-US" sz="1800" dirty="0"/>
              <a:t>Ex – Andrew joined Runners Club</a:t>
            </a:r>
          </a:p>
          <a:p>
            <a:pPr marL="0" indent="0">
              <a:buNone/>
            </a:pPr>
            <a:r>
              <a:rPr lang="en-US" sz="1800" dirty="0"/>
              <a:t>Conversations regarding fitness come up as they run together.</a:t>
            </a:r>
          </a:p>
          <a:p>
            <a:endParaRPr lang="en-US" sz="1800" dirty="0"/>
          </a:p>
        </p:txBody>
      </p:sp>
      <p:sp>
        <p:nvSpPr>
          <p:cNvPr id="5" name="Rectangle 4">
            <a:extLst>
              <a:ext uri="{FF2B5EF4-FFF2-40B4-BE49-F238E27FC236}">
                <a16:creationId xmlns:a16="http://schemas.microsoft.com/office/drawing/2014/main" id="{F875EA34-66FC-AB44-BD93-EE6700666C4C}"/>
              </a:ext>
            </a:extLst>
          </p:cNvPr>
          <p:cNvSpPr/>
          <p:nvPr/>
        </p:nvSpPr>
        <p:spPr>
          <a:xfrm>
            <a:off x="8601740" y="2511350"/>
            <a:ext cx="3413051" cy="1384995"/>
          </a:xfrm>
          <a:prstGeom prst="rect">
            <a:avLst/>
          </a:prstGeom>
          <a:ln>
            <a:solidFill>
              <a:schemeClr val="tx1">
                <a:lumMod val="50000"/>
                <a:lumOff val="50000"/>
              </a:schemeClr>
            </a:solidFill>
          </a:ln>
        </p:spPr>
        <p:txBody>
          <a:bodyPr wrap="square">
            <a:spAutoFit/>
          </a:bodyPr>
          <a:lstStyle/>
          <a:p>
            <a:r>
              <a:rPr lang="en-US" sz="1200" dirty="0" smtClean="0">
                <a:solidFill>
                  <a:srgbClr val="050505"/>
                </a:solidFill>
                <a:latin typeface="system-ui"/>
              </a:rPr>
              <a:t>"</a:t>
            </a:r>
            <a:r>
              <a:rPr lang="en-US" sz="1200" dirty="0">
                <a:solidFill>
                  <a:srgbClr val="050505"/>
                </a:solidFill>
                <a:latin typeface="system-ui"/>
              </a:rPr>
              <a:t>If you have a dollar sign in one eye, you are half blind</a:t>
            </a:r>
            <a:r>
              <a:rPr lang="en-US" sz="1200" dirty="0" smtClean="0">
                <a:solidFill>
                  <a:srgbClr val="050505"/>
                </a:solidFill>
                <a:latin typeface="system-ui"/>
              </a:rPr>
              <a:t>.</a:t>
            </a:r>
          </a:p>
          <a:p>
            <a:r>
              <a:rPr lang="en-US" sz="1200" dirty="0" smtClean="0">
                <a:solidFill>
                  <a:srgbClr val="050505"/>
                </a:solidFill>
                <a:latin typeface="system-ui"/>
              </a:rPr>
              <a:t> </a:t>
            </a:r>
            <a:r>
              <a:rPr lang="en-US" sz="1200" dirty="0">
                <a:solidFill>
                  <a:srgbClr val="050505"/>
                </a:solidFill>
                <a:latin typeface="system-ui"/>
              </a:rPr>
              <a:t>If you have a dollar sign in both eyes, you are totally blind. </a:t>
            </a:r>
            <a:endParaRPr lang="en-US" sz="1200" dirty="0" smtClean="0">
              <a:solidFill>
                <a:srgbClr val="050505"/>
              </a:solidFill>
              <a:latin typeface="system-ui"/>
            </a:endParaRPr>
          </a:p>
          <a:p>
            <a:r>
              <a:rPr lang="en-US" sz="1200" dirty="0" smtClean="0">
                <a:solidFill>
                  <a:srgbClr val="050505"/>
                </a:solidFill>
                <a:latin typeface="system-ui"/>
              </a:rPr>
              <a:t>Serve </a:t>
            </a:r>
            <a:r>
              <a:rPr lang="en-US" sz="1200" dirty="0">
                <a:solidFill>
                  <a:srgbClr val="050505"/>
                </a:solidFill>
                <a:latin typeface="system-ui"/>
              </a:rPr>
              <a:t>your fellow </a:t>
            </a:r>
            <a:r>
              <a:rPr lang="en-US" sz="1200" dirty="0" smtClean="0">
                <a:solidFill>
                  <a:srgbClr val="050505"/>
                </a:solidFill>
                <a:latin typeface="system-ui"/>
              </a:rPr>
              <a:t>men and women, </a:t>
            </a:r>
            <a:r>
              <a:rPr lang="en-US" sz="1200" dirty="0">
                <a:solidFill>
                  <a:srgbClr val="050505"/>
                </a:solidFill>
                <a:latin typeface="system-ui"/>
              </a:rPr>
              <a:t>and the money will come." </a:t>
            </a:r>
            <a:endParaRPr lang="en-US" sz="1200" dirty="0">
              <a:solidFill>
                <a:srgbClr val="222222"/>
              </a:solidFill>
              <a:latin typeface="Arial" panose="020B0604020202020204" pitchFamily="34" charset="0"/>
            </a:endParaRPr>
          </a:p>
          <a:p>
            <a:r>
              <a:rPr lang="en-US" sz="1200" dirty="0" smtClean="0">
                <a:solidFill>
                  <a:srgbClr val="050505"/>
                </a:solidFill>
                <a:latin typeface="system-ui"/>
              </a:rPr>
              <a:t>	– </a:t>
            </a:r>
            <a:r>
              <a:rPr lang="en-US" sz="1200" dirty="0">
                <a:solidFill>
                  <a:srgbClr val="050505"/>
                </a:solidFill>
                <a:latin typeface="system-ui"/>
              </a:rPr>
              <a:t>Dr. Forrest C. Shaklee </a:t>
            </a:r>
            <a:endParaRPr lang="en-US" sz="1200" b="0" i="0" dirty="0">
              <a:solidFill>
                <a:srgbClr val="222222"/>
              </a:solidFill>
              <a:effectLst/>
              <a:latin typeface="Arial" panose="020B0604020202020204" pitchFamily="34" charset="0"/>
            </a:endParaRPr>
          </a:p>
        </p:txBody>
      </p:sp>
      <p:sp>
        <p:nvSpPr>
          <p:cNvPr id="4" name="TextBox 3"/>
          <p:cNvSpPr txBox="1"/>
          <p:nvPr/>
        </p:nvSpPr>
        <p:spPr>
          <a:xfrm>
            <a:off x="6825653" y="6083434"/>
            <a:ext cx="1562986" cy="369332"/>
          </a:xfrm>
          <a:prstGeom prst="rect">
            <a:avLst/>
          </a:prstGeom>
          <a:noFill/>
        </p:spPr>
        <p:txBody>
          <a:bodyPr wrap="square" rtlCol="0">
            <a:spAutoFit/>
          </a:bodyPr>
          <a:lstStyle/>
          <a:p>
            <a:r>
              <a:rPr lang="en-US" dirty="0" err="1" smtClean="0"/>
              <a:t>karen</a:t>
            </a:r>
            <a:endParaRPr lang="en-US" dirty="0"/>
          </a:p>
        </p:txBody>
      </p:sp>
      <p:pic>
        <p:nvPicPr>
          <p:cNvPr id="5122" name="Picture 2" descr="35 Environmental Organizations and Nonprofits For a Sustainable Future  (List and Ways You Can Get Involved) — GREEN DREAM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86935" y="383165"/>
            <a:ext cx="1733650" cy="1284982"/>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Book Club - Geneva Presbyterian Churc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2369" y="4434953"/>
            <a:ext cx="2122061" cy="2023326"/>
          </a:xfrm>
          <a:prstGeom prst="rect">
            <a:avLst/>
          </a:prstGeom>
          <a:noFill/>
          <a:ln>
            <a:solidFill>
              <a:schemeClr val="tx2">
                <a:lumMod val="40000"/>
                <a:lumOff val="60000"/>
              </a:schemeClr>
            </a:solidFill>
          </a:ln>
          <a:extLst>
            <a:ext uri="{909E8E84-426E-40DD-AFC4-6F175D3DCCD1}">
              <a14:hiddenFill xmlns:a14="http://schemas.microsoft.com/office/drawing/2010/main">
                <a:solidFill>
                  <a:srgbClr val="FFFFFF"/>
                </a:solidFill>
              </a14:hiddenFill>
            </a:ext>
          </a:extLst>
        </p:spPr>
      </p:pic>
      <p:pic>
        <p:nvPicPr>
          <p:cNvPr id="5126" name="Picture 6" descr="Fall Fitness and Yoga Classes with the Crystal Lake Park District | Crystal  Lake, IL Patc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94657" y="1135944"/>
            <a:ext cx="1698073" cy="1273555"/>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8" descr="Run club logo badge with abstract running men Vector Image"/>
          <p:cNvSpPr>
            <a:spLocks noChangeAspect="1" noChangeArrowheads="1"/>
          </p:cNvSpPr>
          <p:nvPr/>
        </p:nvSpPr>
        <p:spPr bwMode="auto">
          <a:xfrm>
            <a:off x="155574" y="-1825128"/>
            <a:ext cx="1985459" cy="23380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34" name="Picture 14" descr="1,669 Running Club Logos Illustrations &amp;amp; Clip Art - iStoc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88988" y="3535625"/>
            <a:ext cx="1203923" cy="1203923"/>
          </a:xfrm>
          <a:prstGeom prst="rect">
            <a:avLst/>
          </a:prstGeom>
          <a:noFill/>
          <a:extLst>
            <a:ext uri="{909E8E84-426E-40DD-AFC4-6F175D3DCCD1}">
              <a14:hiddenFill xmlns:a14="http://schemas.microsoft.com/office/drawing/2010/main">
                <a:solidFill>
                  <a:srgbClr val="FFFFFF"/>
                </a:solidFill>
              </a14:hiddenFill>
            </a:ext>
          </a:extLst>
        </p:spPr>
      </p:pic>
      <p:pic>
        <p:nvPicPr>
          <p:cNvPr id="5136" name="Picture 16" descr="PTO-logo - Weston Middle Schoo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03681" y="4739548"/>
            <a:ext cx="1395365" cy="1414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70457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B2688C-07A5-8544-9294-B7E544C6A834}"/>
              </a:ext>
            </a:extLst>
          </p:cNvPr>
          <p:cNvSpPr txBox="1"/>
          <p:nvPr/>
        </p:nvSpPr>
        <p:spPr>
          <a:xfrm>
            <a:off x="349663" y="255484"/>
            <a:ext cx="1869865" cy="461665"/>
          </a:xfrm>
          <a:prstGeom prst="rect">
            <a:avLst/>
          </a:prstGeom>
          <a:noFill/>
          <a:ln>
            <a:solidFill>
              <a:schemeClr val="tx1">
                <a:lumMod val="75000"/>
                <a:lumOff val="25000"/>
              </a:schemeClr>
            </a:solidFill>
          </a:ln>
        </p:spPr>
        <p:txBody>
          <a:bodyPr wrap="square" rtlCol="0">
            <a:spAutoFit/>
          </a:bodyPr>
          <a:lstStyle/>
          <a:p>
            <a:r>
              <a:rPr lang="en-US" sz="2400" dirty="0"/>
              <a:t>What to send  </a:t>
            </a:r>
          </a:p>
        </p:txBody>
      </p:sp>
      <p:sp>
        <p:nvSpPr>
          <p:cNvPr id="3" name="TextBox 2">
            <a:extLst>
              <a:ext uri="{FF2B5EF4-FFF2-40B4-BE49-F238E27FC236}">
                <a16:creationId xmlns:a16="http://schemas.microsoft.com/office/drawing/2014/main" id="{F75A9E0E-F18C-1443-8EC1-E06D43E6211B}"/>
              </a:ext>
            </a:extLst>
          </p:cNvPr>
          <p:cNvSpPr txBox="1"/>
          <p:nvPr/>
        </p:nvSpPr>
        <p:spPr>
          <a:xfrm>
            <a:off x="308693" y="856085"/>
            <a:ext cx="7608673" cy="830997"/>
          </a:xfrm>
          <a:prstGeom prst="rect">
            <a:avLst/>
          </a:prstGeom>
          <a:noFill/>
        </p:spPr>
        <p:txBody>
          <a:bodyPr wrap="square" rtlCol="0">
            <a:spAutoFit/>
          </a:bodyPr>
          <a:lstStyle/>
          <a:p>
            <a:r>
              <a:rPr lang="en-US" sz="1600" b="1" dirty="0" smtClean="0"/>
              <a:t>Brochures</a:t>
            </a:r>
            <a:r>
              <a:rPr lang="en-US" sz="1600" dirty="0" smtClean="0"/>
              <a:t> </a:t>
            </a:r>
            <a:r>
              <a:rPr lang="en-US" sz="1600" dirty="0"/>
              <a:t>( Life Shake, Mind Works, </a:t>
            </a:r>
            <a:r>
              <a:rPr lang="en-US" sz="1600" dirty="0" err="1"/>
              <a:t>Vivix</a:t>
            </a:r>
            <a:r>
              <a:rPr lang="en-US" sz="1600" dirty="0"/>
              <a:t> , Prove It Challenge, </a:t>
            </a:r>
            <a:r>
              <a:rPr lang="en-US" sz="1600" dirty="0" smtClean="0"/>
              <a:t>YOUTH, Shaklee </a:t>
            </a:r>
            <a:r>
              <a:rPr lang="en-US" sz="1600" dirty="0"/>
              <a:t>Difference, </a:t>
            </a:r>
            <a:r>
              <a:rPr lang="en-US" sz="1600" dirty="0" err="1"/>
              <a:t>Meology</a:t>
            </a:r>
            <a:r>
              <a:rPr lang="en-US" sz="1600" dirty="0"/>
              <a:t>, Business </a:t>
            </a:r>
            <a:r>
              <a:rPr lang="en-US" sz="1600" dirty="0" smtClean="0"/>
              <a:t>Opportunity</a:t>
            </a:r>
            <a:endParaRPr lang="en-US" sz="1600" dirty="0"/>
          </a:p>
          <a:p>
            <a:pPr marL="285750" indent="-285750">
              <a:buFont typeface="Arial" panose="020B0604020202020204" pitchFamily="34" charset="0"/>
              <a:buChar char="•"/>
            </a:pPr>
            <a:r>
              <a:rPr lang="en-US" sz="1600" dirty="0"/>
              <a:t>Product Guide with your contact information ON THE back page </a:t>
            </a:r>
          </a:p>
        </p:txBody>
      </p:sp>
      <p:sp>
        <p:nvSpPr>
          <p:cNvPr id="4" name="Rectangle 3"/>
          <p:cNvSpPr/>
          <p:nvPr/>
        </p:nvSpPr>
        <p:spPr>
          <a:xfrm>
            <a:off x="9112591" y="217838"/>
            <a:ext cx="2576151" cy="2523768"/>
          </a:xfrm>
          <a:prstGeom prst="rect">
            <a:avLst/>
          </a:prstGeom>
          <a:ln>
            <a:solidFill>
              <a:schemeClr val="tx1">
                <a:lumMod val="65000"/>
                <a:lumOff val="35000"/>
              </a:schemeClr>
            </a:solidFill>
          </a:ln>
        </p:spPr>
        <p:txBody>
          <a:bodyPr wrap="square">
            <a:spAutoFit/>
          </a:bodyPr>
          <a:lstStyle/>
          <a:p>
            <a:r>
              <a:rPr lang="en-US" sz="1400" dirty="0" err="1">
                <a:solidFill>
                  <a:srgbClr val="2E2E2E"/>
                </a:solidFill>
                <a:latin typeface="Gilmer Regular"/>
              </a:rPr>
              <a:t>Vitalizer</a:t>
            </a:r>
            <a:r>
              <a:rPr lang="en-US" sz="1400" dirty="0">
                <a:solidFill>
                  <a:srgbClr val="2E2E2E"/>
                </a:solidFill>
                <a:latin typeface="Gilmer Regular"/>
              </a:rPr>
              <a:t>™ </a:t>
            </a:r>
            <a:r>
              <a:rPr lang="en-US" sz="1400" dirty="0" smtClean="0">
                <a:solidFill>
                  <a:srgbClr val="2E2E2E"/>
                </a:solidFill>
                <a:latin typeface="Gilmer Regular"/>
              </a:rPr>
              <a:t>Women</a:t>
            </a:r>
            <a:endParaRPr lang="en-US" sz="1400" dirty="0">
              <a:solidFill>
                <a:srgbClr val="2E2E2E"/>
              </a:solidFill>
              <a:latin typeface="Gilmer Regular"/>
            </a:endParaRPr>
          </a:p>
          <a:p>
            <a:pPr fontAlgn="ctr"/>
            <a:r>
              <a:rPr lang="en-US" sz="900" dirty="0">
                <a:solidFill>
                  <a:srgbClr val="173E35"/>
                </a:solidFill>
                <a:latin typeface="Gilmer Regular"/>
                <a:hlinkClick r:id="rId2" tooltip="View more services"/>
              </a:rPr>
              <a:t> </a:t>
            </a:r>
            <a:r>
              <a:rPr lang="en-US" sz="900" dirty="0">
                <a:solidFill>
                  <a:srgbClr val="2E2E2E"/>
                </a:solidFill>
                <a:latin typeface="Gilmer Regular"/>
                <a:hlinkClick r:id="rId2" tooltip="View more services"/>
              </a:rPr>
              <a:t>Share</a:t>
            </a:r>
            <a:r>
              <a:rPr lang="en-US" sz="900" dirty="0">
                <a:solidFill>
                  <a:srgbClr val="173E35"/>
                </a:solidFill>
                <a:latin typeface="Gilmer Regular"/>
                <a:hlinkClick r:id="rId3" tooltip="Copy link"/>
              </a:rPr>
              <a:t> </a:t>
            </a:r>
            <a:r>
              <a:rPr lang="en-US" sz="900" dirty="0">
                <a:solidFill>
                  <a:srgbClr val="333333"/>
                </a:solidFill>
                <a:latin typeface="Gilmer Regular"/>
                <a:hlinkClick r:id="rId3" tooltip="Copy link"/>
              </a:rPr>
              <a:t>Copy Link</a:t>
            </a:r>
            <a:endParaRPr lang="en-US" sz="900" dirty="0">
              <a:solidFill>
                <a:srgbClr val="2E2E2E"/>
              </a:solidFill>
              <a:latin typeface="Gilmer Regular"/>
            </a:endParaRPr>
          </a:p>
          <a:p>
            <a:r>
              <a:rPr lang="en-US" sz="900" dirty="0">
                <a:solidFill>
                  <a:srgbClr val="2E2E2E"/>
                </a:solidFill>
                <a:latin typeface="Gilmer Regular"/>
              </a:rPr>
              <a:t>Advanced nutrition. </a:t>
            </a:r>
            <a:endParaRPr lang="en-US" sz="900" dirty="0" smtClean="0">
              <a:solidFill>
                <a:srgbClr val="2E2E2E"/>
              </a:solidFill>
              <a:latin typeface="Gilmer Regular"/>
            </a:endParaRPr>
          </a:p>
          <a:p>
            <a:r>
              <a:rPr lang="en-US" sz="900" dirty="0" smtClean="0">
                <a:solidFill>
                  <a:srgbClr val="2E2E2E"/>
                </a:solidFill>
                <a:latin typeface="Gilmer Regular"/>
              </a:rPr>
              <a:t>Based </a:t>
            </a:r>
            <a:r>
              <a:rPr lang="en-US" sz="900" dirty="0">
                <a:solidFill>
                  <a:srgbClr val="2E2E2E"/>
                </a:solidFill>
                <a:latin typeface="Gilmer Regular"/>
              </a:rPr>
              <a:t>on 12 clinical studies</a:t>
            </a:r>
            <a:r>
              <a:rPr lang="en-US" sz="900" dirty="0" smtClean="0">
                <a:solidFill>
                  <a:srgbClr val="2E2E2E"/>
                </a:solidFill>
                <a:latin typeface="Gilmer Regular"/>
              </a:rPr>
              <a:t>.</a:t>
            </a:r>
          </a:p>
          <a:p>
            <a:endParaRPr lang="en-US" sz="900" dirty="0">
              <a:solidFill>
                <a:srgbClr val="2E2E2E"/>
              </a:solidFill>
              <a:latin typeface="Gilmer Regular"/>
            </a:endParaRPr>
          </a:p>
          <a:p>
            <a:r>
              <a:rPr lang="en-US" sz="900" dirty="0">
                <a:solidFill>
                  <a:srgbClr val="2E2E2E"/>
                </a:solidFill>
                <a:latin typeface="Gilmer Regular"/>
              </a:rPr>
              <a:t>Imagine feeling healthier every day. </a:t>
            </a:r>
            <a:endParaRPr lang="en-US" sz="900" dirty="0" smtClean="0">
              <a:solidFill>
                <a:srgbClr val="2E2E2E"/>
              </a:solidFill>
              <a:latin typeface="Gilmer Regular"/>
            </a:endParaRPr>
          </a:p>
          <a:p>
            <a:r>
              <a:rPr lang="en-US" sz="900" dirty="0" err="1" smtClean="0">
                <a:solidFill>
                  <a:srgbClr val="2E2E2E"/>
                </a:solidFill>
                <a:latin typeface="Gilmer Regular"/>
              </a:rPr>
              <a:t>Vitalizer</a:t>
            </a:r>
            <a:r>
              <a:rPr lang="en-US" sz="900" dirty="0" smtClean="0">
                <a:solidFill>
                  <a:srgbClr val="2E2E2E"/>
                </a:solidFill>
                <a:latin typeface="Gilmer Regular"/>
              </a:rPr>
              <a:t> </a:t>
            </a:r>
            <a:r>
              <a:rPr lang="en-US" sz="900" dirty="0">
                <a:solidFill>
                  <a:srgbClr val="2E2E2E"/>
                </a:solidFill>
                <a:latin typeface="Gilmer Regular"/>
              </a:rPr>
              <a:t>provides advanced nutrition with a full spectrum of clinically supported vitamins, minerals, antioxidants, phytonutrients, omega-3 fatty acids, probiotics, and more in one convenient Vita-Strip®. With a patented delivery system specially designed to enhance absorption of key nutrients in the body.</a:t>
            </a:r>
          </a:p>
          <a:p>
            <a:r>
              <a:rPr lang="en-US" sz="900" b="1" dirty="0" err="1">
                <a:solidFill>
                  <a:srgbClr val="2E2E2E"/>
                </a:solidFill>
                <a:latin typeface="Gilmer Regular"/>
              </a:rPr>
              <a:t>Vitalizer</a:t>
            </a:r>
            <a:r>
              <a:rPr lang="en-US" sz="900" b="1" dirty="0">
                <a:solidFill>
                  <a:srgbClr val="2E2E2E"/>
                </a:solidFill>
                <a:latin typeface="Gilmer Regular"/>
              </a:rPr>
              <a:t> Women is also excellent as a prenatal/postnatal multivitamin.</a:t>
            </a:r>
            <a:br>
              <a:rPr lang="en-US" sz="900" b="1" dirty="0">
                <a:solidFill>
                  <a:srgbClr val="2E2E2E"/>
                </a:solidFill>
                <a:latin typeface="Gilmer Regular"/>
              </a:rPr>
            </a:br>
            <a:r>
              <a:rPr lang="en-US" sz="900" b="1" dirty="0">
                <a:solidFill>
                  <a:srgbClr val="2E2E2E"/>
                </a:solidFill>
                <a:latin typeface="Gilmer Regular"/>
              </a:rPr>
              <a:t/>
            </a:r>
            <a:br>
              <a:rPr lang="en-US" sz="900" b="1" dirty="0">
                <a:solidFill>
                  <a:srgbClr val="2E2E2E"/>
                </a:solidFill>
                <a:latin typeface="Gilmer Regular"/>
              </a:rPr>
            </a:br>
            <a:r>
              <a:rPr lang="en-US" sz="900" b="1" dirty="0">
                <a:solidFill>
                  <a:srgbClr val="2E2E2E"/>
                </a:solidFill>
                <a:latin typeface="Gilmer Regular"/>
              </a:rPr>
              <a:t>Feel better in 30 days or your money back.</a:t>
            </a:r>
            <a:endParaRPr lang="en-US" sz="900" b="0" i="0" dirty="0">
              <a:solidFill>
                <a:srgbClr val="2E2E2E"/>
              </a:solidFill>
              <a:effectLst/>
              <a:latin typeface="Gilmer Regular"/>
            </a:endParaRPr>
          </a:p>
        </p:txBody>
      </p:sp>
      <p:pic>
        <p:nvPicPr>
          <p:cNvPr id="6146" name="Picture 2" descr="Vitalizer Women front of box"/>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02489" y="255484"/>
            <a:ext cx="626684" cy="62668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Vitalizer Produ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5326" y="4541048"/>
            <a:ext cx="1570680" cy="20262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179890" y="3839507"/>
            <a:ext cx="2592788" cy="584775"/>
          </a:xfrm>
          <a:prstGeom prst="rect">
            <a:avLst/>
          </a:prstGeom>
          <a:noFill/>
          <a:ln>
            <a:solidFill>
              <a:schemeClr val="tx1">
                <a:lumMod val="65000"/>
                <a:lumOff val="35000"/>
              </a:schemeClr>
            </a:solidFill>
          </a:ln>
        </p:spPr>
        <p:txBody>
          <a:bodyPr wrap="square" rtlCol="0">
            <a:spAutoFit/>
          </a:bodyPr>
          <a:lstStyle/>
          <a:p>
            <a:r>
              <a:rPr lang="en-US" sz="1600" dirty="0" err="1" smtClean="0"/>
              <a:t>Downloadables</a:t>
            </a:r>
            <a:r>
              <a:rPr lang="en-US" sz="1600" dirty="0" smtClean="0"/>
              <a:t> </a:t>
            </a:r>
            <a:r>
              <a:rPr lang="en-US" sz="1600" dirty="0"/>
              <a:t>o</a:t>
            </a:r>
            <a:r>
              <a:rPr lang="en-US" sz="1600" dirty="0" smtClean="0"/>
              <a:t>n Product Pages in Shaklee.com</a:t>
            </a:r>
            <a:endParaRPr lang="en-US" sz="1600" dirty="0"/>
          </a:p>
        </p:txBody>
      </p:sp>
      <p:pic>
        <p:nvPicPr>
          <p:cNvPr id="6150" name="Picture 6" descr="https://s10900.pcdn.co/wp-content/uploads/2017/04/DrsPrenatalLtrENG00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1757" y="4539251"/>
            <a:ext cx="1791234" cy="231874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9123160" y="2813503"/>
            <a:ext cx="2706248" cy="954107"/>
          </a:xfrm>
          <a:prstGeom prst="rect">
            <a:avLst/>
          </a:prstGeom>
          <a:ln>
            <a:solidFill>
              <a:schemeClr val="tx1">
                <a:lumMod val="50000"/>
                <a:lumOff val="50000"/>
              </a:schemeClr>
            </a:solidFill>
          </a:ln>
        </p:spPr>
        <p:txBody>
          <a:bodyPr wrap="square">
            <a:spAutoFit/>
          </a:bodyPr>
          <a:lstStyle/>
          <a:p>
            <a:pPr lvl="0"/>
            <a:r>
              <a:rPr lang="en-US" sz="1400" dirty="0">
                <a:solidFill>
                  <a:prstClr val="black"/>
                </a:solidFill>
              </a:rPr>
              <a:t>Shaklee Product page of Shaklee.com </a:t>
            </a:r>
            <a:r>
              <a:rPr lang="en-US" sz="1400" dirty="0" smtClean="0">
                <a:solidFill>
                  <a:prstClr val="black"/>
                </a:solidFill>
              </a:rPr>
              <a:t>..</a:t>
            </a:r>
          </a:p>
          <a:p>
            <a:pPr lvl="0"/>
            <a:r>
              <a:rPr lang="en-US" sz="1400" dirty="0" smtClean="0">
                <a:solidFill>
                  <a:prstClr val="black"/>
                </a:solidFill>
              </a:rPr>
              <a:t> </a:t>
            </a:r>
            <a:r>
              <a:rPr lang="en-US" sz="1400" dirty="0">
                <a:solidFill>
                  <a:prstClr val="black"/>
                </a:solidFill>
              </a:rPr>
              <a:t>Send link  see Product Information Sheets</a:t>
            </a:r>
          </a:p>
        </p:txBody>
      </p:sp>
      <p:sp>
        <p:nvSpPr>
          <p:cNvPr id="7" name="Rectangle 6"/>
          <p:cNvSpPr/>
          <p:nvPr/>
        </p:nvSpPr>
        <p:spPr>
          <a:xfrm>
            <a:off x="178440" y="3456797"/>
            <a:ext cx="4229853" cy="1077218"/>
          </a:xfrm>
          <a:prstGeom prst="rect">
            <a:avLst/>
          </a:prstGeom>
          <a:ln>
            <a:solidFill>
              <a:schemeClr val="accent3">
                <a:lumMod val="75000"/>
              </a:schemeClr>
            </a:solidFill>
          </a:ln>
        </p:spPr>
        <p:txBody>
          <a:bodyPr wrap="square">
            <a:spAutoFit/>
          </a:bodyPr>
          <a:lstStyle/>
          <a:p>
            <a:pPr lvl="0"/>
            <a:r>
              <a:rPr lang="en-US" sz="1600" b="1" dirty="0">
                <a:solidFill>
                  <a:prstClr val="black"/>
                </a:solidFill>
              </a:rPr>
              <a:t>Doctor letters </a:t>
            </a:r>
            <a:r>
              <a:rPr lang="en-US" sz="1600" dirty="0">
                <a:solidFill>
                  <a:prstClr val="black"/>
                </a:solidFill>
              </a:rPr>
              <a:t>… in  Shaklee.com, ( Business /Tools  )    type in search bar ”physician letters“</a:t>
            </a:r>
          </a:p>
          <a:p>
            <a:pPr lvl="0"/>
            <a:r>
              <a:rPr lang="en-US" sz="1600" dirty="0">
                <a:solidFill>
                  <a:prstClr val="black"/>
                </a:solidFill>
              </a:rPr>
              <a:t>( pre-natal, cholesterol, blood pressure, bariatric, Shaklee Difference ) </a:t>
            </a:r>
          </a:p>
        </p:txBody>
      </p:sp>
      <p:pic>
        <p:nvPicPr>
          <p:cNvPr id="6152" name="Picture 8" descr="Handwritten Thank You Notes for Customer Appreciation | Wami"/>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29165" y="4695069"/>
            <a:ext cx="2266873" cy="170015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196308" y="4917896"/>
            <a:ext cx="2191836" cy="1107996"/>
          </a:xfrm>
          <a:prstGeom prst="rect">
            <a:avLst/>
          </a:prstGeom>
          <a:ln>
            <a:solidFill>
              <a:schemeClr val="bg2">
                <a:lumMod val="50000"/>
              </a:schemeClr>
            </a:solidFill>
          </a:ln>
        </p:spPr>
        <p:txBody>
          <a:bodyPr wrap="square">
            <a:spAutoFit/>
          </a:bodyPr>
          <a:lstStyle/>
          <a:p>
            <a:pPr lvl="0"/>
            <a:r>
              <a:rPr lang="en-US" sz="1600" b="1" dirty="0">
                <a:solidFill>
                  <a:prstClr val="black"/>
                </a:solidFill>
              </a:rPr>
              <a:t>Hand-written </a:t>
            </a:r>
            <a:r>
              <a:rPr lang="en-US" sz="1600" b="1" dirty="0" smtClean="0">
                <a:solidFill>
                  <a:prstClr val="black"/>
                </a:solidFill>
              </a:rPr>
              <a:t>note</a:t>
            </a:r>
            <a:r>
              <a:rPr lang="en-US" dirty="0" smtClean="0">
                <a:solidFill>
                  <a:prstClr val="black"/>
                </a:solidFill>
              </a:rPr>
              <a:t> </a:t>
            </a:r>
            <a:r>
              <a:rPr lang="en-US" sz="1600" i="1" dirty="0">
                <a:solidFill>
                  <a:prstClr val="black"/>
                </a:solidFill>
              </a:rPr>
              <a:t>Thanks for your inquiring about migraines.  _______</a:t>
            </a:r>
          </a:p>
        </p:txBody>
      </p:sp>
      <p:sp>
        <p:nvSpPr>
          <p:cNvPr id="9" name="Rectangle 8"/>
          <p:cNvSpPr/>
          <p:nvPr/>
        </p:nvSpPr>
        <p:spPr>
          <a:xfrm>
            <a:off x="3282344" y="2105127"/>
            <a:ext cx="4211599" cy="1077218"/>
          </a:xfrm>
          <a:prstGeom prst="rect">
            <a:avLst/>
          </a:prstGeom>
        </p:spPr>
        <p:txBody>
          <a:bodyPr wrap="square">
            <a:spAutoFit/>
          </a:bodyPr>
          <a:lstStyle/>
          <a:p>
            <a:pPr lvl="0"/>
            <a:r>
              <a:rPr lang="en-US" sz="1600" b="1" dirty="0">
                <a:solidFill>
                  <a:prstClr val="black"/>
                </a:solidFill>
              </a:rPr>
              <a:t>Send samples </a:t>
            </a:r>
            <a:r>
              <a:rPr lang="en-US" sz="1600" dirty="0">
                <a:solidFill>
                  <a:prstClr val="black"/>
                </a:solidFill>
              </a:rPr>
              <a:t>with Product Information sheet from the product page  ( Triple Defense Boost , Life Shake, Energy Tea, New Sustained Energy Boost, etc. </a:t>
            </a:r>
            <a:r>
              <a:rPr lang="en-US" sz="1600" dirty="0" smtClean="0">
                <a:solidFill>
                  <a:prstClr val="black"/>
                </a:solidFill>
              </a:rPr>
              <a:t>)</a:t>
            </a:r>
            <a:endParaRPr lang="en-US" sz="1600" dirty="0">
              <a:solidFill>
                <a:prstClr val="black"/>
              </a:solidFill>
            </a:endParaRPr>
          </a:p>
        </p:txBody>
      </p:sp>
      <p:pic>
        <p:nvPicPr>
          <p:cNvPr id="6154" name="Picture 10" descr="Home - Shakle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55909" y="1864278"/>
            <a:ext cx="905547" cy="1784655"/>
          </a:xfrm>
          <a:prstGeom prst="rect">
            <a:avLst/>
          </a:prstGeom>
          <a:noFill/>
          <a:extLst>
            <a:ext uri="{909E8E84-426E-40DD-AFC4-6F175D3DCCD1}">
              <a14:hiddenFill xmlns:a14="http://schemas.microsoft.com/office/drawing/2010/main">
                <a:solidFill>
                  <a:srgbClr val="FFFFFF"/>
                </a:solidFill>
              </a14:hiddenFill>
            </a:ext>
          </a:extLst>
        </p:spPr>
      </p:pic>
      <p:pic>
        <p:nvPicPr>
          <p:cNvPr id="6160" name="Picture 16" descr="Pin on 4 Shaklee Life Shaklee Flavors"/>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1643" b="10116"/>
          <a:stretch/>
        </p:blipFill>
        <p:spPr bwMode="auto">
          <a:xfrm rot="21342481">
            <a:off x="6144272" y="2966224"/>
            <a:ext cx="1297203" cy="1495239"/>
          </a:xfrm>
          <a:prstGeom prst="rect">
            <a:avLst/>
          </a:prstGeom>
          <a:noFill/>
          <a:extLst>
            <a:ext uri="{909E8E84-426E-40DD-AFC4-6F175D3DCCD1}">
              <a14:hiddenFill xmlns:a14="http://schemas.microsoft.com/office/drawing/2010/main">
                <a:solidFill>
                  <a:srgbClr val="FFFFFF"/>
                </a:solidFill>
              </a14:hiddenFill>
            </a:ext>
          </a:extLst>
        </p:spPr>
      </p:pic>
      <p:pic>
        <p:nvPicPr>
          <p:cNvPr id="6162" name="Picture 18" descr="Shaklee 180® Energizing Tea Pomegranate 28 Sticks | Pomegranate | Flavor |  Size | Type | Shaklee US site"/>
          <p:cNvPicPr>
            <a:picLocks noChangeAspect="1" noChangeArrowheads="1"/>
          </p:cNvPicPr>
          <p:nvPr/>
        </p:nvPicPr>
        <p:blipFill rotWithShape="1">
          <a:blip r:embed="rId10">
            <a:extLst>
              <a:ext uri="{28A0092B-C50C-407E-A947-70E740481C1C}">
                <a14:useLocalDpi xmlns:a14="http://schemas.microsoft.com/office/drawing/2010/main" val="0"/>
              </a:ext>
            </a:extLst>
          </a:blip>
          <a:srcRect t="66313"/>
          <a:stretch/>
        </p:blipFill>
        <p:spPr bwMode="auto">
          <a:xfrm rot="3692926">
            <a:off x="4921741" y="3383154"/>
            <a:ext cx="1502014" cy="674055"/>
          </a:xfrm>
          <a:prstGeom prst="rect">
            <a:avLst/>
          </a:prstGeom>
          <a:noFill/>
          <a:extLst>
            <a:ext uri="{909E8E84-426E-40DD-AFC4-6F175D3DCCD1}">
              <a14:hiddenFill xmlns:a14="http://schemas.microsoft.com/office/drawing/2010/main">
                <a:solidFill>
                  <a:srgbClr val="FFFFFF"/>
                </a:solidFill>
              </a14:hiddenFill>
            </a:ext>
          </a:extLst>
        </p:spPr>
      </p:pic>
      <p:pic>
        <p:nvPicPr>
          <p:cNvPr id="6164" name="Picture 20" descr="Optiflora® DI Brochure, English (25 pk) | English | Language | Shaklee US  site"/>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23355" r="21912"/>
          <a:stretch/>
        </p:blipFill>
        <p:spPr bwMode="auto">
          <a:xfrm rot="20847930">
            <a:off x="175465" y="1686159"/>
            <a:ext cx="970156" cy="1772502"/>
          </a:xfrm>
          <a:prstGeom prst="rect">
            <a:avLst/>
          </a:prstGeom>
          <a:noFill/>
          <a:extLst>
            <a:ext uri="{909E8E84-426E-40DD-AFC4-6F175D3DCCD1}">
              <a14:hiddenFill xmlns:a14="http://schemas.microsoft.com/office/drawing/2010/main">
                <a:solidFill>
                  <a:srgbClr val="FFFFFF"/>
                </a:solidFill>
              </a14:hiddenFill>
            </a:ext>
          </a:extLst>
        </p:spPr>
      </p:pic>
      <p:pic>
        <p:nvPicPr>
          <p:cNvPr id="6166" name="Picture 22" descr="MindWorks™ Brochure, English (25 pk)"/>
          <p:cNvPicPr>
            <a:picLocks noChangeAspect="1" noChangeArrowheads="1"/>
          </p:cNvPicPr>
          <p:nvPr/>
        </p:nvPicPr>
        <p:blipFill rotWithShape="1">
          <a:blip r:embed="rId12">
            <a:extLst>
              <a:ext uri="{28A0092B-C50C-407E-A947-70E740481C1C}">
                <a14:useLocalDpi xmlns:a14="http://schemas.microsoft.com/office/drawing/2010/main" val="0"/>
              </a:ext>
            </a:extLst>
          </a:blip>
          <a:srcRect l="23414" r="21652"/>
          <a:stretch/>
        </p:blipFill>
        <p:spPr bwMode="auto">
          <a:xfrm rot="631911">
            <a:off x="2196603" y="1709358"/>
            <a:ext cx="785774" cy="1430387"/>
          </a:xfrm>
          <a:prstGeom prst="rect">
            <a:avLst/>
          </a:prstGeom>
          <a:noFill/>
          <a:extLst>
            <a:ext uri="{909E8E84-426E-40DD-AFC4-6F175D3DCCD1}">
              <a14:hiddenFill xmlns:a14="http://schemas.microsoft.com/office/drawing/2010/main">
                <a:solidFill>
                  <a:srgbClr val="FFFFFF"/>
                </a:solidFill>
              </a14:hiddenFill>
            </a:ext>
          </a:extLst>
        </p:spPr>
      </p:pic>
      <p:pic>
        <p:nvPicPr>
          <p:cNvPr id="6168" name="Picture 24" descr="Shaklee Difference™ Brochure, English"/>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21061177">
            <a:off x="892313" y="2122522"/>
            <a:ext cx="1238167" cy="1238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37729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F5B46-BD97-9841-A38C-4EF17ED650B9}"/>
              </a:ext>
            </a:extLst>
          </p:cNvPr>
          <p:cNvSpPr>
            <a:spLocks noGrp="1"/>
          </p:cNvSpPr>
          <p:nvPr>
            <p:ph type="title"/>
          </p:nvPr>
        </p:nvSpPr>
        <p:spPr>
          <a:xfrm>
            <a:off x="609600" y="371207"/>
            <a:ext cx="6447820" cy="784727"/>
          </a:xfrm>
          <a:ln>
            <a:solidFill>
              <a:schemeClr val="tx1">
                <a:lumMod val="50000"/>
                <a:lumOff val="50000"/>
              </a:schemeClr>
            </a:solidFill>
          </a:ln>
        </p:spPr>
        <p:txBody>
          <a:bodyPr>
            <a:normAutofit fontScale="90000"/>
          </a:bodyPr>
          <a:lstStyle/>
          <a:p>
            <a:r>
              <a:rPr lang="en-US" sz="2400" dirty="0"/>
              <a:t>A System for </a:t>
            </a:r>
            <a:r>
              <a:rPr lang="en-US" sz="2400" dirty="0" smtClean="0"/>
              <a:t>Servicing </a:t>
            </a:r>
            <a:r>
              <a:rPr lang="en-US" sz="2400" dirty="0"/>
              <a:t>and </a:t>
            </a:r>
            <a:r>
              <a:rPr lang="en-US" sz="2400" dirty="0" smtClean="0"/>
              <a:t>Educating Customers</a:t>
            </a:r>
            <a:br>
              <a:rPr lang="en-US" sz="2400" dirty="0" smtClean="0"/>
            </a:br>
            <a:r>
              <a:rPr lang="en-US" sz="2400" dirty="0" smtClean="0"/>
              <a:t>Creates L</a:t>
            </a:r>
            <a:r>
              <a:rPr lang="en-US" sz="2400" dirty="0"/>
              <a:t>i</a:t>
            </a:r>
            <a:r>
              <a:rPr lang="en-US" sz="2400" dirty="0" smtClean="0"/>
              <a:t>fe-Long Customers and Friends</a:t>
            </a:r>
            <a:endParaRPr lang="en-US" sz="2400" dirty="0"/>
          </a:p>
        </p:txBody>
      </p:sp>
      <p:sp>
        <p:nvSpPr>
          <p:cNvPr id="3" name="Content Placeholder 2">
            <a:extLst>
              <a:ext uri="{FF2B5EF4-FFF2-40B4-BE49-F238E27FC236}">
                <a16:creationId xmlns:a16="http://schemas.microsoft.com/office/drawing/2014/main" id="{1420062E-98CB-8E44-B669-114B1CF65005}"/>
              </a:ext>
            </a:extLst>
          </p:cNvPr>
          <p:cNvSpPr>
            <a:spLocks noGrp="1"/>
          </p:cNvSpPr>
          <p:nvPr>
            <p:ph idx="1"/>
          </p:nvPr>
        </p:nvSpPr>
        <p:spPr>
          <a:xfrm>
            <a:off x="609600" y="1345021"/>
            <a:ext cx="10972800" cy="1993604"/>
          </a:xfrm>
        </p:spPr>
        <p:txBody>
          <a:bodyPr>
            <a:normAutofit/>
          </a:bodyPr>
          <a:lstStyle/>
          <a:p>
            <a:pPr marL="0" indent="0">
              <a:buNone/>
            </a:pPr>
            <a:r>
              <a:rPr lang="en-US" sz="1600" dirty="0"/>
              <a:t>When someone becomes a Shaklee member, </a:t>
            </a:r>
            <a:endParaRPr lang="en-US" sz="1600" dirty="0" smtClean="0"/>
          </a:p>
          <a:p>
            <a:pPr marL="0" indent="0">
              <a:buNone/>
            </a:pPr>
            <a:r>
              <a:rPr lang="en-US" sz="1600" dirty="0"/>
              <a:t>	</a:t>
            </a:r>
            <a:r>
              <a:rPr lang="en-US" sz="1600" dirty="0" smtClean="0"/>
              <a:t>--they </a:t>
            </a:r>
            <a:r>
              <a:rPr lang="en-US" sz="1600" dirty="0"/>
              <a:t>are not just getting to  purchase the exceptional Shaklee products at a member discount . </a:t>
            </a:r>
            <a:endParaRPr lang="en-US" sz="1600" dirty="0" smtClean="0"/>
          </a:p>
          <a:p>
            <a:pPr marL="0" indent="0">
              <a:buNone/>
            </a:pPr>
            <a:r>
              <a:rPr lang="en-US" sz="1600" dirty="0"/>
              <a:t>	</a:t>
            </a:r>
            <a:r>
              <a:rPr lang="en-US" sz="1600" dirty="0" smtClean="0"/>
              <a:t>--And </a:t>
            </a:r>
            <a:r>
              <a:rPr lang="en-US" sz="1600" dirty="0"/>
              <a:t>they are </a:t>
            </a:r>
            <a:r>
              <a:rPr lang="en-US" sz="1600" dirty="0" smtClean="0"/>
              <a:t>not </a:t>
            </a:r>
            <a:r>
              <a:rPr lang="en-US" sz="1600" dirty="0"/>
              <a:t>just getting the trust and expertise that comes with Shaklee’s long standing reputation for excellence </a:t>
            </a:r>
            <a:r>
              <a:rPr lang="en-US" sz="1600" dirty="0" smtClean="0"/>
              <a:t>		and  </a:t>
            </a:r>
            <a:r>
              <a:rPr lang="en-US" sz="1600" dirty="0"/>
              <a:t>standards of quality .. </a:t>
            </a:r>
          </a:p>
          <a:p>
            <a:pPr marL="0" indent="0">
              <a:buNone/>
            </a:pPr>
            <a:r>
              <a:rPr lang="en-US" sz="1600" dirty="0" smtClean="0"/>
              <a:t>	-- They </a:t>
            </a:r>
            <a:r>
              <a:rPr lang="en-US" sz="1600" dirty="0"/>
              <a:t>are also getting US ..</a:t>
            </a:r>
          </a:p>
          <a:p>
            <a:pPr marL="0" indent="0">
              <a:buNone/>
            </a:pPr>
            <a:r>
              <a:rPr lang="en-US" sz="1600" dirty="0" smtClean="0"/>
              <a:t>	--We </a:t>
            </a:r>
            <a:r>
              <a:rPr lang="en-US" sz="1600" dirty="0"/>
              <a:t>come along with every bottle that goes out the door ..    And the service we offer is what creates the exceptional </a:t>
            </a:r>
            <a:r>
              <a:rPr lang="en-US" sz="1600" dirty="0" smtClean="0"/>
              <a:t>			customer </a:t>
            </a:r>
            <a:r>
              <a:rPr lang="en-US" sz="1600" dirty="0"/>
              <a:t>retention Shaklee has enjoyed for 60 + years. </a:t>
            </a:r>
          </a:p>
          <a:p>
            <a:endParaRPr lang="en-US" sz="1800" dirty="0"/>
          </a:p>
        </p:txBody>
      </p:sp>
      <p:pic>
        <p:nvPicPr>
          <p:cNvPr id="3074" name="Picture 2" descr="Why customer service is the new marketing strategy for your brand -  Nairametric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21640" y="4335785"/>
            <a:ext cx="3485790" cy="2180556"/>
          </a:xfrm>
          <a:prstGeom prst="rect">
            <a:avLst/>
          </a:prstGeom>
          <a:noFill/>
          <a:ln>
            <a:solidFill>
              <a:schemeClr val="accent3">
                <a:lumMod val="75000"/>
              </a:schemeClr>
            </a:solidFill>
          </a:ln>
          <a:extLst>
            <a:ext uri="{909E8E84-426E-40DD-AFC4-6F175D3DCCD1}">
              <a14:hiddenFill xmlns:a14="http://schemas.microsoft.com/office/drawing/2010/main">
                <a:solidFill>
                  <a:srgbClr val="FFFFFF"/>
                </a:solidFill>
              </a14:hiddenFill>
            </a:ext>
          </a:extLst>
        </p:spPr>
      </p:pic>
      <p:sp>
        <p:nvSpPr>
          <p:cNvPr id="4" name="Rectangle 3"/>
          <p:cNvSpPr/>
          <p:nvPr/>
        </p:nvSpPr>
        <p:spPr>
          <a:xfrm>
            <a:off x="609599" y="4125616"/>
            <a:ext cx="7343553" cy="2265236"/>
          </a:xfrm>
          <a:prstGeom prst="rect">
            <a:avLst/>
          </a:prstGeom>
        </p:spPr>
        <p:txBody>
          <a:bodyPr wrap="square">
            <a:spAutoFit/>
          </a:bodyPr>
          <a:lstStyle/>
          <a:p>
            <a:pPr marL="457189" lvl="0" indent="-457189" defTabSz="609585">
              <a:spcBef>
                <a:spcPct val="20000"/>
              </a:spcBef>
              <a:buFont typeface="Arial"/>
              <a:buChar char="•"/>
            </a:pPr>
            <a:r>
              <a:rPr lang="en-US" dirty="0">
                <a:solidFill>
                  <a:prstClr val="black"/>
                </a:solidFill>
              </a:rPr>
              <a:t>Learn and Earn </a:t>
            </a:r>
            <a:r>
              <a:rPr lang="en-US" dirty="0" smtClean="0">
                <a:solidFill>
                  <a:prstClr val="black"/>
                </a:solidFill>
              </a:rPr>
              <a:t>Programs </a:t>
            </a:r>
            <a:endParaRPr lang="en-US" dirty="0">
              <a:solidFill>
                <a:prstClr val="black"/>
              </a:solidFill>
            </a:endParaRPr>
          </a:p>
          <a:p>
            <a:pPr lvl="0" defTabSz="609585">
              <a:spcBef>
                <a:spcPct val="20000"/>
              </a:spcBef>
            </a:pPr>
            <a:r>
              <a:rPr lang="en-US" dirty="0">
                <a:solidFill>
                  <a:prstClr val="black"/>
                </a:solidFill>
              </a:rPr>
              <a:t>	-- BetterHealthin31Days.com/______ your name </a:t>
            </a:r>
          </a:p>
          <a:p>
            <a:pPr lvl="0" defTabSz="609585">
              <a:spcBef>
                <a:spcPct val="20000"/>
              </a:spcBef>
            </a:pPr>
            <a:r>
              <a:rPr lang="en-US" sz="1400" dirty="0" smtClean="0">
                <a:solidFill>
                  <a:prstClr val="black"/>
                </a:solidFill>
              </a:rPr>
              <a:t>	(</a:t>
            </a:r>
            <a:r>
              <a:rPr lang="en-US" sz="1400" dirty="0">
                <a:solidFill>
                  <a:prstClr val="black"/>
                </a:solidFill>
              </a:rPr>
              <a:t>CAUTION – Avoid posting on social media  the Better health link .  We use this website </a:t>
            </a:r>
            <a:r>
              <a:rPr lang="en-US" sz="1400" dirty="0" smtClean="0">
                <a:solidFill>
                  <a:prstClr val="black"/>
                </a:solidFill>
              </a:rPr>
              <a:t>	because </a:t>
            </a:r>
            <a:r>
              <a:rPr lang="en-US" sz="1400" dirty="0">
                <a:solidFill>
                  <a:prstClr val="black"/>
                </a:solidFill>
              </a:rPr>
              <a:t>it is password protected. That allows us to share real stories of our Members and </a:t>
            </a:r>
            <a:r>
              <a:rPr lang="en-US" sz="1400" dirty="0" smtClean="0">
                <a:solidFill>
                  <a:prstClr val="black"/>
                </a:solidFill>
              </a:rPr>
              <a:t>	Distributors</a:t>
            </a:r>
            <a:r>
              <a:rPr lang="en-US" sz="1400" dirty="0">
                <a:solidFill>
                  <a:prstClr val="black"/>
                </a:solidFill>
              </a:rPr>
              <a:t>.)</a:t>
            </a:r>
          </a:p>
          <a:p>
            <a:pPr lvl="0" defTabSz="609585">
              <a:spcBef>
                <a:spcPct val="20000"/>
              </a:spcBef>
            </a:pPr>
            <a:r>
              <a:rPr lang="en-US" sz="1600" dirty="0" smtClean="0">
                <a:solidFill>
                  <a:prstClr val="black"/>
                </a:solidFill>
              </a:rPr>
              <a:t>	--You </a:t>
            </a:r>
            <a:r>
              <a:rPr lang="en-US" sz="1600" dirty="0">
                <a:solidFill>
                  <a:prstClr val="black"/>
                </a:solidFill>
              </a:rPr>
              <a:t>or your Business Leader will then Use the Shaklee Gift Fulfillment Option </a:t>
            </a:r>
            <a:r>
              <a:rPr lang="en-US" sz="1600" dirty="0" smtClean="0">
                <a:solidFill>
                  <a:prstClr val="black"/>
                </a:solidFill>
              </a:rPr>
              <a:t>		or </a:t>
            </a:r>
            <a:r>
              <a:rPr lang="en-US" sz="1600" dirty="0">
                <a:solidFill>
                  <a:prstClr val="black"/>
                </a:solidFill>
              </a:rPr>
              <a:t>send them  a rebate </a:t>
            </a:r>
            <a:endParaRPr lang="en-US" sz="1600" dirty="0" smtClean="0">
              <a:solidFill>
                <a:prstClr val="black"/>
              </a:solidFill>
            </a:endParaRPr>
          </a:p>
          <a:p>
            <a:pPr marL="285750" lvl="0" indent="-285750" defTabSz="609585">
              <a:spcBef>
                <a:spcPct val="20000"/>
              </a:spcBef>
              <a:buFont typeface="Arial" panose="020B0604020202020204" pitchFamily="34" charset="0"/>
              <a:buChar char="•"/>
            </a:pPr>
            <a:r>
              <a:rPr lang="en-US" dirty="0" smtClean="0">
                <a:solidFill>
                  <a:prstClr val="black"/>
                </a:solidFill>
              </a:rPr>
              <a:t>Invite to Events and Health and Business Chats				barb</a:t>
            </a:r>
            <a:endParaRPr lang="en-US" dirty="0">
              <a:solidFill>
                <a:prstClr val="black"/>
              </a:solidFill>
            </a:endParaRPr>
          </a:p>
        </p:txBody>
      </p:sp>
      <p:sp>
        <p:nvSpPr>
          <p:cNvPr id="5" name="TextBox 4"/>
          <p:cNvSpPr txBox="1"/>
          <p:nvPr/>
        </p:nvSpPr>
        <p:spPr>
          <a:xfrm>
            <a:off x="609598" y="3547454"/>
            <a:ext cx="9768842" cy="400110"/>
          </a:xfrm>
          <a:prstGeom prst="rect">
            <a:avLst/>
          </a:prstGeom>
          <a:noFill/>
          <a:ln>
            <a:solidFill>
              <a:schemeClr val="accent3">
                <a:lumMod val="75000"/>
              </a:schemeClr>
            </a:solidFill>
          </a:ln>
        </p:spPr>
        <p:txBody>
          <a:bodyPr wrap="square" rtlCol="0">
            <a:spAutoFit/>
          </a:bodyPr>
          <a:lstStyle/>
          <a:p>
            <a:r>
              <a:rPr lang="en-US" sz="2000" b="1" dirty="0" smtClean="0"/>
              <a:t>Ideas for Educating Customers About Health, Nutrition, Benefits of Home Businesses, </a:t>
            </a:r>
            <a:r>
              <a:rPr lang="en-US" sz="2000" b="1" dirty="0" err="1" smtClean="0"/>
              <a:t>etc</a:t>
            </a:r>
            <a:r>
              <a:rPr lang="en-US" sz="2000" b="1" dirty="0" smtClean="0"/>
              <a:t>  </a:t>
            </a:r>
            <a:endParaRPr lang="en-US" sz="2000" b="1" dirty="0"/>
          </a:p>
        </p:txBody>
      </p:sp>
      <p:sp>
        <p:nvSpPr>
          <p:cNvPr id="6" name="Rectangle 5"/>
          <p:cNvSpPr/>
          <p:nvPr/>
        </p:nvSpPr>
        <p:spPr>
          <a:xfrm>
            <a:off x="8327038" y="286499"/>
            <a:ext cx="3448493" cy="954107"/>
          </a:xfrm>
          <a:prstGeom prst="rect">
            <a:avLst/>
          </a:prstGeom>
          <a:ln>
            <a:solidFill>
              <a:schemeClr val="accent3">
                <a:lumMod val="75000"/>
              </a:schemeClr>
            </a:solidFill>
          </a:ln>
        </p:spPr>
        <p:txBody>
          <a:bodyPr wrap="square">
            <a:spAutoFit/>
          </a:bodyPr>
          <a:lstStyle/>
          <a:p>
            <a:pPr lvl="0"/>
            <a:r>
              <a:rPr lang="en-US" sz="1400" dirty="0">
                <a:solidFill>
                  <a:prstClr val="black"/>
                </a:solidFill>
              </a:rPr>
              <a:t>3 part system</a:t>
            </a:r>
          </a:p>
          <a:p>
            <a:pPr marL="285750" lvl="0" indent="-285750">
              <a:buFont typeface="Arial" panose="020B0604020202020204" pitchFamily="34" charset="0"/>
              <a:buChar char="•"/>
            </a:pPr>
            <a:r>
              <a:rPr lang="en-US" sz="1400" dirty="0">
                <a:solidFill>
                  <a:prstClr val="black"/>
                </a:solidFill>
              </a:rPr>
              <a:t>Process for meeting new people</a:t>
            </a:r>
          </a:p>
          <a:p>
            <a:pPr marL="285750" lvl="0" indent="-285750">
              <a:buFont typeface="Arial" panose="020B0604020202020204" pitchFamily="34" charset="0"/>
              <a:buChar char="•"/>
            </a:pPr>
            <a:r>
              <a:rPr lang="en-US" sz="1400" b="1" dirty="0">
                <a:solidFill>
                  <a:prstClr val="black"/>
                </a:solidFill>
              </a:rPr>
              <a:t>Process for servicing and educating</a:t>
            </a:r>
          </a:p>
          <a:p>
            <a:pPr marL="285750" lvl="0" indent="-285750">
              <a:buFont typeface="Arial" panose="020B0604020202020204" pitchFamily="34" charset="0"/>
              <a:buChar char="•"/>
            </a:pPr>
            <a:r>
              <a:rPr lang="en-US" sz="1400" dirty="0">
                <a:solidFill>
                  <a:prstClr val="black"/>
                </a:solidFill>
              </a:rPr>
              <a:t>Process for identifying business partners </a:t>
            </a:r>
          </a:p>
        </p:txBody>
      </p:sp>
    </p:spTree>
    <p:extLst>
      <p:ext uri="{BB962C8B-B14F-4D97-AF65-F5344CB8AC3E}">
        <p14:creationId xmlns:p14="http://schemas.microsoft.com/office/powerpoint/2010/main" val="38282809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0103" y="393278"/>
            <a:ext cx="9243305" cy="695325"/>
          </a:xfrm>
          <a:ln>
            <a:solidFill>
              <a:schemeClr val="accent3">
                <a:lumMod val="75000"/>
              </a:schemeClr>
            </a:solidFill>
          </a:ln>
        </p:spPr>
        <p:txBody>
          <a:bodyPr>
            <a:normAutofit/>
          </a:bodyPr>
          <a:lstStyle/>
          <a:p>
            <a:r>
              <a:rPr lang="en-US" sz="2800" dirty="0">
                <a:latin typeface="+mn-lt"/>
              </a:rPr>
              <a:t>Events &amp; Appointments </a:t>
            </a:r>
            <a:r>
              <a:rPr lang="en-US" sz="2800" dirty="0" smtClean="0">
                <a:latin typeface="+mn-lt"/>
              </a:rPr>
              <a:t>to Educate and Build Relationships</a:t>
            </a:r>
            <a:endParaRPr lang="en-US" sz="2800" dirty="0">
              <a:latin typeface="+mn-lt"/>
            </a:endParaRPr>
          </a:p>
        </p:txBody>
      </p:sp>
      <p:sp>
        <p:nvSpPr>
          <p:cNvPr id="3" name="Content Placeholder 2"/>
          <p:cNvSpPr>
            <a:spLocks noGrp="1"/>
          </p:cNvSpPr>
          <p:nvPr>
            <p:ph idx="4294967295"/>
          </p:nvPr>
        </p:nvSpPr>
        <p:spPr>
          <a:xfrm>
            <a:off x="380103" y="1189623"/>
            <a:ext cx="10002541" cy="4210584"/>
          </a:xfrm>
        </p:spPr>
        <p:txBody>
          <a:bodyPr>
            <a:normAutofit/>
          </a:bodyPr>
          <a:lstStyle/>
          <a:p>
            <a:r>
              <a:rPr lang="en-US" sz="1800" dirty="0" smtClean="0"/>
              <a:t>Individual </a:t>
            </a:r>
            <a:r>
              <a:rPr lang="en-US" sz="1800" dirty="0"/>
              <a:t>appointments</a:t>
            </a:r>
          </a:p>
          <a:p>
            <a:r>
              <a:rPr lang="en-US" sz="1800" dirty="0"/>
              <a:t>Three-way calls</a:t>
            </a:r>
          </a:p>
          <a:p>
            <a:r>
              <a:rPr lang="en-US" sz="1800" dirty="0"/>
              <a:t>In-home events (Smoothie Workshops, Walk Through the Product Guide, Spa Night, The Non-toxic home, Healthy Eating, Natural Medicine Cabinet…) … ( zoom fatigue, craving for connection ) </a:t>
            </a:r>
          </a:p>
          <a:p>
            <a:r>
              <a:rPr lang="en-US" sz="1800" dirty="0"/>
              <a:t>New Member Appointments</a:t>
            </a:r>
          </a:p>
          <a:p>
            <a:r>
              <a:rPr lang="en-US" sz="1800" dirty="0"/>
              <a:t>Facebook Events: These can be at a set time or an ongoing event over a few days..  (Developing a Healthy Brain for Learning. advantages of a Shaklee business!) This is Shaklee, Say Boo to the Flu, Healthy for the Holidays, New Year New You, etc.</a:t>
            </a:r>
          </a:p>
          <a:p>
            <a:r>
              <a:rPr lang="en-US" sz="1800" dirty="0"/>
              <a:t>Challenge Groups  ( No Sugar November, Rainbow  ( food ) Challenge , Cleanse </a:t>
            </a:r>
            <a:r>
              <a:rPr lang="en-US" sz="1800" dirty="0" smtClean="0"/>
              <a:t>Prove It Challenge </a:t>
            </a:r>
            <a:r>
              <a:rPr lang="en-US" sz="1800" dirty="0"/>
              <a:t>,  Step--</a:t>
            </a:r>
            <a:r>
              <a:rPr lang="en-US" sz="1800" dirty="0" err="1"/>
              <a:t>tember</a:t>
            </a:r>
            <a:r>
              <a:rPr lang="en-US" sz="1800" dirty="0"/>
              <a:t> </a:t>
            </a:r>
            <a:r>
              <a:rPr lang="en-US" sz="1800" dirty="0" smtClean="0"/>
              <a:t>Walking Challenge)</a:t>
            </a:r>
            <a:endParaRPr lang="en-US" sz="1800" dirty="0"/>
          </a:p>
          <a:p>
            <a:r>
              <a:rPr lang="en-US" sz="1800" dirty="0"/>
              <a:t>Zoom events:  Health Chats</a:t>
            </a:r>
            <a:r>
              <a:rPr lang="en-US" sz="1800" dirty="0" smtClean="0"/>
              <a:t>, “ </a:t>
            </a:r>
            <a:r>
              <a:rPr lang="en-US" sz="1800" dirty="0"/>
              <a:t>Take a </a:t>
            </a:r>
            <a:r>
              <a:rPr lang="en-US" sz="1800" dirty="0" smtClean="0"/>
              <a:t>Look” </a:t>
            </a:r>
            <a:r>
              <a:rPr lang="en-US" sz="1800" dirty="0"/>
              <a:t>Business Stories,</a:t>
            </a:r>
          </a:p>
          <a:p>
            <a:r>
              <a:rPr lang="en-US" sz="1900" dirty="0"/>
              <a:t>Networking groups </a:t>
            </a:r>
            <a:r>
              <a:rPr lang="en-US" sz="1600" dirty="0"/>
              <a:t>( Be up front and honest about our business when responding, happy to send a sample, </a:t>
            </a:r>
          </a:p>
          <a:p>
            <a:endParaRPr lang="en-US" sz="2300" dirty="0"/>
          </a:p>
          <a:p>
            <a:endParaRPr lang="en-US" sz="2300" dirty="0"/>
          </a:p>
          <a:p>
            <a:endParaRPr lang="en-US" dirty="0"/>
          </a:p>
        </p:txBody>
      </p:sp>
      <p:sp>
        <p:nvSpPr>
          <p:cNvPr id="4" name="TextBox 3"/>
          <p:cNvSpPr txBox="1"/>
          <p:nvPr/>
        </p:nvSpPr>
        <p:spPr>
          <a:xfrm>
            <a:off x="10869664" y="6314471"/>
            <a:ext cx="1414130" cy="369332"/>
          </a:xfrm>
          <a:prstGeom prst="rect">
            <a:avLst/>
          </a:prstGeom>
          <a:noFill/>
        </p:spPr>
        <p:txBody>
          <a:bodyPr wrap="square" rtlCol="0">
            <a:spAutoFit/>
          </a:bodyPr>
          <a:lstStyle/>
          <a:p>
            <a:r>
              <a:rPr lang="en-US" dirty="0" err="1" smtClean="0"/>
              <a:t>karen</a:t>
            </a:r>
            <a:endParaRPr lang="en-US" dirty="0"/>
          </a:p>
        </p:txBody>
      </p:sp>
      <p:pic>
        <p:nvPicPr>
          <p:cNvPr id="6" name="Picture 5"/>
          <p:cNvPicPr>
            <a:picLocks noChangeAspect="1"/>
          </p:cNvPicPr>
          <p:nvPr/>
        </p:nvPicPr>
        <p:blipFill>
          <a:blip r:embed="rId2"/>
          <a:stretch>
            <a:fillRect/>
          </a:stretch>
        </p:blipFill>
        <p:spPr>
          <a:xfrm>
            <a:off x="641682" y="5381802"/>
            <a:ext cx="1383511" cy="1383511"/>
          </a:xfrm>
          <a:prstGeom prst="rect">
            <a:avLst/>
          </a:prstGeom>
          <a:ln>
            <a:solidFill>
              <a:schemeClr val="bg1">
                <a:lumMod val="65000"/>
              </a:schemeClr>
            </a:solidFill>
          </a:ln>
        </p:spPr>
      </p:pic>
      <p:pic>
        <p:nvPicPr>
          <p:cNvPr id="7" name="Picture 6"/>
          <p:cNvPicPr>
            <a:picLocks noChangeAspect="1"/>
          </p:cNvPicPr>
          <p:nvPr/>
        </p:nvPicPr>
        <p:blipFill>
          <a:blip r:embed="rId3"/>
          <a:stretch>
            <a:fillRect/>
          </a:stretch>
        </p:blipFill>
        <p:spPr>
          <a:xfrm>
            <a:off x="2371615" y="5333984"/>
            <a:ext cx="1431329" cy="1431329"/>
          </a:xfrm>
          <a:prstGeom prst="rect">
            <a:avLst/>
          </a:prstGeom>
        </p:spPr>
      </p:pic>
      <p:pic>
        <p:nvPicPr>
          <p:cNvPr id="8" name="Picture 7"/>
          <p:cNvPicPr>
            <a:picLocks noChangeAspect="1"/>
          </p:cNvPicPr>
          <p:nvPr/>
        </p:nvPicPr>
        <p:blipFill>
          <a:blip r:embed="rId4"/>
          <a:stretch>
            <a:fillRect/>
          </a:stretch>
        </p:blipFill>
        <p:spPr>
          <a:xfrm>
            <a:off x="4336010" y="5192644"/>
            <a:ext cx="1728619" cy="1449098"/>
          </a:xfrm>
          <a:prstGeom prst="rect">
            <a:avLst/>
          </a:prstGeom>
          <a:ln>
            <a:solidFill>
              <a:schemeClr val="bg1">
                <a:lumMod val="65000"/>
              </a:schemeClr>
            </a:solidFill>
          </a:ln>
        </p:spPr>
      </p:pic>
      <p:pic>
        <p:nvPicPr>
          <p:cNvPr id="9" name="Picture 8"/>
          <p:cNvPicPr>
            <a:picLocks noChangeAspect="1"/>
          </p:cNvPicPr>
          <p:nvPr/>
        </p:nvPicPr>
        <p:blipFill>
          <a:blip r:embed="rId5"/>
          <a:stretch>
            <a:fillRect/>
          </a:stretch>
        </p:blipFill>
        <p:spPr>
          <a:xfrm>
            <a:off x="6642447" y="5192644"/>
            <a:ext cx="1491159" cy="1491159"/>
          </a:xfrm>
          <a:prstGeom prst="rect">
            <a:avLst/>
          </a:prstGeom>
        </p:spPr>
      </p:pic>
      <p:pic>
        <p:nvPicPr>
          <p:cNvPr id="10" name="Picture 9"/>
          <p:cNvPicPr>
            <a:picLocks noChangeAspect="1"/>
          </p:cNvPicPr>
          <p:nvPr/>
        </p:nvPicPr>
        <p:blipFill>
          <a:blip r:embed="rId6"/>
          <a:stretch>
            <a:fillRect/>
          </a:stretch>
        </p:blipFill>
        <p:spPr>
          <a:xfrm>
            <a:off x="8662949" y="5192644"/>
            <a:ext cx="1450536" cy="1450536"/>
          </a:xfrm>
          <a:prstGeom prst="rect">
            <a:avLst/>
          </a:prstGeom>
        </p:spPr>
      </p:pic>
      <p:pic>
        <p:nvPicPr>
          <p:cNvPr id="11" name="Picture 10"/>
          <p:cNvPicPr>
            <a:picLocks noChangeAspect="1"/>
          </p:cNvPicPr>
          <p:nvPr/>
        </p:nvPicPr>
        <p:blipFill>
          <a:blip r:embed="rId7"/>
          <a:stretch>
            <a:fillRect/>
          </a:stretch>
        </p:blipFill>
        <p:spPr>
          <a:xfrm>
            <a:off x="10411855" y="2680037"/>
            <a:ext cx="1494922" cy="1494922"/>
          </a:xfrm>
          <a:prstGeom prst="rect">
            <a:avLst/>
          </a:prstGeom>
          <a:ln>
            <a:solidFill>
              <a:schemeClr val="bg1">
                <a:lumMod val="50000"/>
              </a:schemeClr>
            </a:solidFill>
          </a:ln>
        </p:spPr>
      </p:pic>
      <p:pic>
        <p:nvPicPr>
          <p:cNvPr id="12" name="Picture 11"/>
          <p:cNvPicPr>
            <a:picLocks noChangeAspect="1"/>
          </p:cNvPicPr>
          <p:nvPr/>
        </p:nvPicPr>
        <p:blipFill>
          <a:blip r:embed="rId8"/>
          <a:stretch>
            <a:fillRect/>
          </a:stretch>
        </p:blipFill>
        <p:spPr>
          <a:xfrm>
            <a:off x="10578762" y="4488796"/>
            <a:ext cx="1407696" cy="1407696"/>
          </a:xfrm>
          <a:prstGeom prst="rect">
            <a:avLst/>
          </a:prstGeom>
        </p:spPr>
      </p:pic>
    </p:spTree>
    <p:extLst>
      <p:ext uri="{BB962C8B-B14F-4D97-AF65-F5344CB8AC3E}">
        <p14:creationId xmlns:p14="http://schemas.microsoft.com/office/powerpoint/2010/main" val="36964719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94BC555-68AB-DA43-AAA7-D384A6CE7EBB}"/>
              </a:ext>
            </a:extLst>
          </p:cNvPr>
          <p:cNvSpPr/>
          <p:nvPr/>
        </p:nvSpPr>
        <p:spPr>
          <a:xfrm>
            <a:off x="212651" y="515803"/>
            <a:ext cx="6554972" cy="4355038"/>
          </a:xfrm>
          <a:prstGeom prst="rect">
            <a:avLst/>
          </a:prstGeom>
        </p:spPr>
        <p:txBody>
          <a:bodyPr wrap="square">
            <a:spAutoFit/>
          </a:bodyPr>
          <a:lstStyle/>
          <a:p>
            <a:pPr algn="ctr"/>
            <a:r>
              <a:rPr lang="en-US" b="1" dirty="0" smtClean="0">
                <a:solidFill>
                  <a:srgbClr val="222222"/>
                </a:solidFill>
                <a:latin typeface="Arial" panose="020B0604020202020204" pitchFamily="34" charset="0"/>
              </a:rPr>
              <a:t>Would </a:t>
            </a:r>
            <a:r>
              <a:rPr lang="en-US" b="1" dirty="0">
                <a:solidFill>
                  <a:srgbClr val="222222"/>
                </a:solidFill>
                <a:latin typeface="Arial" panose="020B0604020202020204" pitchFamily="34" charset="0"/>
              </a:rPr>
              <a:t>you like a FREE Shaklee product or save on shipping with your next order?</a:t>
            </a:r>
            <a:endParaRPr lang="en-US" dirty="0">
              <a:solidFill>
                <a:srgbClr val="222222"/>
              </a:solidFill>
              <a:latin typeface="Arial" panose="020B0604020202020204" pitchFamily="34" charset="0"/>
            </a:endParaRPr>
          </a:p>
          <a:p>
            <a:endParaRPr lang="en-US" sz="800" dirty="0">
              <a:solidFill>
                <a:srgbClr val="222222"/>
              </a:solidFill>
              <a:latin typeface="Arial" panose="020B0604020202020204" pitchFamily="34" charset="0"/>
            </a:endParaRPr>
          </a:p>
          <a:p>
            <a:r>
              <a:rPr lang="en-US" sz="1600" dirty="0">
                <a:solidFill>
                  <a:srgbClr val="222222"/>
                </a:solidFill>
                <a:latin typeface="Arial" panose="020B0604020202020204" pitchFamily="34" charset="0"/>
              </a:rPr>
              <a:t>Saving money with Shaklee has never been easier! By utilizing our </a:t>
            </a:r>
            <a:r>
              <a:rPr lang="en-US" sz="1600" dirty="0">
                <a:solidFill>
                  <a:srgbClr val="222222"/>
                </a:solidFill>
                <a:highlight>
                  <a:srgbClr val="FFFF00"/>
                </a:highlight>
                <a:latin typeface="Arial" panose="020B0604020202020204" pitchFamily="34" charset="0"/>
              </a:rPr>
              <a:t>"Learn &amp; Earn"</a:t>
            </a:r>
            <a:r>
              <a:rPr lang="en-US" sz="1600" dirty="0">
                <a:solidFill>
                  <a:srgbClr val="222222"/>
                </a:solidFill>
                <a:latin typeface="Arial" panose="020B0604020202020204" pitchFamily="34" charset="0"/>
              </a:rPr>
              <a:t>  program, you can benefit from the expertise of our nutritionists, doctors, and scientists via archived webinars on various topics like</a:t>
            </a:r>
            <a:r>
              <a:rPr lang="en-US" sz="1600" dirty="0" smtClean="0">
                <a:solidFill>
                  <a:srgbClr val="222222"/>
                </a:solidFill>
                <a:latin typeface="Arial" panose="020B0604020202020204" pitchFamily="34" charset="0"/>
              </a:rPr>
              <a:t>:</a:t>
            </a:r>
          </a:p>
          <a:p>
            <a:endParaRPr lang="en-US" sz="900" dirty="0">
              <a:solidFill>
                <a:srgbClr val="222222"/>
              </a:solidFill>
              <a:latin typeface="Arial" panose="020B0604020202020204" pitchFamily="34" charset="0"/>
            </a:endParaRPr>
          </a:p>
          <a:p>
            <a:pPr>
              <a:buFont typeface="Arial" panose="020B0604020202020204" pitchFamily="34" charset="0"/>
              <a:buChar char="•"/>
            </a:pPr>
            <a:r>
              <a:rPr lang="en-US" sz="1600" dirty="0">
                <a:solidFill>
                  <a:srgbClr val="222222"/>
                </a:solidFill>
                <a:latin typeface="Arial" panose="020B0604020202020204" pitchFamily="34" charset="0"/>
              </a:rPr>
              <a:t>stress &amp; anxiety</a:t>
            </a:r>
          </a:p>
          <a:p>
            <a:pPr>
              <a:buFont typeface="Arial" panose="020B0604020202020204" pitchFamily="34" charset="0"/>
              <a:buChar char="•"/>
            </a:pPr>
            <a:r>
              <a:rPr lang="en-US" sz="1600" dirty="0">
                <a:solidFill>
                  <a:srgbClr val="222222"/>
                </a:solidFill>
                <a:latin typeface="Arial" panose="020B0604020202020204" pitchFamily="34" charset="0"/>
              </a:rPr>
              <a:t>immunity (cold &amp; flu)</a:t>
            </a:r>
          </a:p>
          <a:p>
            <a:pPr>
              <a:buFont typeface="Arial" panose="020B0604020202020204" pitchFamily="34" charset="0"/>
              <a:buChar char="•"/>
            </a:pPr>
            <a:r>
              <a:rPr lang="en-US" sz="1600" dirty="0">
                <a:solidFill>
                  <a:srgbClr val="222222"/>
                </a:solidFill>
                <a:latin typeface="Arial" panose="020B0604020202020204" pitchFamily="34" charset="0"/>
              </a:rPr>
              <a:t>the cancer epidemic</a:t>
            </a:r>
          </a:p>
          <a:p>
            <a:pPr>
              <a:buFont typeface="Arial" panose="020B0604020202020204" pitchFamily="34" charset="0"/>
              <a:buChar char="•"/>
            </a:pPr>
            <a:r>
              <a:rPr lang="en-US" sz="1600" dirty="0">
                <a:solidFill>
                  <a:srgbClr val="222222"/>
                </a:solidFill>
                <a:latin typeface="Arial" panose="020B0604020202020204" pitchFamily="34" charset="0"/>
              </a:rPr>
              <a:t>allergies</a:t>
            </a:r>
          </a:p>
          <a:p>
            <a:pPr>
              <a:buFont typeface="Arial" panose="020B0604020202020204" pitchFamily="34" charset="0"/>
              <a:buChar char="•"/>
            </a:pPr>
            <a:r>
              <a:rPr lang="en-US" sz="1600" dirty="0">
                <a:solidFill>
                  <a:srgbClr val="222222"/>
                </a:solidFill>
                <a:latin typeface="Arial" panose="020B0604020202020204" pitchFamily="34" charset="0"/>
              </a:rPr>
              <a:t>healthy pregnancy</a:t>
            </a:r>
          </a:p>
          <a:p>
            <a:pPr>
              <a:buFont typeface="Arial" panose="020B0604020202020204" pitchFamily="34" charset="0"/>
              <a:buChar char="•"/>
            </a:pPr>
            <a:r>
              <a:rPr lang="en-US" sz="1600" dirty="0">
                <a:solidFill>
                  <a:srgbClr val="222222"/>
                </a:solidFill>
                <a:latin typeface="Arial" panose="020B0604020202020204" pitchFamily="34" charset="0"/>
              </a:rPr>
              <a:t>children's health</a:t>
            </a:r>
          </a:p>
          <a:p>
            <a:pPr>
              <a:buFont typeface="Arial" panose="020B0604020202020204" pitchFamily="34" charset="0"/>
              <a:buChar char="•"/>
            </a:pPr>
            <a:r>
              <a:rPr lang="en-US" sz="1600" dirty="0">
                <a:solidFill>
                  <a:srgbClr val="222222"/>
                </a:solidFill>
                <a:latin typeface="Arial" panose="020B0604020202020204" pitchFamily="34" charset="0"/>
              </a:rPr>
              <a:t>digestion</a:t>
            </a:r>
          </a:p>
          <a:p>
            <a:pPr>
              <a:buFont typeface="Arial" panose="020B0604020202020204" pitchFamily="34" charset="0"/>
              <a:buChar char="•"/>
            </a:pPr>
            <a:r>
              <a:rPr lang="en-US" sz="1600" dirty="0">
                <a:solidFill>
                  <a:srgbClr val="222222"/>
                </a:solidFill>
                <a:latin typeface="Arial" panose="020B0604020202020204" pitchFamily="34" charset="0"/>
              </a:rPr>
              <a:t>sports performance</a:t>
            </a:r>
          </a:p>
          <a:p>
            <a:pPr>
              <a:buFont typeface="Arial" panose="020B0604020202020204" pitchFamily="34" charset="0"/>
              <a:buChar char="•"/>
            </a:pPr>
            <a:r>
              <a:rPr lang="en-US" sz="1600" dirty="0">
                <a:solidFill>
                  <a:srgbClr val="222222"/>
                </a:solidFill>
                <a:latin typeface="Arial" panose="020B0604020202020204" pitchFamily="34" charset="0"/>
              </a:rPr>
              <a:t>all-natural skincare</a:t>
            </a:r>
          </a:p>
          <a:p>
            <a:pPr>
              <a:buFont typeface="Arial" panose="020B0604020202020204" pitchFamily="34" charset="0"/>
              <a:buChar char="•"/>
            </a:pPr>
            <a:r>
              <a:rPr lang="en-US" sz="1600" dirty="0">
                <a:solidFill>
                  <a:srgbClr val="222222"/>
                </a:solidFill>
                <a:latin typeface="Arial" panose="020B0604020202020204" pitchFamily="34" charset="0"/>
              </a:rPr>
              <a:t>healthy </a:t>
            </a:r>
            <a:r>
              <a:rPr lang="en-US" sz="1600" dirty="0" smtClean="0">
                <a:solidFill>
                  <a:srgbClr val="222222"/>
                </a:solidFill>
                <a:latin typeface="Arial" panose="020B0604020202020204" pitchFamily="34" charset="0"/>
              </a:rPr>
              <a:t>weight</a:t>
            </a:r>
          </a:p>
        </p:txBody>
      </p:sp>
      <p:pic>
        <p:nvPicPr>
          <p:cNvPr id="3" name="Picture 2"/>
          <p:cNvPicPr>
            <a:picLocks noChangeAspect="1"/>
          </p:cNvPicPr>
          <p:nvPr/>
        </p:nvPicPr>
        <p:blipFill>
          <a:blip r:embed="rId2"/>
          <a:stretch>
            <a:fillRect/>
          </a:stretch>
        </p:blipFill>
        <p:spPr>
          <a:xfrm>
            <a:off x="8642184" y="1698551"/>
            <a:ext cx="2796675" cy="2161067"/>
          </a:xfrm>
          <a:prstGeom prst="rect">
            <a:avLst/>
          </a:prstGeom>
        </p:spPr>
      </p:pic>
      <p:pic>
        <p:nvPicPr>
          <p:cNvPr id="5" name="Picture 4"/>
          <p:cNvPicPr>
            <a:picLocks noChangeAspect="1"/>
          </p:cNvPicPr>
          <p:nvPr/>
        </p:nvPicPr>
        <p:blipFill>
          <a:blip r:embed="rId3"/>
          <a:stretch>
            <a:fillRect/>
          </a:stretch>
        </p:blipFill>
        <p:spPr>
          <a:xfrm>
            <a:off x="8642183" y="4179261"/>
            <a:ext cx="3064263" cy="2367839"/>
          </a:xfrm>
          <a:prstGeom prst="rect">
            <a:avLst/>
          </a:prstGeom>
          <a:ln>
            <a:solidFill>
              <a:schemeClr val="bg1">
                <a:lumMod val="50000"/>
              </a:schemeClr>
            </a:solidFill>
          </a:ln>
        </p:spPr>
      </p:pic>
      <p:sp>
        <p:nvSpPr>
          <p:cNvPr id="6" name="Rectangle 5"/>
          <p:cNvSpPr/>
          <p:nvPr/>
        </p:nvSpPr>
        <p:spPr>
          <a:xfrm>
            <a:off x="212651" y="4870841"/>
            <a:ext cx="8038214" cy="1815882"/>
          </a:xfrm>
          <a:prstGeom prst="rect">
            <a:avLst/>
          </a:prstGeom>
        </p:spPr>
        <p:txBody>
          <a:bodyPr wrap="square">
            <a:spAutoFit/>
          </a:bodyPr>
          <a:lstStyle/>
          <a:p>
            <a:pPr lvl="0"/>
            <a:r>
              <a:rPr lang="en-US" sz="1400" dirty="0">
                <a:solidFill>
                  <a:srgbClr val="222222"/>
                </a:solidFill>
                <a:latin typeface="Arial" panose="020B0604020202020204" pitchFamily="34" charset="0"/>
              </a:rPr>
              <a:t>Listen and learn from one of our educational webinars and receive a free product or save on shipping (your choice)!</a:t>
            </a:r>
          </a:p>
          <a:p>
            <a:pPr lvl="0"/>
            <a:r>
              <a:rPr lang="en-US" sz="1400" dirty="0">
                <a:solidFill>
                  <a:srgbClr val="222222"/>
                </a:solidFill>
                <a:latin typeface="Arial" panose="020B0604020202020204" pitchFamily="34" charset="0"/>
              </a:rPr>
              <a:t>Message me and I'll send you the simple instructions to "redeem" these savings</a:t>
            </a:r>
            <a:r>
              <a:rPr lang="en-US" sz="1400" dirty="0" smtClean="0">
                <a:solidFill>
                  <a:srgbClr val="222222"/>
                </a:solidFill>
                <a:latin typeface="Arial" panose="020B0604020202020204" pitchFamily="34" charset="0"/>
              </a:rPr>
              <a:t>.</a:t>
            </a:r>
          </a:p>
          <a:p>
            <a:pPr lvl="0"/>
            <a:r>
              <a:rPr lang="en-US" sz="1400" dirty="0">
                <a:solidFill>
                  <a:prstClr val="black"/>
                </a:solidFill>
                <a:latin typeface="Arial" panose="020B0604020202020204" pitchFamily="34" charset="0"/>
              </a:rPr>
              <a:t/>
            </a:r>
            <a:br>
              <a:rPr lang="en-US" sz="1400" dirty="0">
                <a:solidFill>
                  <a:prstClr val="black"/>
                </a:solidFill>
                <a:latin typeface="Arial" panose="020B0604020202020204" pitchFamily="34" charset="0"/>
              </a:rPr>
            </a:br>
            <a:r>
              <a:rPr lang="en-US" sz="1400" b="1" dirty="0">
                <a:solidFill>
                  <a:prstClr val="black"/>
                </a:solidFill>
                <a:latin typeface="trebuchet ms, sans-serif"/>
              </a:rPr>
              <a:t>Karen Beckley</a:t>
            </a:r>
            <a:endParaRPr lang="en-US" sz="1400" dirty="0">
              <a:solidFill>
                <a:prstClr val="black"/>
              </a:solidFill>
              <a:latin typeface="Arial" panose="020B0604020202020204" pitchFamily="34" charset="0"/>
            </a:endParaRPr>
          </a:p>
          <a:p>
            <a:pPr lvl="0"/>
            <a:r>
              <a:rPr lang="en-US" sz="1400" dirty="0">
                <a:solidFill>
                  <a:prstClr val="black"/>
                </a:solidFill>
                <a:latin typeface="trebuchet ms, sans-serif"/>
              </a:rPr>
              <a:t>Wellness Advocate for Shaklee</a:t>
            </a:r>
            <a:br>
              <a:rPr lang="en-US" sz="1400" dirty="0">
                <a:solidFill>
                  <a:prstClr val="black"/>
                </a:solidFill>
                <a:latin typeface="trebuchet ms, sans-serif"/>
              </a:rPr>
            </a:br>
            <a:r>
              <a:rPr lang="en-US" sz="1400" dirty="0">
                <a:solidFill>
                  <a:prstClr val="black"/>
                </a:solidFill>
                <a:latin typeface="trebuchet ms, sans-serif"/>
              </a:rPr>
              <a:t>#1 Natural Nutrition Company in the U.S. </a:t>
            </a:r>
            <a:br>
              <a:rPr lang="en-US" sz="1400" dirty="0">
                <a:solidFill>
                  <a:prstClr val="black"/>
                </a:solidFill>
                <a:latin typeface="trebuchet ms, sans-serif"/>
              </a:rPr>
            </a:br>
            <a:r>
              <a:rPr lang="en-US" sz="1400" dirty="0">
                <a:solidFill>
                  <a:srgbClr val="1155CC"/>
                </a:solidFill>
                <a:latin typeface="trebuchet ms, sans-serif"/>
                <a:hlinkClick r:id="rId4"/>
              </a:rPr>
              <a:t>pws.shaklee.com/</a:t>
            </a:r>
            <a:r>
              <a:rPr lang="en-US" sz="1400" dirty="0" err="1">
                <a:solidFill>
                  <a:srgbClr val="1155CC"/>
                </a:solidFill>
                <a:latin typeface="trebuchet ms, sans-serif"/>
                <a:hlinkClick r:id="rId4"/>
              </a:rPr>
              <a:t>beckleyhealth</a:t>
            </a:r>
            <a:endParaRPr lang="en-US" sz="1400" dirty="0">
              <a:solidFill>
                <a:prstClr val="black"/>
              </a:solidFill>
              <a:latin typeface="Arial" panose="020B0604020202020204" pitchFamily="34" charset="0"/>
            </a:endParaRPr>
          </a:p>
        </p:txBody>
      </p:sp>
      <p:sp>
        <p:nvSpPr>
          <p:cNvPr id="7" name="TextBox 6"/>
          <p:cNvSpPr txBox="1"/>
          <p:nvPr/>
        </p:nvSpPr>
        <p:spPr>
          <a:xfrm>
            <a:off x="6985592" y="385915"/>
            <a:ext cx="4912242" cy="1077218"/>
          </a:xfrm>
          <a:prstGeom prst="rect">
            <a:avLst/>
          </a:prstGeom>
          <a:noFill/>
          <a:ln>
            <a:solidFill>
              <a:schemeClr val="accent3">
                <a:lumMod val="50000"/>
              </a:schemeClr>
            </a:solidFill>
          </a:ln>
        </p:spPr>
        <p:txBody>
          <a:bodyPr wrap="square" rtlCol="0">
            <a:spAutoFit/>
          </a:bodyPr>
          <a:lstStyle/>
          <a:p>
            <a:pPr algn="ctr"/>
            <a:r>
              <a:rPr lang="en-US" sz="3200" dirty="0" smtClean="0"/>
              <a:t>Learn and Earn Postcard      from Karen Beckley</a:t>
            </a:r>
            <a:endParaRPr lang="en-US" sz="3200" dirty="0"/>
          </a:p>
        </p:txBody>
      </p:sp>
      <p:sp>
        <p:nvSpPr>
          <p:cNvPr id="8" name="TextBox 7"/>
          <p:cNvSpPr txBox="1"/>
          <p:nvPr/>
        </p:nvSpPr>
        <p:spPr>
          <a:xfrm>
            <a:off x="7166610" y="6275070"/>
            <a:ext cx="1084255" cy="369332"/>
          </a:xfrm>
          <a:prstGeom prst="rect">
            <a:avLst/>
          </a:prstGeom>
          <a:noFill/>
        </p:spPr>
        <p:txBody>
          <a:bodyPr wrap="square" rtlCol="0">
            <a:spAutoFit/>
          </a:bodyPr>
          <a:lstStyle/>
          <a:p>
            <a:r>
              <a:rPr lang="en-US" dirty="0" err="1" smtClean="0"/>
              <a:t>karen</a:t>
            </a:r>
            <a:endParaRPr lang="en-US" dirty="0"/>
          </a:p>
        </p:txBody>
      </p:sp>
    </p:spTree>
    <p:extLst>
      <p:ext uri="{BB962C8B-B14F-4D97-AF65-F5344CB8AC3E}">
        <p14:creationId xmlns:p14="http://schemas.microsoft.com/office/powerpoint/2010/main" val="14862703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16364" y="400056"/>
            <a:ext cx="8837645" cy="1000251"/>
          </a:xfrm>
          <a:ln>
            <a:solidFill>
              <a:schemeClr val="accent1"/>
            </a:solidFill>
          </a:ln>
        </p:spPr>
        <p:txBody>
          <a:bodyPr>
            <a:normAutofit/>
          </a:bodyPr>
          <a:lstStyle/>
          <a:p>
            <a:r>
              <a:rPr lang="en-US" sz="3200" dirty="0" smtClean="0">
                <a:latin typeface="+mn-lt"/>
              </a:rPr>
              <a:t>Welcome </a:t>
            </a:r>
            <a:r>
              <a:rPr lang="en-US" sz="3200" dirty="0">
                <a:latin typeface="+mn-lt"/>
              </a:rPr>
              <a:t>Letter and </a:t>
            </a:r>
            <a:r>
              <a:rPr lang="en-US" sz="3200" dirty="0" smtClean="0">
                <a:latin typeface="+mn-lt"/>
              </a:rPr>
              <a:t>New </a:t>
            </a:r>
            <a:r>
              <a:rPr lang="en-US" sz="3200" dirty="0">
                <a:latin typeface="+mn-lt"/>
              </a:rPr>
              <a:t>Member </a:t>
            </a:r>
            <a:r>
              <a:rPr lang="en-US" sz="3200" dirty="0" smtClean="0">
                <a:latin typeface="+mn-lt"/>
              </a:rPr>
              <a:t>Appointment</a:t>
            </a:r>
            <a:endParaRPr lang="en-US" sz="3200" dirty="0">
              <a:latin typeface="+mn-lt"/>
            </a:endParaRPr>
          </a:p>
        </p:txBody>
      </p:sp>
      <p:sp>
        <p:nvSpPr>
          <p:cNvPr id="3" name="Subtitle 2"/>
          <p:cNvSpPr>
            <a:spLocks noGrp="1"/>
          </p:cNvSpPr>
          <p:nvPr>
            <p:ph type="subTitle" idx="1"/>
          </p:nvPr>
        </p:nvSpPr>
        <p:spPr>
          <a:xfrm>
            <a:off x="4876656" y="1777067"/>
            <a:ext cx="6802016" cy="3366523"/>
          </a:xfrm>
        </p:spPr>
        <p:txBody>
          <a:bodyPr>
            <a:normAutofit/>
          </a:bodyPr>
          <a:lstStyle/>
          <a:p>
            <a:pPr marL="457189" indent="-457189" algn="l">
              <a:buFont typeface="Arial"/>
              <a:buChar char="•"/>
            </a:pPr>
            <a:r>
              <a:rPr lang="en-US" sz="1800" dirty="0">
                <a:solidFill>
                  <a:schemeClr val="tx1"/>
                </a:solidFill>
              </a:rPr>
              <a:t>To give them the full picture of your role</a:t>
            </a:r>
          </a:p>
          <a:p>
            <a:pPr marL="457189" indent="-457189" algn="l">
              <a:buFont typeface="Arial"/>
              <a:buChar char="•"/>
            </a:pPr>
            <a:r>
              <a:rPr lang="en-US" sz="1800" dirty="0">
                <a:solidFill>
                  <a:schemeClr val="tx1"/>
                </a:solidFill>
              </a:rPr>
              <a:t>To give them the full picture of who Shaklee is and what they have to offer</a:t>
            </a:r>
          </a:p>
          <a:p>
            <a:pPr marL="457189" indent="-457189" algn="l">
              <a:buFont typeface="Arial"/>
              <a:buChar char="•"/>
            </a:pPr>
            <a:r>
              <a:rPr lang="en-US" sz="1800" dirty="0">
                <a:solidFill>
                  <a:schemeClr val="tx1"/>
                </a:solidFill>
              </a:rPr>
              <a:t>Full range of benefits and discounts</a:t>
            </a:r>
          </a:p>
          <a:p>
            <a:pPr marL="457189" indent="-457189" algn="l">
              <a:buFont typeface="Arial"/>
              <a:buChar char="•"/>
            </a:pPr>
            <a:r>
              <a:rPr lang="en-US" sz="1800" dirty="0">
                <a:solidFill>
                  <a:schemeClr val="tx1"/>
                </a:solidFill>
              </a:rPr>
              <a:t>Introduce the concept of Referrals</a:t>
            </a:r>
          </a:p>
          <a:p>
            <a:pPr marL="457189" indent="-457189" algn="l">
              <a:buFont typeface="Arial"/>
              <a:buChar char="•"/>
            </a:pPr>
            <a:r>
              <a:rPr lang="en-US" sz="1800" dirty="0">
                <a:solidFill>
                  <a:schemeClr val="tx1"/>
                </a:solidFill>
              </a:rPr>
              <a:t>Share the Opportunity </a:t>
            </a:r>
          </a:p>
          <a:p>
            <a:pPr marL="457189" indent="-457189" algn="l">
              <a:buFont typeface="Arial"/>
              <a:buChar char="•"/>
            </a:pPr>
            <a:r>
              <a:rPr lang="en-US" sz="1800" dirty="0">
                <a:solidFill>
                  <a:schemeClr val="tx1"/>
                </a:solidFill>
              </a:rPr>
              <a:t>Sets expectations for follow up</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22649" y="1777067"/>
            <a:ext cx="3810000" cy="3810000"/>
          </a:xfrm>
          <a:prstGeom prst="rect">
            <a:avLst/>
          </a:prstGeom>
        </p:spPr>
      </p:pic>
      <p:sp>
        <p:nvSpPr>
          <p:cNvPr id="4" name="TextBox 3"/>
          <p:cNvSpPr txBox="1"/>
          <p:nvPr/>
        </p:nvSpPr>
        <p:spPr>
          <a:xfrm>
            <a:off x="10451805" y="5805377"/>
            <a:ext cx="1488558" cy="369332"/>
          </a:xfrm>
          <a:prstGeom prst="rect">
            <a:avLst/>
          </a:prstGeom>
          <a:noFill/>
        </p:spPr>
        <p:txBody>
          <a:bodyPr wrap="square" rtlCol="0">
            <a:spAutoFit/>
          </a:bodyPr>
          <a:lstStyle/>
          <a:p>
            <a:r>
              <a:rPr lang="en-US" dirty="0" err="1" smtClean="0"/>
              <a:t>karen</a:t>
            </a:r>
            <a:endParaRPr lang="en-US" dirty="0"/>
          </a:p>
        </p:txBody>
      </p:sp>
    </p:spTree>
    <p:extLst>
      <p:ext uri="{BB962C8B-B14F-4D97-AF65-F5344CB8AC3E}">
        <p14:creationId xmlns:p14="http://schemas.microsoft.com/office/powerpoint/2010/main" val="19762824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8115" y="0"/>
            <a:ext cx="5998845" cy="6922421"/>
          </a:xfrm>
          <a:prstGeom prst="rect">
            <a:avLst/>
          </a:prstGeom>
        </p:spPr>
      </p:pic>
      <p:pic>
        <p:nvPicPr>
          <p:cNvPr id="3" name="Picture 2"/>
          <p:cNvPicPr>
            <a:picLocks noChangeAspect="1"/>
          </p:cNvPicPr>
          <p:nvPr/>
        </p:nvPicPr>
        <p:blipFill>
          <a:blip r:embed="rId3"/>
          <a:stretch>
            <a:fillRect/>
          </a:stretch>
        </p:blipFill>
        <p:spPr>
          <a:xfrm>
            <a:off x="6126480" y="63827"/>
            <a:ext cx="5932170" cy="6858594"/>
          </a:xfrm>
          <a:prstGeom prst="rect">
            <a:avLst/>
          </a:prstGeom>
        </p:spPr>
      </p:pic>
    </p:spTree>
    <p:extLst>
      <p:ext uri="{BB962C8B-B14F-4D97-AF65-F5344CB8AC3E}">
        <p14:creationId xmlns:p14="http://schemas.microsoft.com/office/powerpoint/2010/main" val="23819799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98C7E-D135-F749-8862-1F5B4508AFB9}"/>
              </a:ext>
            </a:extLst>
          </p:cNvPr>
          <p:cNvSpPr>
            <a:spLocks noGrp="1"/>
          </p:cNvSpPr>
          <p:nvPr>
            <p:ph type="title"/>
          </p:nvPr>
        </p:nvSpPr>
        <p:spPr>
          <a:xfrm>
            <a:off x="458851" y="336459"/>
            <a:ext cx="11026681" cy="984174"/>
          </a:xfrm>
          <a:solidFill>
            <a:srgbClr val="BBD7EF"/>
          </a:solidFill>
          <a:ln>
            <a:solidFill>
              <a:schemeClr val="tx1">
                <a:lumMod val="50000"/>
                <a:lumOff val="50000"/>
              </a:schemeClr>
            </a:solidFill>
          </a:ln>
        </p:spPr>
        <p:txBody>
          <a:bodyPr vert="horz" lIns="91440" tIns="45720" rIns="91440" bIns="45720" rtlCol="0" anchor="ctr">
            <a:normAutofit/>
          </a:bodyPr>
          <a:lstStyle/>
          <a:p>
            <a:r>
              <a:rPr lang="en-US" sz="4000" dirty="0"/>
              <a:t>Objectives for 4 Week Training</a:t>
            </a:r>
          </a:p>
        </p:txBody>
      </p:sp>
      <p:pic>
        <p:nvPicPr>
          <p:cNvPr id="8" name="Picture 7"/>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6757988" y="1558159"/>
            <a:ext cx="4727544" cy="4713259"/>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3" name="AutoShape 4" descr="Jack Canfield - What do you want to contribute to the world? | Faceboo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extBox 4">
            <a:extLst>
              <a:ext uri="{FF2B5EF4-FFF2-40B4-BE49-F238E27FC236}">
                <a16:creationId xmlns:a16="http://schemas.microsoft.com/office/drawing/2014/main" id="{A66C6203-AEBC-5B49-B03E-6F973DE7F873}"/>
              </a:ext>
            </a:extLst>
          </p:cNvPr>
          <p:cNvSpPr txBox="1"/>
          <p:nvPr/>
        </p:nvSpPr>
        <p:spPr>
          <a:xfrm>
            <a:off x="460375" y="2319377"/>
            <a:ext cx="4131743" cy="430368"/>
          </a:xfrm>
          <a:prstGeom prst="rect">
            <a:avLst/>
          </a:prstGeom>
          <a:solidFill>
            <a:schemeClr val="accent1">
              <a:lumMod val="20000"/>
              <a:lumOff val="80000"/>
            </a:schemeClr>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E50AC0B1-84E9-1244-8CC6-B8F24E486893}"/>
              </a:ext>
            </a:extLst>
          </p:cNvPr>
          <p:cNvSpPr txBox="1"/>
          <p:nvPr/>
        </p:nvSpPr>
        <p:spPr>
          <a:xfrm>
            <a:off x="458851" y="1619565"/>
            <a:ext cx="5635625" cy="4824415"/>
          </a:xfrm>
          <a:prstGeom prst="rect">
            <a:avLst/>
          </a:prstGeom>
          <a:solidFill>
            <a:schemeClr val="accent1">
              <a:lumMod val="60000"/>
              <a:lumOff val="40000"/>
              <a:alpha val="69000"/>
            </a:schemeClr>
          </a:solidFill>
        </p:spPr>
        <p:txBody>
          <a:bodyPr vert="horz" lIns="91440" tIns="45720" rIns="91440" bIns="45720" rtlCol="0">
            <a:normAutofit/>
          </a:bodyPr>
          <a:lstStyle/>
          <a:p>
            <a:pPr>
              <a:lnSpc>
                <a:spcPct val="90000"/>
              </a:lnSpc>
              <a:spcAft>
                <a:spcPts val="600"/>
              </a:spcAft>
            </a:pPr>
            <a:r>
              <a:rPr lang="en-US" sz="2000" dirty="0"/>
              <a:t>To help each of us: </a:t>
            </a:r>
          </a:p>
          <a:p>
            <a:pPr>
              <a:lnSpc>
                <a:spcPct val="90000"/>
              </a:lnSpc>
              <a:spcAft>
                <a:spcPts val="600"/>
              </a:spcAft>
            </a:pPr>
            <a:endParaRPr lang="en-US" sz="2000" dirty="0"/>
          </a:p>
          <a:p>
            <a:pPr>
              <a:lnSpc>
                <a:spcPct val="90000"/>
              </a:lnSpc>
              <a:spcAft>
                <a:spcPts val="600"/>
              </a:spcAft>
            </a:pPr>
            <a:r>
              <a:rPr lang="en-US" sz="2000" dirty="0"/>
              <a:t>1. Improve our communication skills, especially as they relate to connecting and inviting.</a:t>
            </a:r>
          </a:p>
          <a:p>
            <a:pPr>
              <a:lnSpc>
                <a:spcPct val="90000"/>
              </a:lnSpc>
              <a:spcAft>
                <a:spcPts val="600"/>
              </a:spcAft>
            </a:pPr>
            <a:endParaRPr lang="en-US" sz="2000" dirty="0"/>
          </a:p>
          <a:p>
            <a:pPr>
              <a:lnSpc>
                <a:spcPct val="90000"/>
              </a:lnSpc>
              <a:spcAft>
                <a:spcPts val="600"/>
              </a:spcAft>
            </a:pPr>
            <a:r>
              <a:rPr lang="en-US" sz="2000" dirty="0"/>
              <a:t>2. Create a system for:</a:t>
            </a:r>
          </a:p>
          <a:p>
            <a:pPr>
              <a:lnSpc>
                <a:spcPct val="90000"/>
              </a:lnSpc>
              <a:spcAft>
                <a:spcPts val="600"/>
              </a:spcAft>
            </a:pPr>
            <a:endParaRPr lang="en-US" sz="800" dirty="0"/>
          </a:p>
          <a:p>
            <a:pPr marL="400050" indent="-285750">
              <a:lnSpc>
                <a:spcPct val="90000"/>
              </a:lnSpc>
              <a:spcAft>
                <a:spcPts val="600"/>
              </a:spcAft>
              <a:buFont typeface="Arial" panose="020B0604020202020204" pitchFamily="34" charset="0"/>
              <a:buChar char="•"/>
            </a:pPr>
            <a:r>
              <a:rPr lang="en-US" sz="2000" dirty="0"/>
              <a:t>Meeting new people and obtaining customers</a:t>
            </a:r>
          </a:p>
          <a:p>
            <a:pPr marL="400050" indent="-285750">
              <a:lnSpc>
                <a:spcPct val="90000"/>
              </a:lnSpc>
              <a:spcAft>
                <a:spcPts val="600"/>
              </a:spcAft>
              <a:buFont typeface="Arial" panose="020B0604020202020204" pitchFamily="34" charset="0"/>
              <a:buChar char="•"/>
            </a:pPr>
            <a:r>
              <a:rPr lang="en-US" sz="2000" dirty="0"/>
              <a:t>Servicing and educating customers about products and business benefits</a:t>
            </a:r>
          </a:p>
          <a:p>
            <a:pPr marL="400050" indent="-285750">
              <a:lnSpc>
                <a:spcPct val="90000"/>
              </a:lnSpc>
              <a:spcAft>
                <a:spcPts val="600"/>
              </a:spcAft>
              <a:buFont typeface="Arial" panose="020B0604020202020204" pitchFamily="34" charset="0"/>
              <a:buChar char="•"/>
            </a:pPr>
            <a:r>
              <a:rPr lang="en-US" sz="2000" dirty="0"/>
              <a:t>Identifying business partners</a:t>
            </a:r>
          </a:p>
          <a:p>
            <a:pPr>
              <a:lnSpc>
                <a:spcPct val="90000"/>
              </a:lnSpc>
              <a:spcAft>
                <a:spcPts val="600"/>
              </a:spcAft>
            </a:pPr>
            <a:r>
              <a:rPr lang="en-US" sz="2000" dirty="0"/>
              <a:t> </a:t>
            </a:r>
          </a:p>
          <a:p>
            <a:pPr>
              <a:lnSpc>
                <a:spcPct val="90000"/>
              </a:lnSpc>
              <a:spcAft>
                <a:spcPts val="600"/>
              </a:spcAft>
            </a:pPr>
            <a:r>
              <a:rPr lang="en-US" sz="2000" dirty="0"/>
              <a:t>3. Generate 1000 NEW PGV</a:t>
            </a:r>
          </a:p>
          <a:p>
            <a:pPr indent="-228600">
              <a:lnSpc>
                <a:spcPct val="90000"/>
              </a:lnSpc>
              <a:buFont typeface="Arial" panose="020B0604020202020204" pitchFamily="34" charset="0"/>
              <a:buChar char="•"/>
            </a:pPr>
            <a:endParaRPr lang="en-US" sz="1200" dirty="0"/>
          </a:p>
        </p:txBody>
      </p:sp>
      <p:sp>
        <p:nvSpPr>
          <p:cNvPr id="6" name="TextBox 5">
            <a:extLst>
              <a:ext uri="{FF2B5EF4-FFF2-40B4-BE49-F238E27FC236}">
                <a16:creationId xmlns:a16="http://schemas.microsoft.com/office/drawing/2014/main" id="{AD23F8AF-FC04-5647-9BD1-D3658EF6A811}"/>
              </a:ext>
            </a:extLst>
          </p:cNvPr>
          <p:cNvSpPr txBox="1"/>
          <p:nvPr/>
        </p:nvSpPr>
        <p:spPr>
          <a:xfrm>
            <a:off x="10929938" y="6343650"/>
            <a:ext cx="1106487"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9642178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55DC64-030D-CA4F-AFDD-254036043CA2}"/>
              </a:ext>
            </a:extLst>
          </p:cNvPr>
          <p:cNvPicPr>
            <a:picLocks noChangeAspect="1"/>
          </p:cNvPicPr>
          <p:nvPr/>
        </p:nvPicPr>
        <p:blipFill>
          <a:blip r:embed="rId2"/>
          <a:stretch>
            <a:fillRect/>
          </a:stretch>
        </p:blipFill>
        <p:spPr>
          <a:xfrm>
            <a:off x="506172" y="0"/>
            <a:ext cx="5299364" cy="6858000"/>
          </a:xfrm>
          <a:prstGeom prst="rect">
            <a:avLst/>
          </a:prstGeom>
        </p:spPr>
      </p:pic>
      <p:pic>
        <p:nvPicPr>
          <p:cNvPr id="3" name="Picture 2">
            <a:extLst>
              <a:ext uri="{FF2B5EF4-FFF2-40B4-BE49-F238E27FC236}">
                <a16:creationId xmlns:a16="http://schemas.microsoft.com/office/drawing/2014/main" id="{074DADF9-6E7A-A54E-98EC-026799B84EDF}"/>
              </a:ext>
            </a:extLst>
          </p:cNvPr>
          <p:cNvPicPr>
            <a:picLocks noChangeAspect="1"/>
          </p:cNvPicPr>
          <p:nvPr/>
        </p:nvPicPr>
        <p:blipFill>
          <a:blip r:embed="rId3"/>
          <a:stretch>
            <a:fillRect/>
          </a:stretch>
        </p:blipFill>
        <p:spPr>
          <a:xfrm>
            <a:off x="6386464" y="0"/>
            <a:ext cx="5672186" cy="6858000"/>
          </a:xfrm>
          <a:prstGeom prst="rect">
            <a:avLst/>
          </a:prstGeom>
        </p:spPr>
      </p:pic>
    </p:spTree>
    <p:extLst>
      <p:ext uri="{BB962C8B-B14F-4D97-AF65-F5344CB8AC3E}">
        <p14:creationId xmlns:p14="http://schemas.microsoft.com/office/powerpoint/2010/main" val="21016813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74DFA5E-2DC6-AD40-A70F-DF5E688B1953}"/>
              </a:ext>
            </a:extLst>
          </p:cNvPr>
          <p:cNvPicPr>
            <a:picLocks noChangeAspect="1"/>
          </p:cNvPicPr>
          <p:nvPr/>
        </p:nvPicPr>
        <p:blipFill>
          <a:blip r:embed="rId2"/>
          <a:stretch>
            <a:fillRect/>
          </a:stretch>
        </p:blipFill>
        <p:spPr>
          <a:xfrm>
            <a:off x="796636" y="0"/>
            <a:ext cx="5299364" cy="6858000"/>
          </a:xfrm>
          <a:prstGeom prst="rect">
            <a:avLst/>
          </a:prstGeom>
        </p:spPr>
      </p:pic>
      <p:pic>
        <p:nvPicPr>
          <p:cNvPr id="3" name="Picture 2">
            <a:extLst>
              <a:ext uri="{FF2B5EF4-FFF2-40B4-BE49-F238E27FC236}">
                <a16:creationId xmlns:a16="http://schemas.microsoft.com/office/drawing/2014/main" id="{5EB09676-BE70-184F-88F2-2A3737BCEEC9}"/>
              </a:ext>
            </a:extLst>
          </p:cNvPr>
          <p:cNvPicPr>
            <a:picLocks noChangeAspect="1"/>
          </p:cNvPicPr>
          <p:nvPr/>
        </p:nvPicPr>
        <p:blipFill>
          <a:blip r:embed="rId3"/>
          <a:stretch>
            <a:fillRect/>
          </a:stretch>
        </p:blipFill>
        <p:spPr>
          <a:xfrm>
            <a:off x="6428669" y="0"/>
            <a:ext cx="5299364" cy="6858000"/>
          </a:xfrm>
          <a:prstGeom prst="rect">
            <a:avLst/>
          </a:prstGeom>
        </p:spPr>
      </p:pic>
    </p:spTree>
    <p:extLst>
      <p:ext uri="{BB962C8B-B14F-4D97-AF65-F5344CB8AC3E}">
        <p14:creationId xmlns:p14="http://schemas.microsoft.com/office/powerpoint/2010/main" val="24397298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i.pinimg.com/564x/9a/ee/af/9aeeaf0b10234e86465ccdf44885a28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996371" y="2038220"/>
            <a:ext cx="3840389" cy="3840389"/>
          </a:xfrm>
          <a:prstGeom prst="rect">
            <a:avLst/>
          </a:prstGeom>
          <a:noFill/>
          <a:ln>
            <a:solidFill>
              <a:schemeClr val="tx1">
                <a:lumMod val="85000"/>
                <a:lumOff val="15000"/>
              </a:schemeClr>
            </a:solid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23D4F26-4355-BB45-8186-5DD99432293B}"/>
              </a:ext>
            </a:extLst>
          </p:cNvPr>
          <p:cNvSpPr txBox="1"/>
          <p:nvPr/>
        </p:nvSpPr>
        <p:spPr>
          <a:xfrm>
            <a:off x="600167" y="337762"/>
            <a:ext cx="11352347" cy="584775"/>
          </a:xfrm>
          <a:prstGeom prst="rect">
            <a:avLst/>
          </a:prstGeom>
          <a:noFill/>
          <a:ln>
            <a:solidFill>
              <a:schemeClr val="tx1">
                <a:lumMod val="50000"/>
                <a:lumOff val="50000"/>
              </a:schemeClr>
            </a:solidFill>
          </a:ln>
        </p:spPr>
        <p:txBody>
          <a:bodyPr wrap="square" rtlCol="0">
            <a:spAutoFit/>
          </a:bodyPr>
          <a:lstStyle/>
          <a:p>
            <a:r>
              <a:rPr lang="en-US" sz="3200" dirty="0"/>
              <a:t>10 Rules for Being Human</a:t>
            </a:r>
            <a:r>
              <a:rPr lang="en-US" sz="2800" dirty="0"/>
              <a:t>		</a:t>
            </a:r>
            <a:r>
              <a:rPr lang="en-US" sz="2000" dirty="0"/>
              <a:t>From </a:t>
            </a:r>
            <a:r>
              <a:rPr lang="en-US" sz="2000" i="1" dirty="0"/>
              <a:t>If Life is a Game, These are The Rules </a:t>
            </a:r>
          </a:p>
        </p:txBody>
      </p:sp>
      <p:sp>
        <p:nvSpPr>
          <p:cNvPr id="3" name="TextBox 2">
            <a:extLst>
              <a:ext uri="{FF2B5EF4-FFF2-40B4-BE49-F238E27FC236}">
                <a16:creationId xmlns:a16="http://schemas.microsoft.com/office/drawing/2014/main" id="{3DF6D506-00B5-2B4C-ADA2-057C25100C87}"/>
              </a:ext>
            </a:extLst>
          </p:cNvPr>
          <p:cNvSpPr txBox="1"/>
          <p:nvPr/>
        </p:nvSpPr>
        <p:spPr>
          <a:xfrm>
            <a:off x="355239" y="1361674"/>
            <a:ext cx="6980462" cy="646331"/>
          </a:xfrm>
          <a:prstGeom prst="rect">
            <a:avLst/>
          </a:prstGeom>
          <a:noFill/>
        </p:spPr>
        <p:txBody>
          <a:bodyPr wrap="square" rtlCol="0">
            <a:spAutoFit/>
          </a:bodyPr>
          <a:lstStyle/>
          <a:p>
            <a:r>
              <a:rPr lang="en-US" dirty="0"/>
              <a:t>1</a:t>
            </a:r>
            <a:r>
              <a:rPr lang="en-US" b="1" dirty="0"/>
              <a:t>. You will receive a body </a:t>
            </a:r>
            <a:r>
              <a:rPr lang="en-US" dirty="0"/>
              <a:t>– You may love it , or hate it, but it will be     		yours for the duration of your lifetime on Earth.</a:t>
            </a:r>
          </a:p>
        </p:txBody>
      </p:sp>
      <p:sp>
        <p:nvSpPr>
          <p:cNvPr id="4" name="TextBox 3">
            <a:extLst>
              <a:ext uri="{FF2B5EF4-FFF2-40B4-BE49-F238E27FC236}">
                <a16:creationId xmlns:a16="http://schemas.microsoft.com/office/drawing/2014/main" id="{117CE6C9-A8A0-904A-A34F-6D2BB1A1BA09}"/>
              </a:ext>
            </a:extLst>
          </p:cNvPr>
          <p:cNvSpPr txBox="1"/>
          <p:nvPr/>
        </p:nvSpPr>
        <p:spPr>
          <a:xfrm>
            <a:off x="355239" y="2130491"/>
            <a:ext cx="7641132" cy="1200329"/>
          </a:xfrm>
          <a:prstGeom prst="rect">
            <a:avLst/>
          </a:prstGeom>
          <a:noFill/>
        </p:spPr>
        <p:txBody>
          <a:bodyPr wrap="square" rtlCol="0">
            <a:spAutoFit/>
          </a:bodyPr>
          <a:lstStyle/>
          <a:p>
            <a:r>
              <a:rPr lang="en-US" dirty="0"/>
              <a:t>2. </a:t>
            </a:r>
            <a:r>
              <a:rPr lang="en-US" b="1" dirty="0"/>
              <a:t>You will learn lessons </a:t>
            </a:r>
            <a:r>
              <a:rPr lang="en-US" dirty="0"/>
              <a:t>– You are enrolled in a full-time informal school 	called “ life”. Each day you will have the opportunity to learn 	lessons. You may like the lessons.. Or hate them, but you have 	designed them as part of your curriculum.</a:t>
            </a:r>
          </a:p>
        </p:txBody>
      </p:sp>
      <p:sp>
        <p:nvSpPr>
          <p:cNvPr id="5" name="TextBox 4">
            <a:extLst>
              <a:ext uri="{FF2B5EF4-FFF2-40B4-BE49-F238E27FC236}">
                <a16:creationId xmlns:a16="http://schemas.microsoft.com/office/drawing/2014/main" id="{C6958804-2450-F842-9792-CE5284B244ED}"/>
              </a:ext>
            </a:extLst>
          </p:cNvPr>
          <p:cNvSpPr txBox="1"/>
          <p:nvPr/>
        </p:nvSpPr>
        <p:spPr>
          <a:xfrm>
            <a:off x="355239" y="3453306"/>
            <a:ext cx="7406682" cy="923330"/>
          </a:xfrm>
          <a:prstGeom prst="rect">
            <a:avLst/>
          </a:prstGeom>
          <a:noFill/>
        </p:spPr>
        <p:txBody>
          <a:bodyPr wrap="square" rtlCol="0">
            <a:spAutoFit/>
          </a:bodyPr>
          <a:lstStyle/>
          <a:p>
            <a:r>
              <a:rPr lang="en-US" dirty="0"/>
              <a:t>3. </a:t>
            </a:r>
            <a:r>
              <a:rPr lang="en-US" b="1" dirty="0"/>
              <a:t>There are no mistakes, only lessons – </a:t>
            </a:r>
            <a:r>
              <a:rPr lang="en-US" dirty="0"/>
              <a:t>Growth is a process of trial and 	error : experimentation. The “ failed” experiments are as 	much a 	part of the process as the experiments that ultimately “works “</a:t>
            </a:r>
          </a:p>
        </p:txBody>
      </p:sp>
      <p:sp>
        <p:nvSpPr>
          <p:cNvPr id="6" name="TextBox 5">
            <a:extLst>
              <a:ext uri="{FF2B5EF4-FFF2-40B4-BE49-F238E27FC236}">
                <a16:creationId xmlns:a16="http://schemas.microsoft.com/office/drawing/2014/main" id="{5938E980-4EB4-2B4F-8E2C-8C7E91D07D55}"/>
              </a:ext>
            </a:extLst>
          </p:cNvPr>
          <p:cNvSpPr txBox="1"/>
          <p:nvPr/>
        </p:nvSpPr>
        <p:spPr>
          <a:xfrm>
            <a:off x="355239" y="4541707"/>
            <a:ext cx="7406682" cy="923330"/>
          </a:xfrm>
          <a:prstGeom prst="rect">
            <a:avLst/>
          </a:prstGeom>
          <a:noFill/>
        </p:spPr>
        <p:txBody>
          <a:bodyPr wrap="square" rtlCol="0">
            <a:spAutoFit/>
          </a:bodyPr>
          <a:lstStyle/>
          <a:p>
            <a:r>
              <a:rPr lang="en-US" dirty="0"/>
              <a:t>4. </a:t>
            </a:r>
            <a:r>
              <a:rPr lang="en-US" b="1" dirty="0"/>
              <a:t>A lesson is repeated until learned</a:t>
            </a:r>
            <a:r>
              <a:rPr lang="en-US" dirty="0"/>
              <a:t>. A lesson will be presented to you in 	various forms until you have learned it. When you have learned it, 	you can then go on to the next lesson.</a:t>
            </a:r>
          </a:p>
        </p:txBody>
      </p:sp>
      <p:sp>
        <p:nvSpPr>
          <p:cNvPr id="7" name="TextBox 6">
            <a:extLst>
              <a:ext uri="{FF2B5EF4-FFF2-40B4-BE49-F238E27FC236}">
                <a16:creationId xmlns:a16="http://schemas.microsoft.com/office/drawing/2014/main" id="{83DC019E-22D9-A540-84F6-B7C09A413299}"/>
              </a:ext>
            </a:extLst>
          </p:cNvPr>
          <p:cNvSpPr txBox="1"/>
          <p:nvPr/>
        </p:nvSpPr>
        <p:spPr>
          <a:xfrm>
            <a:off x="355239" y="5710008"/>
            <a:ext cx="7172232" cy="646331"/>
          </a:xfrm>
          <a:prstGeom prst="rect">
            <a:avLst/>
          </a:prstGeom>
          <a:noFill/>
        </p:spPr>
        <p:txBody>
          <a:bodyPr wrap="square" rtlCol="0">
            <a:spAutoFit/>
          </a:bodyPr>
          <a:lstStyle/>
          <a:p>
            <a:r>
              <a:rPr lang="en-US" dirty="0"/>
              <a:t>5. </a:t>
            </a:r>
            <a:r>
              <a:rPr lang="en-US" b="1" dirty="0"/>
              <a:t>Learning does not end</a:t>
            </a:r>
            <a:r>
              <a:rPr lang="en-US" dirty="0"/>
              <a:t>. There is no part of life that does not contain its 	lessons. If you are alive, there are lessons to be learned.</a:t>
            </a:r>
          </a:p>
        </p:txBody>
      </p:sp>
      <p:sp>
        <p:nvSpPr>
          <p:cNvPr id="8" name="TextBox 7">
            <a:extLst>
              <a:ext uri="{FF2B5EF4-FFF2-40B4-BE49-F238E27FC236}">
                <a16:creationId xmlns:a16="http://schemas.microsoft.com/office/drawing/2014/main" id="{5DF2B2DC-D996-0647-85DA-6BD01458E477}"/>
              </a:ext>
            </a:extLst>
          </p:cNvPr>
          <p:cNvSpPr txBox="1"/>
          <p:nvPr/>
        </p:nvSpPr>
        <p:spPr>
          <a:xfrm>
            <a:off x="8915400" y="6041571"/>
            <a:ext cx="2677886"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37231494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4825" y="157729"/>
            <a:ext cx="6410318" cy="770390"/>
          </a:xfrm>
        </p:spPr>
        <p:txBody>
          <a:bodyPr>
            <a:normAutofit/>
          </a:bodyPr>
          <a:lstStyle/>
          <a:p>
            <a:r>
              <a:rPr lang="en-US" sz="2800" dirty="0"/>
              <a:t>Challenges --  Kate Taylor Story</a:t>
            </a:r>
          </a:p>
        </p:txBody>
      </p:sp>
      <p:sp>
        <p:nvSpPr>
          <p:cNvPr id="3" name="Content Placeholder 2"/>
          <p:cNvSpPr>
            <a:spLocks noGrp="1"/>
          </p:cNvSpPr>
          <p:nvPr>
            <p:ph idx="1"/>
          </p:nvPr>
        </p:nvSpPr>
        <p:spPr>
          <a:xfrm>
            <a:off x="233078" y="951991"/>
            <a:ext cx="7996521" cy="1741714"/>
          </a:xfrm>
        </p:spPr>
        <p:txBody>
          <a:bodyPr>
            <a:normAutofit fontScale="92500"/>
          </a:bodyPr>
          <a:lstStyle/>
          <a:p>
            <a:r>
              <a:rPr lang="en-US" sz="2000" dirty="0"/>
              <a:t>Kate’s Story – working 3 jobs… Doula, Hospice, Music Therapist … Health crashed</a:t>
            </a:r>
          </a:p>
          <a:p>
            <a:r>
              <a:rPr lang="en-US" sz="2000" dirty="0"/>
              <a:t>Enter Shaklee --- products got her back on her feet and her family healthy</a:t>
            </a:r>
          </a:p>
          <a:p>
            <a:r>
              <a:rPr lang="en-US" sz="2000" dirty="0"/>
              <a:t>Started  Shaklee business</a:t>
            </a:r>
          </a:p>
          <a:p>
            <a:r>
              <a:rPr lang="en-US" sz="2000" dirty="0"/>
              <a:t>In 2 years, part-time earns $800 to $900/month, advanced to Sr. Director</a:t>
            </a:r>
          </a:p>
          <a:p>
            <a:pPr marL="0" indent="0">
              <a:buNone/>
            </a:pPr>
            <a:endParaRPr lang="en-US" sz="2000" dirty="0"/>
          </a:p>
        </p:txBody>
      </p:sp>
      <p:sp>
        <p:nvSpPr>
          <p:cNvPr id="5" name="TextBox 4"/>
          <p:cNvSpPr txBox="1"/>
          <p:nvPr/>
        </p:nvSpPr>
        <p:spPr>
          <a:xfrm>
            <a:off x="1180695" y="2929060"/>
            <a:ext cx="6118579" cy="3000821"/>
          </a:xfrm>
          <a:prstGeom prst="rect">
            <a:avLst/>
          </a:prstGeom>
          <a:noFill/>
          <a:ln>
            <a:solidFill>
              <a:schemeClr val="tx1">
                <a:lumMod val="50000"/>
                <a:lumOff val="50000"/>
              </a:schemeClr>
            </a:solidFill>
          </a:ln>
        </p:spPr>
        <p:txBody>
          <a:bodyPr wrap="square" rtlCol="0">
            <a:spAutoFit/>
          </a:bodyPr>
          <a:lstStyle/>
          <a:p>
            <a:r>
              <a:rPr lang="en-US" sz="2400" dirty="0"/>
              <a:t>Two Challenges we will discuss today…</a:t>
            </a:r>
          </a:p>
          <a:p>
            <a:endParaRPr lang="en-US" sz="900" dirty="0"/>
          </a:p>
          <a:p>
            <a:pPr marL="285750" indent="-285750">
              <a:buFont typeface="Arial" panose="020B0604020202020204" pitchFamily="34" charset="0"/>
              <a:buChar char="•"/>
            </a:pPr>
            <a:r>
              <a:rPr lang="en-US" sz="2400" dirty="0"/>
              <a:t> Scarcity vs. Abundance Thinking</a:t>
            </a:r>
          </a:p>
          <a:p>
            <a:pPr lvl="1"/>
            <a:r>
              <a:rPr lang="en-US" dirty="0"/>
              <a:t>-- Time 	</a:t>
            </a:r>
            <a:r>
              <a:rPr lang="en-US" dirty="0" smtClean="0"/>
              <a:t>	-- Energy</a:t>
            </a:r>
            <a:endParaRPr lang="en-US" dirty="0"/>
          </a:p>
          <a:p>
            <a:pPr lvl="1"/>
            <a:r>
              <a:rPr lang="en-US" dirty="0"/>
              <a:t>-- </a:t>
            </a:r>
            <a:r>
              <a:rPr lang="en-US" dirty="0" smtClean="0"/>
              <a:t>Money		-- Ideas</a:t>
            </a:r>
            <a:endParaRPr lang="en-US" dirty="0"/>
          </a:p>
          <a:p>
            <a:pPr lvl="1"/>
            <a:r>
              <a:rPr lang="en-US" dirty="0"/>
              <a:t>-- </a:t>
            </a:r>
            <a:r>
              <a:rPr lang="en-US" dirty="0" smtClean="0"/>
              <a:t>Customers		-- Resources</a:t>
            </a:r>
            <a:endParaRPr lang="en-US" dirty="0"/>
          </a:p>
          <a:p>
            <a:pPr lvl="1"/>
            <a:r>
              <a:rPr lang="en-US" dirty="0"/>
              <a:t>-- </a:t>
            </a:r>
            <a:r>
              <a:rPr lang="en-US" dirty="0" smtClean="0"/>
              <a:t>Distributors		-- Friends</a:t>
            </a:r>
            <a:endParaRPr lang="en-US" dirty="0"/>
          </a:p>
          <a:p>
            <a:r>
              <a:rPr lang="en-US" dirty="0"/>
              <a:t>         -- </a:t>
            </a:r>
            <a:r>
              <a:rPr lang="en-US" dirty="0" smtClean="0"/>
              <a:t>Love		-- </a:t>
            </a:r>
            <a:endParaRPr lang="en-US" dirty="0"/>
          </a:p>
          <a:p>
            <a:endParaRPr lang="en-US" dirty="0"/>
          </a:p>
          <a:p>
            <a:pPr marL="285750" indent="-285750">
              <a:buFont typeface="Arial" panose="020B0604020202020204" pitchFamily="34" charset="0"/>
              <a:buChar char="•"/>
            </a:pPr>
            <a:r>
              <a:rPr lang="en-US" sz="2400" dirty="0"/>
              <a:t>Low Self-esteem</a:t>
            </a:r>
          </a:p>
        </p:txBody>
      </p:sp>
      <p:sp>
        <p:nvSpPr>
          <p:cNvPr id="6" name="TextBox 5"/>
          <p:cNvSpPr txBox="1"/>
          <p:nvPr/>
        </p:nvSpPr>
        <p:spPr>
          <a:xfrm>
            <a:off x="233078" y="6158981"/>
            <a:ext cx="7260771" cy="369332"/>
          </a:xfrm>
          <a:prstGeom prst="rect">
            <a:avLst/>
          </a:prstGeom>
          <a:noFill/>
        </p:spPr>
        <p:txBody>
          <a:bodyPr wrap="square" rtlCol="0">
            <a:spAutoFit/>
          </a:bodyPr>
          <a:lstStyle/>
          <a:p>
            <a:r>
              <a:rPr lang="en-US" dirty="0"/>
              <a:t>We learn more from the things that don’t go well than those that do.</a:t>
            </a:r>
          </a:p>
        </p:txBody>
      </p:sp>
      <p:pic>
        <p:nvPicPr>
          <p:cNvPr id="1026" name="Picture 2" descr="I&amp;#39;ve learned so much from my mistakes, I&amp;#39;m thinking of making a few more."/>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8697382" y="3527280"/>
            <a:ext cx="2969306" cy="296930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DFC7A210-8E27-AB43-AFFE-0EF20D167CDE}"/>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8711692" y="699911"/>
            <a:ext cx="3219051" cy="2592014"/>
          </a:xfrm>
          <a:prstGeom prst="rect">
            <a:avLst/>
          </a:prstGeom>
        </p:spPr>
      </p:pic>
    </p:spTree>
    <p:extLst>
      <p:ext uri="{BB962C8B-B14F-4D97-AF65-F5344CB8AC3E}">
        <p14:creationId xmlns:p14="http://schemas.microsoft.com/office/powerpoint/2010/main" val="37822926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09B6575-195A-D74E-9FB2-2DFCA6EB7730}"/>
              </a:ext>
            </a:extLst>
          </p:cNvPr>
          <p:cNvSpPr txBox="1"/>
          <p:nvPr/>
        </p:nvSpPr>
        <p:spPr>
          <a:xfrm>
            <a:off x="620077" y="1154244"/>
            <a:ext cx="2726056" cy="1815882"/>
          </a:xfrm>
          <a:prstGeom prst="rect">
            <a:avLst/>
          </a:prstGeom>
          <a:noFill/>
          <a:ln w="3175">
            <a:solidFill>
              <a:schemeClr val="tx1"/>
            </a:solidFill>
          </a:ln>
        </p:spPr>
        <p:txBody>
          <a:bodyPr wrap="square">
            <a:spAutoFit/>
          </a:bodyPr>
          <a:lstStyle/>
          <a:p>
            <a:r>
              <a:rPr lang="en-US" sz="1600" dirty="0"/>
              <a:t>There’s plenty of time for:</a:t>
            </a:r>
          </a:p>
          <a:p>
            <a:r>
              <a:rPr lang="en-US" sz="1600" dirty="0"/>
              <a:t>My job</a:t>
            </a:r>
          </a:p>
          <a:p>
            <a:r>
              <a:rPr lang="en-US" sz="1600" dirty="0"/>
              <a:t>My kids</a:t>
            </a:r>
          </a:p>
          <a:p>
            <a:r>
              <a:rPr lang="en-US" sz="1600" dirty="0"/>
              <a:t>My spouse</a:t>
            </a:r>
          </a:p>
          <a:p>
            <a:r>
              <a:rPr lang="en-US" sz="1600" dirty="0"/>
              <a:t>My Shaklee business…</a:t>
            </a:r>
          </a:p>
          <a:p>
            <a:endParaRPr lang="en-US" sz="1600" dirty="0"/>
          </a:p>
          <a:p>
            <a:r>
              <a:rPr lang="en-US" sz="1600" dirty="0"/>
              <a:t>When there is a plan!</a:t>
            </a:r>
          </a:p>
        </p:txBody>
      </p:sp>
      <p:sp>
        <p:nvSpPr>
          <p:cNvPr id="2" name="TextBox 1"/>
          <p:cNvSpPr txBox="1"/>
          <p:nvPr/>
        </p:nvSpPr>
        <p:spPr>
          <a:xfrm>
            <a:off x="548640" y="499199"/>
            <a:ext cx="2868930" cy="461665"/>
          </a:xfrm>
          <a:prstGeom prst="rect">
            <a:avLst/>
          </a:prstGeom>
          <a:noFill/>
          <a:ln>
            <a:solidFill>
              <a:schemeClr val="bg1">
                <a:lumMod val="50000"/>
              </a:schemeClr>
            </a:solidFill>
          </a:ln>
        </p:spPr>
        <p:txBody>
          <a:bodyPr wrap="square" rtlCol="0">
            <a:spAutoFit/>
          </a:bodyPr>
          <a:lstStyle/>
          <a:p>
            <a:r>
              <a:rPr lang="en-US" sz="2400" dirty="0" smtClean="0"/>
              <a:t>Abundance Thinking </a:t>
            </a:r>
            <a:endParaRPr lang="en-US" sz="2400" dirty="0"/>
          </a:p>
        </p:txBody>
      </p:sp>
      <p:pic>
        <p:nvPicPr>
          <p:cNvPr id="4098" name="Picture 2" descr="Growth Mindset: Inspirational Poster Quotes-Students Design Their Learning  Spa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917" y="1154244"/>
            <a:ext cx="2613660" cy="2001317"/>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pic>
        <p:nvPicPr>
          <p:cNvPr id="4100" name="Picture 4" descr="Are you ready to create a mindset of abundance and increase your income?  These positive af… | Affirmations, Positive affirmations quotes,  Manifestation affirmat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5708" y="274320"/>
            <a:ext cx="4034329" cy="6160770"/>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pic>
        <p:nvPicPr>
          <p:cNvPr id="4102" name="Picture 6" descr="Abundance is about being rich, with or without money | Picture Quot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94027" y="3394338"/>
            <a:ext cx="2238184" cy="2887979"/>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Growth Mindset Quotes &amp;amp; Sayings | Growth Mindset Picture Quot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0731" y="3701415"/>
            <a:ext cx="1999011" cy="2579369"/>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Your Mental Paradigm: 8 Exercises To Shift From A Scarcity To An Abundance  Mindset | Arawm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999" b="20001"/>
          <a:stretch/>
        </p:blipFill>
        <p:spPr bwMode="auto">
          <a:xfrm>
            <a:off x="2351491" y="3394338"/>
            <a:ext cx="2779040" cy="3300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7028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E46DDF-7E79-FE47-8B76-F695DFE2A831}"/>
              </a:ext>
            </a:extLst>
          </p:cNvPr>
          <p:cNvSpPr>
            <a:spLocks noGrp="1"/>
          </p:cNvSpPr>
          <p:nvPr>
            <p:ph type="title"/>
          </p:nvPr>
        </p:nvSpPr>
        <p:spPr>
          <a:xfrm>
            <a:off x="391732" y="347679"/>
            <a:ext cx="6014240" cy="1010314"/>
          </a:xfrm>
          <a:ln>
            <a:solidFill>
              <a:schemeClr val="accent2">
                <a:lumMod val="75000"/>
              </a:schemeClr>
            </a:solidFill>
          </a:ln>
        </p:spPr>
        <p:txBody>
          <a:bodyPr>
            <a:normAutofit fontScale="90000"/>
          </a:bodyPr>
          <a:lstStyle/>
          <a:p>
            <a:r>
              <a:rPr lang="en-US" sz="2800" dirty="0"/>
              <a:t>Low Self Esteem .. </a:t>
            </a:r>
            <a:r>
              <a:rPr lang="en-US" sz="2800" dirty="0" smtClean="0"/>
              <a:t/>
            </a:r>
            <a:br>
              <a:rPr lang="en-US" sz="2800" dirty="0" smtClean="0"/>
            </a:br>
            <a:r>
              <a:rPr lang="en-US" sz="2800" dirty="0" smtClean="0"/>
              <a:t>We will never out-perform our Self Image</a:t>
            </a:r>
            <a:endParaRPr lang="en-US" sz="2800" dirty="0"/>
          </a:p>
        </p:txBody>
      </p:sp>
      <p:pic>
        <p:nvPicPr>
          <p:cNvPr id="6" name="Picture 6" descr="find our collection of #inspirational, #wise, #overcoming #obstacles #quotes,  #overcoming #obstacles #saying… | Challenge quotes, Obstacle quotes, Overcoming  quotes">
            <a:extLst>
              <a:ext uri="{FF2B5EF4-FFF2-40B4-BE49-F238E27FC236}">
                <a16:creationId xmlns:a16="http://schemas.microsoft.com/office/drawing/2014/main" id="{3A8D7DA0-141D-114C-B4E4-23066CD417C5}"/>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230043" y="301184"/>
            <a:ext cx="2556316" cy="255631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70FB48D1-8F6D-3643-BB0D-D3CEAF4B4A05}"/>
              </a:ext>
            </a:extLst>
          </p:cNvPr>
          <p:cNvSpPr/>
          <p:nvPr/>
        </p:nvSpPr>
        <p:spPr>
          <a:xfrm>
            <a:off x="-160020" y="1691058"/>
            <a:ext cx="6702015" cy="2308324"/>
          </a:xfrm>
          <a:prstGeom prst="rect">
            <a:avLst/>
          </a:prstGeom>
        </p:spPr>
        <p:txBody>
          <a:bodyPr wrap="square">
            <a:spAutoFit/>
          </a:bodyPr>
          <a:lstStyle/>
          <a:p>
            <a:r>
              <a:rPr lang="en-US" dirty="0"/>
              <a:t>	</a:t>
            </a:r>
            <a:r>
              <a:rPr lang="en-US" dirty="0" smtClean="0"/>
              <a:t>--Difficulty </a:t>
            </a:r>
            <a:r>
              <a:rPr lang="en-US" dirty="0"/>
              <a:t>acknowledging our </a:t>
            </a:r>
            <a:r>
              <a:rPr lang="en-US" dirty="0" smtClean="0"/>
              <a:t>value</a:t>
            </a:r>
            <a:endParaRPr lang="en-US" dirty="0"/>
          </a:p>
          <a:p>
            <a:r>
              <a:rPr lang="en-US" dirty="0"/>
              <a:t>  	--Feel guilty being </a:t>
            </a:r>
            <a:r>
              <a:rPr lang="en-US" dirty="0" smtClean="0"/>
              <a:t>paid </a:t>
            </a:r>
          </a:p>
          <a:p>
            <a:r>
              <a:rPr lang="en-US" dirty="0" smtClean="0"/>
              <a:t>	--Fear of rejection, success, failure, being judged</a:t>
            </a:r>
          </a:p>
          <a:p>
            <a:r>
              <a:rPr lang="en-US" dirty="0"/>
              <a:t>	--Jealousy – comparing ourselves to others..               		</a:t>
            </a:r>
            <a:r>
              <a:rPr lang="en-US" dirty="0" smtClean="0"/>
              <a:t>	And </a:t>
            </a:r>
            <a:r>
              <a:rPr lang="en-US" dirty="0"/>
              <a:t>we always come up short</a:t>
            </a:r>
            <a:r>
              <a:rPr lang="en-US" dirty="0" smtClean="0"/>
              <a:t>!</a:t>
            </a:r>
          </a:p>
          <a:p>
            <a:r>
              <a:rPr lang="en-US" dirty="0"/>
              <a:t>	</a:t>
            </a:r>
            <a:r>
              <a:rPr lang="en-US" dirty="0" smtClean="0"/>
              <a:t>- Moms who pour everything into their kids .. Every need of 		the family coming before their own needs.. </a:t>
            </a:r>
          </a:p>
          <a:p>
            <a:r>
              <a:rPr lang="en-US" dirty="0"/>
              <a:t>	</a:t>
            </a:r>
            <a:endParaRPr lang="en-US" dirty="0" smtClean="0"/>
          </a:p>
        </p:txBody>
      </p:sp>
      <p:sp>
        <p:nvSpPr>
          <p:cNvPr id="3" name="Rectangle 2"/>
          <p:cNvSpPr/>
          <p:nvPr/>
        </p:nvSpPr>
        <p:spPr>
          <a:xfrm>
            <a:off x="403581" y="5483935"/>
            <a:ext cx="6096000" cy="646331"/>
          </a:xfrm>
          <a:prstGeom prst="rect">
            <a:avLst/>
          </a:prstGeom>
          <a:ln>
            <a:solidFill>
              <a:schemeClr val="accent2">
                <a:lumMod val="75000"/>
              </a:schemeClr>
            </a:solidFill>
          </a:ln>
        </p:spPr>
        <p:txBody>
          <a:bodyPr>
            <a:spAutoFit/>
          </a:bodyPr>
          <a:lstStyle/>
          <a:p>
            <a:r>
              <a:rPr lang="en-US" i="1" dirty="0">
                <a:solidFill>
                  <a:srgbClr val="212529"/>
                </a:solidFill>
                <a:latin typeface="Red Hat Display"/>
              </a:rPr>
              <a:t>"The most destructive thing I've ever done is to believe someone else's opinion of me."</a:t>
            </a:r>
            <a:endParaRPr lang="en-US" dirty="0"/>
          </a:p>
        </p:txBody>
      </p:sp>
      <p:pic>
        <p:nvPicPr>
          <p:cNvPr id="8" name="Picture 7"/>
          <p:cNvPicPr>
            <a:picLocks noChangeAspect="1"/>
          </p:cNvPicPr>
          <p:nvPr/>
        </p:nvPicPr>
        <p:blipFill>
          <a:blip r:embed="rId3"/>
          <a:stretch>
            <a:fillRect/>
          </a:stretch>
        </p:blipFill>
        <p:spPr>
          <a:xfrm>
            <a:off x="6726118" y="3922300"/>
            <a:ext cx="2769044" cy="2769044"/>
          </a:xfrm>
          <a:prstGeom prst="rect">
            <a:avLst/>
          </a:prstGeom>
          <a:ln>
            <a:solidFill>
              <a:schemeClr val="bg1">
                <a:lumMod val="50000"/>
              </a:schemeClr>
            </a:solidFill>
          </a:ln>
        </p:spPr>
      </p:pic>
      <p:sp>
        <p:nvSpPr>
          <p:cNvPr id="9" name="Rectangle 8"/>
          <p:cNvSpPr/>
          <p:nvPr/>
        </p:nvSpPr>
        <p:spPr>
          <a:xfrm>
            <a:off x="391732" y="4937490"/>
            <a:ext cx="5698996" cy="369332"/>
          </a:xfrm>
          <a:prstGeom prst="rect">
            <a:avLst/>
          </a:prstGeom>
          <a:ln>
            <a:solidFill>
              <a:schemeClr val="accent2">
                <a:lumMod val="75000"/>
              </a:schemeClr>
            </a:solidFill>
          </a:ln>
        </p:spPr>
        <p:txBody>
          <a:bodyPr wrap="none">
            <a:spAutoFit/>
          </a:bodyPr>
          <a:lstStyle/>
          <a:p>
            <a:r>
              <a:rPr lang="en-US" i="1" dirty="0">
                <a:solidFill>
                  <a:srgbClr val="212529"/>
                </a:solidFill>
                <a:latin typeface="Red Hat Display"/>
              </a:rPr>
              <a:t>Do not give your past the power to define your future</a:t>
            </a:r>
            <a:r>
              <a:rPr lang="en-US" i="1" dirty="0" smtClean="0">
                <a:solidFill>
                  <a:srgbClr val="212529"/>
                </a:solidFill>
                <a:latin typeface="Red Hat Display"/>
              </a:rPr>
              <a:t>.</a:t>
            </a:r>
            <a:endParaRPr lang="en-US" dirty="0"/>
          </a:p>
        </p:txBody>
      </p:sp>
      <p:sp>
        <p:nvSpPr>
          <p:cNvPr id="10" name="AutoShape 2" descr="image.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 name="Picture 11"/>
          <p:cNvPicPr>
            <a:picLocks noChangeAspect="1"/>
          </p:cNvPicPr>
          <p:nvPr/>
        </p:nvPicPr>
        <p:blipFill>
          <a:blip r:embed="rId4"/>
          <a:stretch>
            <a:fillRect/>
          </a:stretch>
        </p:blipFill>
        <p:spPr>
          <a:xfrm>
            <a:off x="7261815" y="194045"/>
            <a:ext cx="1697649" cy="2545318"/>
          </a:xfrm>
          <a:prstGeom prst="rect">
            <a:avLst/>
          </a:prstGeom>
          <a:ln>
            <a:solidFill>
              <a:schemeClr val="bg1">
                <a:lumMod val="75000"/>
              </a:schemeClr>
            </a:solidFill>
          </a:ln>
        </p:spPr>
      </p:pic>
      <p:sp>
        <p:nvSpPr>
          <p:cNvPr id="13" name="AutoShape 6" descr="image.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 name="Picture 14"/>
          <p:cNvPicPr>
            <a:picLocks noChangeAspect="1"/>
          </p:cNvPicPr>
          <p:nvPr/>
        </p:nvPicPr>
        <p:blipFill>
          <a:blip r:embed="rId5"/>
          <a:stretch>
            <a:fillRect/>
          </a:stretch>
        </p:blipFill>
        <p:spPr>
          <a:xfrm>
            <a:off x="9879656" y="3932363"/>
            <a:ext cx="2060883" cy="2674177"/>
          </a:xfrm>
          <a:prstGeom prst="rect">
            <a:avLst/>
          </a:prstGeom>
          <a:ln>
            <a:solidFill>
              <a:schemeClr val="tx1">
                <a:lumMod val="50000"/>
                <a:lumOff val="50000"/>
              </a:schemeClr>
            </a:solidFill>
          </a:ln>
        </p:spPr>
      </p:pic>
      <p:sp>
        <p:nvSpPr>
          <p:cNvPr id="16" name="Rectangle 15"/>
          <p:cNvSpPr/>
          <p:nvPr/>
        </p:nvSpPr>
        <p:spPr>
          <a:xfrm>
            <a:off x="391732" y="4217939"/>
            <a:ext cx="4433993" cy="646331"/>
          </a:xfrm>
          <a:prstGeom prst="rect">
            <a:avLst/>
          </a:prstGeom>
          <a:ln>
            <a:solidFill>
              <a:schemeClr val="accent2">
                <a:lumMod val="75000"/>
              </a:schemeClr>
            </a:solidFill>
          </a:ln>
        </p:spPr>
        <p:txBody>
          <a:bodyPr wrap="square">
            <a:spAutoFit/>
          </a:bodyPr>
          <a:lstStyle/>
          <a:p>
            <a:r>
              <a:rPr lang="en-US" dirty="0">
                <a:solidFill>
                  <a:srgbClr val="222222"/>
                </a:solidFill>
                <a:latin typeface="Arial" panose="020B0604020202020204" pitchFamily="34" charset="0"/>
              </a:rPr>
              <a:t>What you are looking for is not out </a:t>
            </a:r>
            <a:r>
              <a:rPr lang="en-US" dirty="0" smtClean="0">
                <a:solidFill>
                  <a:srgbClr val="222222"/>
                </a:solidFill>
                <a:latin typeface="Arial" panose="020B0604020202020204" pitchFamily="34" charset="0"/>
              </a:rPr>
              <a:t>there.</a:t>
            </a:r>
            <a:endParaRPr lang="en-US" dirty="0">
              <a:solidFill>
                <a:srgbClr val="222222"/>
              </a:solidFill>
              <a:latin typeface="Arial" panose="020B0604020202020204" pitchFamily="34" charset="0"/>
            </a:endParaRPr>
          </a:p>
          <a:p>
            <a:r>
              <a:rPr lang="en-US" dirty="0">
                <a:solidFill>
                  <a:srgbClr val="222222"/>
                </a:solidFill>
                <a:latin typeface="Arial" panose="020B0604020202020204" pitchFamily="34" charset="0"/>
              </a:rPr>
              <a:t>It is in you.</a:t>
            </a:r>
            <a:endParaRPr lang="en-US" b="0" i="0" dirty="0">
              <a:solidFill>
                <a:srgbClr val="222222"/>
              </a:solidFill>
              <a:effectLst/>
              <a:latin typeface="Arial" panose="020B0604020202020204" pitchFamily="34" charset="0"/>
            </a:endParaRPr>
          </a:p>
        </p:txBody>
      </p:sp>
      <p:sp>
        <p:nvSpPr>
          <p:cNvPr id="17" name="TextBox 16"/>
          <p:cNvSpPr txBox="1"/>
          <p:nvPr/>
        </p:nvSpPr>
        <p:spPr>
          <a:xfrm>
            <a:off x="7212330" y="2983718"/>
            <a:ext cx="4469130" cy="646331"/>
          </a:xfrm>
          <a:prstGeom prst="rect">
            <a:avLst/>
          </a:prstGeom>
          <a:noFill/>
          <a:ln>
            <a:solidFill>
              <a:schemeClr val="accent2">
                <a:lumMod val="75000"/>
              </a:schemeClr>
            </a:solidFill>
          </a:ln>
        </p:spPr>
        <p:txBody>
          <a:bodyPr wrap="square" rtlCol="0">
            <a:spAutoFit/>
          </a:bodyPr>
          <a:lstStyle/>
          <a:p>
            <a:r>
              <a:rPr lang="en-US" dirty="0" smtClean="0"/>
              <a:t>Once we start seeing our worth, it makes it harder to stay around  people who don’t. </a:t>
            </a:r>
            <a:endParaRPr lang="en-US" dirty="0"/>
          </a:p>
        </p:txBody>
      </p:sp>
      <p:sp>
        <p:nvSpPr>
          <p:cNvPr id="18" name="TextBox 17"/>
          <p:cNvSpPr txBox="1"/>
          <p:nvPr/>
        </p:nvSpPr>
        <p:spPr>
          <a:xfrm>
            <a:off x="5097780" y="6446520"/>
            <a:ext cx="1444215"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23605685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730037-5A00-9343-8AE7-044D744024AD}"/>
              </a:ext>
            </a:extLst>
          </p:cNvPr>
          <p:cNvSpPr/>
          <p:nvPr/>
        </p:nvSpPr>
        <p:spPr>
          <a:xfrm>
            <a:off x="566058" y="1391217"/>
            <a:ext cx="6096000" cy="923330"/>
          </a:xfrm>
          <a:prstGeom prst="rect">
            <a:avLst/>
          </a:prstGeom>
        </p:spPr>
        <p:txBody>
          <a:bodyPr>
            <a:spAutoFit/>
          </a:bodyPr>
          <a:lstStyle/>
          <a:p>
            <a:r>
              <a:rPr lang="en-US" i="1" dirty="0">
                <a:solidFill>
                  <a:srgbClr val="000000"/>
                </a:solidFill>
                <a:latin typeface="Verdana" panose="020B0604030504040204" pitchFamily="34" charset="0"/>
              </a:rPr>
              <a:t>“Safe is good for sidewalks and swimming pools, but life requires risk if we are to get anywhere.” </a:t>
            </a:r>
            <a:r>
              <a:rPr lang="en-US" i="1" dirty="0" smtClean="0">
                <a:solidFill>
                  <a:srgbClr val="000000"/>
                </a:solidFill>
                <a:latin typeface="Verdana" panose="020B0604030504040204" pitchFamily="34" charset="0"/>
              </a:rPr>
              <a:t>–                         </a:t>
            </a:r>
            <a:r>
              <a:rPr lang="en-US" i="1" dirty="0">
                <a:solidFill>
                  <a:srgbClr val="000000"/>
                </a:solidFill>
                <a:latin typeface="Verdana" panose="020B0604030504040204" pitchFamily="34" charset="0"/>
              </a:rPr>
              <a:t> </a:t>
            </a:r>
            <a:r>
              <a:rPr lang="en-US" b="1" i="1" dirty="0">
                <a:solidFill>
                  <a:srgbClr val="000000"/>
                </a:solidFill>
                <a:latin typeface="Verdana" panose="020B0604030504040204" pitchFamily="34" charset="0"/>
              </a:rPr>
              <a:t>Simon Sinek</a:t>
            </a:r>
            <a:endParaRPr lang="en-US" dirty="0"/>
          </a:p>
        </p:txBody>
      </p:sp>
      <p:pic>
        <p:nvPicPr>
          <p:cNvPr id="1026" name="Picture 2" descr="Quotes on Overcoming Challenges - Quotabulary">
            <a:extLst>
              <a:ext uri="{FF2B5EF4-FFF2-40B4-BE49-F238E27FC236}">
                <a16:creationId xmlns:a16="http://schemas.microsoft.com/office/drawing/2014/main" id="{802A17FA-A1F6-A64F-BA7A-F25BEE76BF9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34450" y="3068303"/>
            <a:ext cx="4491492" cy="25264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vercoming Adversity Quotes &amp;amp; Sayings | Overcoming Adversity Picture Quotes">
            <a:extLst>
              <a:ext uri="{FF2B5EF4-FFF2-40B4-BE49-F238E27FC236}">
                <a16:creationId xmlns:a16="http://schemas.microsoft.com/office/drawing/2014/main" id="{B7700D93-9B04-1C4A-BA8B-833B85A329E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6058" y="2802582"/>
            <a:ext cx="2861121" cy="377636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200 Quotes About Life Struggles And Overcoming Adversity in Life">
            <a:extLst>
              <a:ext uri="{FF2B5EF4-FFF2-40B4-BE49-F238E27FC236}">
                <a16:creationId xmlns:a16="http://schemas.microsoft.com/office/drawing/2014/main" id="{0715CA2A-EEA3-9244-BED4-2795B9520CB3}"/>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069452" y="2802582"/>
            <a:ext cx="2676735" cy="377636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A15CBCF-398A-844A-A6CE-49244CC73F05}"/>
              </a:ext>
            </a:extLst>
          </p:cNvPr>
          <p:cNvSpPr txBox="1"/>
          <p:nvPr/>
        </p:nvSpPr>
        <p:spPr>
          <a:xfrm>
            <a:off x="566057" y="297557"/>
            <a:ext cx="8216699" cy="646331"/>
          </a:xfrm>
          <a:prstGeom prst="rect">
            <a:avLst/>
          </a:prstGeom>
          <a:noFill/>
          <a:ln>
            <a:solidFill>
              <a:schemeClr val="tx1">
                <a:lumMod val="50000"/>
                <a:lumOff val="50000"/>
              </a:schemeClr>
            </a:solidFill>
          </a:ln>
        </p:spPr>
        <p:txBody>
          <a:bodyPr wrap="square" rtlCol="0">
            <a:spAutoFit/>
          </a:bodyPr>
          <a:lstStyle/>
          <a:p>
            <a:r>
              <a:rPr lang="en-US" sz="3600" dirty="0"/>
              <a:t>Strength Comes From Facing Challenges</a:t>
            </a:r>
          </a:p>
        </p:txBody>
      </p:sp>
      <p:sp>
        <p:nvSpPr>
          <p:cNvPr id="3" name="TextBox 2"/>
          <p:cNvSpPr txBox="1"/>
          <p:nvPr/>
        </p:nvSpPr>
        <p:spPr>
          <a:xfrm>
            <a:off x="9898380" y="6069330"/>
            <a:ext cx="1645920"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24541506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6757" y="634551"/>
            <a:ext cx="10972800" cy="1121464"/>
          </a:xfrm>
          <a:ln>
            <a:solidFill>
              <a:schemeClr val="tx2">
                <a:lumMod val="60000"/>
                <a:lumOff val="40000"/>
              </a:schemeClr>
            </a:solidFill>
          </a:ln>
        </p:spPr>
        <p:txBody>
          <a:bodyPr>
            <a:normAutofit/>
          </a:bodyPr>
          <a:lstStyle/>
          <a:p>
            <a:r>
              <a:rPr lang="en-US" sz="2800" dirty="0"/>
              <a:t>Action Steps </a:t>
            </a:r>
            <a:r>
              <a:rPr lang="en-US" sz="2800" dirty="0" smtClean="0"/>
              <a:t> -- Developing A System</a:t>
            </a:r>
            <a:endParaRPr lang="en-US" sz="2800" dirty="0"/>
          </a:p>
        </p:txBody>
      </p:sp>
      <p:sp>
        <p:nvSpPr>
          <p:cNvPr id="4" name="TextBox 3"/>
          <p:cNvSpPr txBox="1"/>
          <p:nvPr/>
        </p:nvSpPr>
        <p:spPr>
          <a:xfrm>
            <a:off x="586740" y="2098914"/>
            <a:ext cx="10498524" cy="3990964"/>
          </a:xfrm>
          <a:prstGeom prst="rect">
            <a:avLst/>
          </a:prstGeom>
          <a:noFill/>
        </p:spPr>
        <p:txBody>
          <a:bodyPr wrap="square" rtlCol="0">
            <a:spAutoFit/>
          </a:bodyPr>
          <a:lstStyle/>
          <a:p>
            <a:pPr defTabSz="609585"/>
            <a:r>
              <a:rPr lang="en-US" sz="2000" dirty="0">
                <a:solidFill>
                  <a:prstClr val="black"/>
                </a:solidFill>
                <a:latin typeface="Calibri"/>
              </a:rPr>
              <a:t>This would be a good time to examine each of our Shaklee businesses</a:t>
            </a:r>
          </a:p>
          <a:p>
            <a:pPr defTabSz="609585"/>
            <a:r>
              <a:rPr lang="en-US" sz="2000" dirty="0">
                <a:solidFill>
                  <a:prstClr val="black"/>
                </a:solidFill>
                <a:latin typeface="Calibri"/>
              </a:rPr>
              <a:t>And ask ourselves..</a:t>
            </a:r>
          </a:p>
          <a:p>
            <a:pPr defTabSz="609585"/>
            <a:endParaRPr lang="en-US" sz="2000" dirty="0">
              <a:solidFill>
                <a:prstClr val="black"/>
              </a:solidFill>
              <a:latin typeface="Calibri"/>
            </a:endParaRPr>
          </a:p>
          <a:p>
            <a:pPr marL="457189" indent="-457189" defTabSz="609585">
              <a:buFont typeface="Arial"/>
              <a:buChar char="•"/>
            </a:pPr>
            <a:r>
              <a:rPr lang="en-US" sz="2000" dirty="0">
                <a:solidFill>
                  <a:prstClr val="black"/>
                </a:solidFill>
                <a:latin typeface="Calibri"/>
              </a:rPr>
              <a:t>What is my system for meeting new people on a regular basis?</a:t>
            </a:r>
          </a:p>
          <a:p>
            <a:pPr marL="457189" indent="-457189" defTabSz="609585">
              <a:buFont typeface="Arial"/>
              <a:buChar char="•"/>
            </a:pPr>
            <a:r>
              <a:rPr lang="en-US" sz="2000" dirty="0">
                <a:solidFill>
                  <a:prstClr val="black"/>
                </a:solidFill>
                <a:latin typeface="Calibri"/>
              </a:rPr>
              <a:t>What is my system for servicing and </a:t>
            </a:r>
            <a:r>
              <a:rPr lang="en-US" sz="2000" dirty="0" smtClean="0">
                <a:solidFill>
                  <a:prstClr val="black"/>
                </a:solidFill>
                <a:latin typeface="Calibri"/>
              </a:rPr>
              <a:t>educating </a:t>
            </a:r>
            <a:r>
              <a:rPr lang="en-US" sz="2000" dirty="0">
                <a:solidFill>
                  <a:prstClr val="black"/>
                </a:solidFill>
                <a:latin typeface="Calibri"/>
              </a:rPr>
              <a:t>my customers about Shaklee products and wellness?</a:t>
            </a:r>
          </a:p>
          <a:p>
            <a:pPr marL="457189" indent="-457189" defTabSz="609585">
              <a:buFont typeface="Arial"/>
              <a:buChar char="•"/>
            </a:pPr>
            <a:endParaRPr lang="en-US" sz="2000" dirty="0">
              <a:solidFill>
                <a:prstClr val="black"/>
              </a:solidFill>
              <a:latin typeface="Calibri"/>
            </a:endParaRPr>
          </a:p>
          <a:p>
            <a:pPr defTabSz="609585"/>
            <a:r>
              <a:rPr lang="en-US" sz="2000" dirty="0">
                <a:solidFill>
                  <a:prstClr val="black"/>
                </a:solidFill>
                <a:latin typeface="Calibri"/>
              </a:rPr>
              <a:t>Next week, we will discuss:</a:t>
            </a:r>
          </a:p>
          <a:p>
            <a:pPr defTabSz="609585"/>
            <a:r>
              <a:rPr lang="en-US" sz="2000" dirty="0">
                <a:solidFill>
                  <a:prstClr val="black"/>
                </a:solidFill>
                <a:latin typeface="Calibri"/>
              </a:rPr>
              <a:t>What is my system for identifying potential business </a:t>
            </a:r>
            <a:r>
              <a:rPr lang="en-US" sz="2000" dirty="0" smtClean="0">
                <a:solidFill>
                  <a:prstClr val="black"/>
                </a:solidFill>
                <a:latin typeface="Calibri"/>
              </a:rPr>
              <a:t>partners?</a:t>
            </a:r>
          </a:p>
          <a:p>
            <a:pPr defTabSz="609585"/>
            <a:endParaRPr lang="en-US" sz="2000" dirty="0" smtClean="0">
              <a:solidFill>
                <a:prstClr val="black"/>
              </a:solidFill>
              <a:latin typeface="Calibri"/>
            </a:endParaRPr>
          </a:p>
          <a:p>
            <a:pPr defTabSz="609585"/>
            <a:r>
              <a:rPr lang="en-US" sz="2000" dirty="0">
                <a:solidFill>
                  <a:prstClr val="black"/>
                </a:solidFill>
                <a:latin typeface="Calibri"/>
              </a:rPr>
              <a:t> </a:t>
            </a:r>
            <a:r>
              <a:rPr lang="en-US" sz="2000" dirty="0" smtClean="0">
                <a:solidFill>
                  <a:prstClr val="black"/>
                </a:solidFill>
                <a:latin typeface="Calibri"/>
              </a:rPr>
              <a:t>     </a:t>
            </a:r>
            <a:r>
              <a:rPr lang="en-US" sz="2667" dirty="0" smtClean="0">
                <a:solidFill>
                  <a:prstClr val="black"/>
                </a:solidFill>
                <a:latin typeface="Calibri"/>
              </a:rPr>
              <a:t>Session 4 CHANGED TO NOVEMBER 30</a:t>
            </a:r>
          </a:p>
          <a:p>
            <a:pPr defTabSz="609585"/>
            <a:r>
              <a:rPr lang="en-US" sz="2667" dirty="0">
                <a:solidFill>
                  <a:prstClr val="black"/>
                </a:solidFill>
                <a:latin typeface="Calibri"/>
              </a:rPr>
              <a:t> </a:t>
            </a:r>
            <a:r>
              <a:rPr lang="en-US" sz="2667" dirty="0" smtClean="0">
                <a:solidFill>
                  <a:prstClr val="black"/>
                </a:solidFill>
                <a:latin typeface="Calibri"/>
              </a:rPr>
              <a:t>                       Happy Thanksgiving</a:t>
            </a:r>
            <a:endParaRPr lang="en-US" sz="2667" dirty="0">
              <a:solidFill>
                <a:prstClr val="black"/>
              </a:solidFill>
              <a:latin typeface="Calibri"/>
            </a:endParaRPr>
          </a:p>
        </p:txBody>
      </p:sp>
      <p:pic>
        <p:nvPicPr>
          <p:cNvPr id="3" name="Picture 2"/>
          <p:cNvPicPr>
            <a:picLocks noChangeAspect="1"/>
          </p:cNvPicPr>
          <p:nvPr/>
        </p:nvPicPr>
        <p:blipFill>
          <a:blip r:embed="rId2"/>
          <a:stretch>
            <a:fillRect/>
          </a:stretch>
        </p:blipFill>
        <p:spPr>
          <a:xfrm>
            <a:off x="8206740" y="4526280"/>
            <a:ext cx="3569353" cy="2114957"/>
          </a:xfrm>
          <a:prstGeom prst="rect">
            <a:avLst/>
          </a:prstGeom>
          <a:ln>
            <a:solidFill>
              <a:schemeClr val="bg1">
                <a:lumMod val="50000"/>
              </a:schemeClr>
            </a:solidFill>
          </a:ln>
        </p:spPr>
      </p:pic>
      <p:sp>
        <p:nvSpPr>
          <p:cNvPr id="6" name="TextBox 5"/>
          <p:cNvSpPr txBox="1"/>
          <p:nvPr/>
        </p:nvSpPr>
        <p:spPr>
          <a:xfrm>
            <a:off x="6812280" y="5955030"/>
            <a:ext cx="1394460"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29761727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313101"/>
            <a:ext cx="2133599" cy="584775"/>
          </a:xfrm>
          <a:prstGeom prst="rect">
            <a:avLst/>
          </a:prstGeom>
          <a:noFill/>
          <a:ln>
            <a:solidFill>
              <a:schemeClr val="accent1"/>
            </a:solidFill>
          </a:ln>
        </p:spPr>
        <p:txBody>
          <a:bodyPr wrap="square" lIns="91440" tIns="45720" rIns="91440" bIns="45720" rtlCol="0">
            <a:spAutoFit/>
          </a:bodyPr>
          <a:lstStyle/>
          <a:p>
            <a:pPr algn="ctr" defTabSz="609585"/>
            <a:r>
              <a:rPr lang="en-US" sz="3200" dirty="0">
                <a:solidFill>
                  <a:prstClr val="black"/>
                </a:solidFill>
                <a:latin typeface="Calibri"/>
              </a:rPr>
              <a:t>Resources</a:t>
            </a:r>
          </a:p>
        </p:txBody>
      </p:sp>
      <p:sp>
        <p:nvSpPr>
          <p:cNvPr id="3" name="TextBox 2"/>
          <p:cNvSpPr txBox="1"/>
          <p:nvPr/>
        </p:nvSpPr>
        <p:spPr>
          <a:xfrm>
            <a:off x="685800" y="1715971"/>
            <a:ext cx="11227008" cy="3139321"/>
          </a:xfrm>
          <a:prstGeom prst="rect">
            <a:avLst/>
          </a:prstGeom>
          <a:noFill/>
        </p:spPr>
        <p:txBody>
          <a:bodyPr wrap="square" lIns="91440" tIns="45720" rIns="91440" bIns="45720" rtlCol="0">
            <a:spAutoFit/>
          </a:bodyPr>
          <a:lstStyle/>
          <a:p>
            <a:pPr marL="285744" indent="-285744" defTabSz="609585">
              <a:buFont typeface="Arial" panose="020B0604020202020204" pitchFamily="34" charset="0"/>
              <a:buChar char="•"/>
            </a:pPr>
            <a:r>
              <a:rPr lang="en-US" dirty="0">
                <a:solidFill>
                  <a:prstClr val="black"/>
                </a:solidFill>
              </a:rPr>
              <a:t>Communication Skills 						(8 weeks to Director #2)</a:t>
            </a:r>
            <a:endParaRPr lang="en-US" dirty="0">
              <a:solidFill>
                <a:prstClr val="black"/>
              </a:solidFill>
              <a:latin typeface="Calibri"/>
            </a:endParaRPr>
          </a:p>
          <a:p>
            <a:pPr marL="285744" indent="-285744" defTabSz="609585">
              <a:buFont typeface="Arial" panose="020B0604020202020204" pitchFamily="34" charset="0"/>
              <a:buChar char="•"/>
            </a:pPr>
            <a:r>
              <a:rPr lang="en-US" dirty="0">
                <a:solidFill>
                  <a:prstClr val="black"/>
                </a:solidFill>
                <a:latin typeface="Calibri"/>
              </a:rPr>
              <a:t>Taking Conversations </a:t>
            </a:r>
            <a:r>
              <a:rPr lang="en-US" dirty="0">
                <a:solidFill>
                  <a:prstClr val="black"/>
                </a:solidFill>
              </a:rPr>
              <a:t>Off-Line					(New Strategies for Building a Shaklee Business #4: )</a:t>
            </a:r>
            <a:endParaRPr lang="en-US" dirty="0">
              <a:solidFill>
                <a:prstClr val="black"/>
              </a:solidFill>
              <a:latin typeface="Calibri"/>
            </a:endParaRPr>
          </a:p>
          <a:p>
            <a:pPr marL="285744" indent="-285744" defTabSz="609585">
              <a:buFont typeface="Arial" panose="020B0604020202020204" pitchFamily="34" charset="0"/>
              <a:buChar char="•"/>
            </a:pPr>
            <a:r>
              <a:rPr lang="en-US" dirty="0">
                <a:solidFill>
                  <a:prstClr val="black"/>
                </a:solidFill>
                <a:latin typeface="Calibri"/>
              </a:rPr>
              <a:t>Inviting &amp; </a:t>
            </a:r>
            <a:r>
              <a:rPr lang="en-US" dirty="0">
                <a:solidFill>
                  <a:prstClr val="black"/>
                </a:solidFill>
              </a:rPr>
              <a:t>Closing						(8 Weeks to Director #4</a:t>
            </a:r>
            <a:r>
              <a:rPr lang="en-US" dirty="0">
                <a:solidFill>
                  <a:prstClr val="black"/>
                </a:solidFill>
                <a:sym typeface="Wingdings" pitchFamily="2" charset="2"/>
              </a:rPr>
              <a:t>)</a:t>
            </a:r>
            <a:r>
              <a:rPr lang="en-US" dirty="0">
                <a:solidFill>
                  <a:prstClr val="black"/>
                </a:solidFill>
              </a:rPr>
              <a:t> </a:t>
            </a:r>
            <a:endParaRPr lang="en-US" dirty="0">
              <a:solidFill>
                <a:prstClr val="black"/>
              </a:solidFill>
              <a:latin typeface="Calibri"/>
            </a:endParaRPr>
          </a:p>
          <a:p>
            <a:pPr marL="285744" indent="-285744" defTabSz="609585">
              <a:buFont typeface="Arial" panose="020B0604020202020204" pitchFamily="34" charset="0"/>
              <a:buChar char="•"/>
            </a:pPr>
            <a:r>
              <a:rPr lang="en-US" dirty="0">
                <a:solidFill>
                  <a:prstClr val="black"/>
                </a:solidFill>
                <a:latin typeface="Calibri"/>
              </a:rPr>
              <a:t>The Art of Closing and Next </a:t>
            </a:r>
            <a:r>
              <a:rPr lang="en-US" dirty="0">
                <a:solidFill>
                  <a:prstClr val="black"/>
                </a:solidFill>
              </a:rPr>
              <a:t>Steps				(100 Days to Amazing #12)</a:t>
            </a:r>
            <a:endParaRPr lang="en-US" dirty="0">
              <a:solidFill>
                <a:prstClr val="black"/>
              </a:solidFill>
              <a:latin typeface="Calibri"/>
            </a:endParaRPr>
          </a:p>
          <a:p>
            <a:pPr marL="285744" indent="-285744" defTabSz="609585">
              <a:buFont typeface="Arial" panose="020B0604020202020204" pitchFamily="34" charset="0"/>
              <a:buChar char="•"/>
            </a:pPr>
            <a:r>
              <a:rPr lang="en-US" dirty="0">
                <a:solidFill>
                  <a:prstClr val="black"/>
                </a:solidFill>
                <a:latin typeface="Calibri"/>
              </a:rPr>
              <a:t>Servicing our Customers					(</a:t>
            </a:r>
            <a:r>
              <a:rPr lang="en-US" dirty="0">
                <a:solidFill>
                  <a:prstClr val="black"/>
                </a:solidFill>
              </a:rPr>
              <a:t>8 Weeks to Director #6)</a:t>
            </a:r>
            <a:endParaRPr lang="en-US" dirty="0">
              <a:solidFill>
                <a:prstClr val="black"/>
              </a:solidFill>
              <a:latin typeface="Calibri"/>
            </a:endParaRPr>
          </a:p>
          <a:p>
            <a:pPr marL="285744" indent="-285744" defTabSz="609585">
              <a:buFont typeface="Arial" panose="020B0604020202020204" pitchFamily="34" charset="0"/>
              <a:buChar char="•"/>
            </a:pPr>
            <a:r>
              <a:rPr lang="en-US" dirty="0">
                <a:solidFill>
                  <a:prstClr val="black"/>
                </a:solidFill>
                <a:latin typeface="Calibri"/>
              </a:rPr>
              <a:t>Role of Leader in Serving </a:t>
            </a:r>
            <a:r>
              <a:rPr lang="en-US" dirty="0">
                <a:solidFill>
                  <a:prstClr val="black"/>
                </a:solidFill>
              </a:rPr>
              <a:t>Customers				(100 Days to Amazing)</a:t>
            </a:r>
            <a:endParaRPr lang="en-US" dirty="0">
              <a:solidFill>
                <a:prstClr val="black"/>
              </a:solidFill>
              <a:latin typeface="Calibri"/>
            </a:endParaRPr>
          </a:p>
          <a:p>
            <a:pPr marL="285744" indent="-285744" defTabSz="609585">
              <a:buFont typeface="Arial" panose="020B0604020202020204" pitchFamily="34" charset="0"/>
              <a:buChar char="•"/>
            </a:pPr>
            <a:r>
              <a:rPr lang="en-US" dirty="0">
                <a:solidFill>
                  <a:prstClr val="black"/>
                </a:solidFill>
                <a:latin typeface="Calibri"/>
              </a:rPr>
              <a:t>Identifying Business </a:t>
            </a:r>
            <a:r>
              <a:rPr lang="en-US" dirty="0">
                <a:solidFill>
                  <a:prstClr val="black"/>
                </a:solidFill>
              </a:rPr>
              <a:t>Partners					(8 Weeks to Director #5)</a:t>
            </a:r>
            <a:endParaRPr lang="en-US" dirty="0">
              <a:solidFill>
                <a:prstClr val="black"/>
              </a:solidFill>
              <a:latin typeface="Calibri"/>
            </a:endParaRPr>
          </a:p>
          <a:p>
            <a:pPr marL="285744" indent="-285744" defTabSz="609585">
              <a:buFont typeface="Arial" panose="020B0604020202020204" pitchFamily="34" charset="0"/>
              <a:buChar char="•"/>
            </a:pPr>
            <a:r>
              <a:rPr lang="en-US" dirty="0">
                <a:solidFill>
                  <a:prstClr val="black"/>
                </a:solidFill>
                <a:latin typeface="Calibri"/>
              </a:rPr>
              <a:t>Prospecting </a:t>
            </a:r>
            <a:r>
              <a:rPr lang="en-US" dirty="0">
                <a:solidFill>
                  <a:prstClr val="black"/>
                </a:solidFill>
              </a:rPr>
              <a:t>101							(Journey to Executive Coordinator #3) </a:t>
            </a:r>
          </a:p>
          <a:p>
            <a:pPr marL="285744" indent="-285744" defTabSz="609585">
              <a:buFont typeface="Arial" panose="020B0604020202020204" pitchFamily="34" charset="0"/>
              <a:buChar char="•"/>
            </a:pPr>
            <a:r>
              <a:rPr lang="en-US" dirty="0">
                <a:solidFill>
                  <a:prstClr val="black"/>
                </a:solidFill>
                <a:latin typeface="Calibri"/>
              </a:rPr>
              <a:t>Role of the Leader in Moving People from Interested to Committed (</a:t>
            </a:r>
            <a:r>
              <a:rPr lang="en-US" dirty="0">
                <a:solidFill>
                  <a:prstClr val="black"/>
                </a:solidFill>
              </a:rPr>
              <a:t>100 Days to Amazing Fall 2015</a:t>
            </a:r>
            <a:r>
              <a:rPr lang="en-US" dirty="0">
                <a:solidFill>
                  <a:prstClr val="black"/>
                </a:solidFill>
                <a:sym typeface="Wingdings" pitchFamily="2" charset="2"/>
              </a:rPr>
              <a:t>)</a:t>
            </a:r>
            <a:endParaRPr lang="en-US" dirty="0">
              <a:solidFill>
                <a:prstClr val="black"/>
              </a:solidFill>
              <a:latin typeface="Calibri"/>
            </a:endParaRPr>
          </a:p>
          <a:p>
            <a:pPr marL="285744" indent="-285744" defTabSz="609585">
              <a:buFont typeface="Arial" panose="020B0604020202020204" pitchFamily="34" charset="0"/>
              <a:buChar char="•"/>
            </a:pPr>
            <a:r>
              <a:rPr lang="en-US" dirty="0">
                <a:solidFill>
                  <a:prstClr val="black"/>
                </a:solidFill>
                <a:latin typeface="Calibri"/>
              </a:rPr>
              <a:t>In Home </a:t>
            </a:r>
            <a:r>
              <a:rPr lang="en-US" dirty="0">
                <a:solidFill>
                  <a:prstClr val="black"/>
                </a:solidFill>
              </a:rPr>
              <a:t>Events							(New Strategies for Building a Shaklee Business #1)</a:t>
            </a:r>
            <a:endParaRPr lang="en-US" dirty="0">
              <a:solidFill>
                <a:prstClr val="black"/>
              </a:solidFill>
              <a:latin typeface="Calibri"/>
            </a:endParaRPr>
          </a:p>
          <a:p>
            <a:pPr marL="285744" indent="-285744" defTabSz="609585">
              <a:buFont typeface="Arial" panose="020B0604020202020204" pitchFamily="34" charset="0"/>
              <a:buChar char="•"/>
            </a:pPr>
            <a:r>
              <a:rPr lang="en-US" dirty="0">
                <a:solidFill>
                  <a:prstClr val="black"/>
                </a:solidFill>
                <a:latin typeface="Calibri"/>
              </a:rPr>
              <a:t>New Directors Take Off </a:t>
            </a:r>
            <a:r>
              <a:rPr lang="en-US" dirty="0">
                <a:solidFill>
                  <a:prstClr val="black"/>
                </a:solidFill>
              </a:rPr>
              <a:t>Plan					(Shaklee Strategies Forum #12</a:t>
            </a:r>
            <a:r>
              <a:rPr lang="en-US" dirty="0">
                <a:solidFill>
                  <a:prstClr val="black"/>
                </a:solidFill>
                <a:sym typeface="Wingdings" pitchFamily="2" charset="2"/>
              </a:rPr>
              <a:t></a:t>
            </a:r>
            <a:endParaRPr lang="en-US" dirty="0">
              <a:solidFill>
                <a:prstClr val="black"/>
              </a:solidFill>
              <a:latin typeface="Calibri"/>
            </a:endParaRPr>
          </a:p>
        </p:txBody>
      </p:sp>
      <p:sp>
        <p:nvSpPr>
          <p:cNvPr id="6" name="TextBox 5"/>
          <p:cNvSpPr txBox="1"/>
          <p:nvPr/>
        </p:nvSpPr>
        <p:spPr>
          <a:xfrm>
            <a:off x="587830" y="1240971"/>
            <a:ext cx="5170716" cy="369332"/>
          </a:xfrm>
          <a:prstGeom prst="rect">
            <a:avLst/>
          </a:prstGeom>
          <a:noFill/>
          <a:ln>
            <a:solidFill>
              <a:schemeClr val="tx1">
                <a:lumMod val="50000"/>
                <a:lumOff val="50000"/>
              </a:schemeClr>
            </a:solidFill>
          </a:ln>
        </p:spPr>
        <p:txBody>
          <a:bodyPr wrap="square" rtlCol="0">
            <a:spAutoFit/>
          </a:bodyPr>
          <a:lstStyle/>
          <a:p>
            <a:r>
              <a:rPr lang="en-US" dirty="0"/>
              <a:t>From BetterFutureStartsToday.com/____ your name)</a:t>
            </a:r>
          </a:p>
        </p:txBody>
      </p:sp>
      <p:sp>
        <p:nvSpPr>
          <p:cNvPr id="7" name="TextBox 6"/>
          <p:cNvSpPr txBox="1"/>
          <p:nvPr/>
        </p:nvSpPr>
        <p:spPr>
          <a:xfrm>
            <a:off x="685800" y="5120557"/>
            <a:ext cx="5072746" cy="646331"/>
          </a:xfrm>
          <a:prstGeom prst="rect">
            <a:avLst/>
          </a:prstGeom>
          <a:noFill/>
          <a:ln>
            <a:solidFill>
              <a:schemeClr val="tx1">
                <a:lumMod val="50000"/>
                <a:lumOff val="50000"/>
              </a:schemeClr>
            </a:solidFill>
          </a:ln>
        </p:spPr>
        <p:txBody>
          <a:bodyPr wrap="square" rtlCol="0">
            <a:spAutoFit/>
          </a:bodyPr>
          <a:lstStyle/>
          <a:p>
            <a:r>
              <a:rPr lang="en-US" dirty="0"/>
              <a:t>For more recent Business Training</a:t>
            </a:r>
          </a:p>
          <a:p>
            <a:r>
              <a:rPr lang="en-US" dirty="0" err="1"/>
              <a:t>BetterFuture.Training</a:t>
            </a:r>
            <a:r>
              <a:rPr lang="en-US" dirty="0"/>
              <a:t>/_________your name </a:t>
            </a:r>
          </a:p>
        </p:txBody>
      </p:sp>
      <p:sp>
        <p:nvSpPr>
          <p:cNvPr id="8" name="TextBox 7"/>
          <p:cNvSpPr txBox="1"/>
          <p:nvPr/>
        </p:nvSpPr>
        <p:spPr>
          <a:xfrm>
            <a:off x="685800" y="5921829"/>
            <a:ext cx="5072746" cy="646331"/>
          </a:xfrm>
          <a:prstGeom prst="rect">
            <a:avLst/>
          </a:prstGeom>
          <a:noFill/>
          <a:ln>
            <a:solidFill>
              <a:schemeClr val="bg1">
                <a:lumMod val="65000"/>
              </a:schemeClr>
            </a:solidFill>
          </a:ln>
        </p:spPr>
        <p:txBody>
          <a:bodyPr wrap="square" rtlCol="0">
            <a:spAutoFit/>
          </a:bodyPr>
          <a:lstStyle/>
          <a:p>
            <a:r>
              <a:rPr lang="en-US" dirty="0"/>
              <a:t>For Product Information and Health Stories</a:t>
            </a:r>
          </a:p>
          <a:p>
            <a:r>
              <a:rPr lang="en-US" dirty="0"/>
              <a:t>BetterHealthin31Days.com/________  your name</a:t>
            </a:r>
          </a:p>
        </p:txBody>
      </p:sp>
      <p:sp>
        <p:nvSpPr>
          <p:cNvPr id="9" name="TextBox 8"/>
          <p:cNvSpPr txBox="1"/>
          <p:nvPr/>
        </p:nvSpPr>
        <p:spPr>
          <a:xfrm>
            <a:off x="4517569" y="184794"/>
            <a:ext cx="7086601" cy="830997"/>
          </a:xfrm>
          <a:prstGeom prst="rect">
            <a:avLst/>
          </a:prstGeom>
          <a:noFill/>
          <a:ln>
            <a:solidFill>
              <a:schemeClr val="tx1">
                <a:lumMod val="75000"/>
                <a:lumOff val="25000"/>
              </a:schemeClr>
            </a:solidFill>
          </a:ln>
        </p:spPr>
        <p:txBody>
          <a:bodyPr wrap="square" rtlCol="0">
            <a:spAutoFit/>
          </a:bodyPr>
          <a:lstStyle/>
          <a:p>
            <a:pPr algn="ctr"/>
            <a:r>
              <a:rPr lang="en-US" sz="2400" b="1" dirty="0"/>
              <a:t>All these websites are available for same subscription</a:t>
            </a:r>
          </a:p>
          <a:p>
            <a:pPr algn="ctr"/>
            <a:r>
              <a:rPr lang="en-US" sz="2400" b="1" dirty="0"/>
              <a:t>Join.BetterHealthin31Days.com</a:t>
            </a:r>
          </a:p>
        </p:txBody>
      </p:sp>
      <p:sp>
        <p:nvSpPr>
          <p:cNvPr id="4" name="TextBox 3"/>
          <p:cNvSpPr txBox="1"/>
          <p:nvPr/>
        </p:nvSpPr>
        <p:spPr>
          <a:xfrm>
            <a:off x="10149840" y="5921829"/>
            <a:ext cx="1454330"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30731014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2CFBC99-FB8F-41F7-A81D-A5288D688D7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a:ea typeface="+mn-ea"/>
              <a:cs typeface="+mn-cs"/>
            </a:endParaRPr>
          </a:p>
        </p:txBody>
      </p:sp>
      <p:pic>
        <p:nvPicPr>
          <p:cNvPr id="4" name="Video 3" descr="A close up of a tree branch with snow on it&#10;&#10;Description automatically generated with low confidence">
            <a:extLst>
              <a:ext uri="{FF2B5EF4-FFF2-40B4-BE49-F238E27FC236}">
                <a16:creationId xmlns:a16="http://schemas.microsoft.com/office/drawing/2014/main" id="{E55BBCA7-6F68-4430-BAFA-A20F40DD41A6}"/>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259" r="-1" b="-1"/>
          <a:stretch/>
        </p:blipFill>
        <p:spPr>
          <a:xfrm>
            <a:off x="-5355" y="0"/>
            <a:ext cx="12188932" cy="6857990"/>
          </a:xfrm>
          <a:prstGeom prst="rect">
            <a:avLst/>
          </a:prstGeom>
        </p:spPr>
      </p:pic>
      <p:sp>
        <p:nvSpPr>
          <p:cNvPr id="11" name="Rectangle 10">
            <a:extLst>
              <a:ext uri="{FF2B5EF4-FFF2-40B4-BE49-F238E27FC236}">
                <a16:creationId xmlns:a16="http://schemas.microsoft.com/office/drawing/2014/main" id="{1EF86BFA-9133-4F6B-98BE-1CBB87EB62F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07" y="3666683"/>
            <a:ext cx="12188952" cy="3191317"/>
          </a:xfrm>
          <a:prstGeom prst="rect">
            <a:avLst/>
          </a:prstGeom>
          <a:gradFill>
            <a:gsLst>
              <a:gs pos="42000">
                <a:schemeClr val="bg1">
                  <a:alpha val="23000"/>
                </a:schemeClr>
              </a:gs>
              <a:gs pos="0">
                <a:schemeClr val="bg1">
                  <a:alpha val="0"/>
                </a:schemeClr>
              </a:gs>
              <a:gs pos="100000">
                <a:schemeClr val="bg1">
                  <a:alpha val="3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a:ea typeface="+mn-ea"/>
              <a:cs typeface="+mn-cs"/>
            </a:endParaRPr>
          </a:p>
        </p:txBody>
      </p:sp>
      <p:sp>
        <p:nvSpPr>
          <p:cNvPr id="5" name="Rectangle 4">
            <a:extLst>
              <a:ext uri="{FF2B5EF4-FFF2-40B4-BE49-F238E27FC236}">
                <a16:creationId xmlns:a16="http://schemas.microsoft.com/office/drawing/2014/main" id="{191356CA-8664-E340-90FC-113C243B2301}"/>
              </a:ext>
            </a:extLst>
          </p:cNvPr>
          <p:cNvSpPr/>
          <p:nvPr/>
        </p:nvSpPr>
        <p:spPr>
          <a:xfrm>
            <a:off x="-10730" y="-10"/>
            <a:ext cx="12188952" cy="6858000"/>
          </a:xfrm>
          <a:prstGeom prst="rect">
            <a:avLst/>
          </a:prstGeom>
          <a:solidFill>
            <a:schemeClr val="lt1">
              <a:alpha val="69315"/>
            </a:schemeClr>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entury Gothic"/>
              <a:ea typeface="+mn-ea"/>
              <a:cs typeface="+mn-cs"/>
            </a:endParaRPr>
          </a:p>
        </p:txBody>
      </p:sp>
      <p:pic>
        <p:nvPicPr>
          <p:cNvPr id="33" name="Picture 32">
            <a:extLst>
              <a:ext uri="{FF2B5EF4-FFF2-40B4-BE49-F238E27FC236}">
                <a16:creationId xmlns:a16="http://schemas.microsoft.com/office/drawing/2014/main" id="{8EDA2C62-0992-5A4A-9B52-494FB5EFB421}"/>
              </a:ext>
            </a:extLst>
          </p:cNvPr>
          <p:cNvPicPr>
            <a:picLocks noChangeAspect="1"/>
          </p:cNvPicPr>
          <p:nvPr/>
        </p:nvPicPr>
        <p:blipFill>
          <a:blip r:embed="rId6"/>
          <a:stretch>
            <a:fillRect/>
          </a:stretch>
        </p:blipFill>
        <p:spPr>
          <a:xfrm>
            <a:off x="293301" y="284205"/>
            <a:ext cx="5575300" cy="1371600"/>
          </a:xfrm>
          <a:prstGeom prst="rect">
            <a:avLst/>
          </a:prstGeom>
          <a:effectLst>
            <a:outerShdw blurRad="50800" dist="38100" dir="8100000" algn="tr" rotWithShape="0">
              <a:prstClr val="black">
                <a:alpha val="40000"/>
              </a:prstClr>
            </a:outerShdw>
          </a:effectLst>
        </p:spPr>
      </p:pic>
      <p:sp>
        <p:nvSpPr>
          <p:cNvPr id="34" name="TextBox 33">
            <a:extLst>
              <a:ext uri="{FF2B5EF4-FFF2-40B4-BE49-F238E27FC236}">
                <a16:creationId xmlns:a16="http://schemas.microsoft.com/office/drawing/2014/main" id="{54B8AD65-89C0-0D4F-822B-68A2D5C2CDC8}"/>
              </a:ext>
            </a:extLst>
          </p:cNvPr>
          <p:cNvSpPr txBox="1"/>
          <p:nvPr/>
        </p:nvSpPr>
        <p:spPr>
          <a:xfrm>
            <a:off x="293301" y="1876414"/>
            <a:ext cx="55753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Gill Sans" panose="020B0502020104020203" pitchFamily="34" charset="-79"/>
                <a:ea typeface="+mn-ea"/>
                <a:cs typeface="Gill Sans" panose="020B0502020104020203" pitchFamily="34" charset="-79"/>
              </a:rPr>
              <a:t>Included Health Websites</a:t>
            </a:r>
          </a:p>
        </p:txBody>
      </p:sp>
      <p:sp>
        <p:nvSpPr>
          <p:cNvPr id="35" name="TextBox 34">
            <a:extLst>
              <a:ext uri="{FF2B5EF4-FFF2-40B4-BE49-F238E27FC236}">
                <a16:creationId xmlns:a16="http://schemas.microsoft.com/office/drawing/2014/main" id="{9C5B4430-51B3-AA44-BA6E-8E661242E57C}"/>
              </a:ext>
            </a:extLst>
          </p:cNvPr>
          <p:cNvSpPr txBox="1"/>
          <p:nvPr/>
        </p:nvSpPr>
        <p:spPr>
          <a:xfrm>
            <a:off x="383059" y="2520778"/>
            <a:ext cx="548554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a:ea typeface="+mn-ea"/>
                <a:cs typeface="+mn-cs"/>
              </a:rPr>
              <a:t>BetterHealthIn31Days.com</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Hundreds of exclusive health recordings</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Customized with your information</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Podcast Available</a:t>
            </a:r>
          </a:p>
        </p:txBody>
      </p:sp>
      <p:sp>
        <p:nvSpPr>
          <p:cNvPr id="36" name="TextBox 35">
            <a:extLst>
              <a:ext uri="{FF2B5EF4-FFF2-40B4-BE49-F238E27FC236}">
                <a16:creationId xmlns:a16="http://schemas.microsoft.com/office/drawing/2014/main" id="{C69C8497-9B08-FE46-B6C5-9BC9FC7EA5BB}"/>
              </a:ext>
            </a:extLst>
          </p:cNvPr>
          <p:cNvSpPr txBox="1"/>
          <p:nvPr/>
        </p:nvSpPr>
        <p:spPr>
          <a:xfrm>
            <a:off x="293301" y="3842251"/>
            <a:ext cx="548554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a:ea typeface="+mn-ea"/>
                <a:cs typeface="+mn-cs"/>
              </a:rPr>
              <a:t>FeelAmazingIn31Days.com</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Direct replacement of the Shaklee Prove It Challenge Website</a:t>
            </a:r>
          </a:p>
        </p:txBody>
      </p:sp>
      <p:sp>
        <p:nvSpPr>
          <p:cNvPr id="37" name="TextBox 36">
            <a:extLst>
              <a:ext uri="{FF2B5EF4-FFF2-40B4-BE49-F238E27FC236}">
                <a16:creationId xmlns:a16="http://schemas.microsoft.com/office/drawing/2014/main" id="{18BDD185-6200-D44C-B4FE-4074054B4CDD}"/>
              </a:ext>
            </a:extLst>
          </p:cNvPr>
          <p:cNvSpPr txBox="1"/>
          <p:nvPr/>
        </p:nvSpPr>
        <p:spPr>
          <a:xfrm>
            <a:off x="293301" y="4840558"/>
            <a:ext cx="548554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a:ea typeface="+mn-ea"/>
                <a:cs typeface="+mn-cs"/>
              </a:rPr>
              <a:t>FeelBetterIn30Days.com</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Dedicated Vitalizer website</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Everything you would want to know</a:t>
            </a:r>
          </a:p>
        </p:txBody>
      </p:sp>
      <p:sp>
        <p:nvSpPr>
          <p:cNvPr id="38" name="TextBox 37">
            <a:extLst>
              <a:ext uri="{FF2B5EF4-FFF2-40B4-BE49-F238E27FC236}">
                <a16:creationId xmlns:a16="http://schemas.microsoft.com/office/drawing/2014/main" id="{B2AA06D2-7E6C-9448-8A35-3F215C588644}"/>
              </a:ext>
            </a:extLst>
          </p:cNvPr>
          <p:cNvSpPr txBox="1"/>
          <p:nvPr/>
        </p:nvSpPr>
        <p:spPr>
          <a:xfrm>
            <a:off x="6323401" y="284205"/>
            <a:ext cx="55753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Gill Sans" panose="020B0502020104020203" pitchFamily="34" charset="-79"/>
                <a:ea typeface="+mn-ea"/>
                <a:cs typeface="Gill Sans" panose="020B0502020104020203" pitchFamily="34" charset="-79"/>
              </a:rPr>
              <a:t>Included Business Websites</a:t>
            </a:r>
          </a:p>
        </p:txBody>
      </p:sp>
      <p:sp>
        <p:nvSpPr>
          <p:cNvPr id="39" name="TextBox 38">
            <a:extLst>
              <a:ext uri="{FF2B5EF4-FFF2-40B4-BE49-F238E27FC236}">
                <a16:creationId xmlns:a16="http://schemas.microsoft.com/office/drawing/2014/main" id="{C615E1F9-E14E-5C4F-AD49-BDFA977162C3}"/>
              </a:ext>
            </a:extLst>
          </p:cNvPr>
          <p:cNvSpPr txBox="1"/>
          <p:nvPr/>
        </p:nvSpPr>
        <p:spPr>
          <a:xfrm>
            <a:off x="6553200" y="970005"/>
            <a:ext cx="548554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000000"/>
                </a:solidFill>
                <a:effectLst/>
                <a:uLnTx/>
                <a:uFillTx/>
                <a:latin typeface="Century Gothic"/>
                <a:ea typeface="+mn-ea"/>
                <a:cs typeface="+mn-cs"/>
              </a:rPr>
              <a:t>BetterFuture.Training</a:t>
            </a:r>
            <a:endParaRPr kumimoji="0" lang="en-US" sz="1800" b="1" i="0" u="none" strike="noStrike" kern="1200" cap="none" spc="0" normalizeH="0" baseline="0" noProof="0" dirty="0">
              <a:ln>
                <a:noFill/>
              </a:ln>
              <a:solidFill>
                <a:srgbClr val="000000"/>
              </a:solidFill>
              <a:effectLst/>
              <a:uLnTx/>
              <a:uFillTx/>
              <a:latin typeface="Century Gothic"/>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8 Weeks to Director </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This current business training series</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New Distributor Orientation</a:t>
            </a:r>
          </a:p>
        </p:txBody>
      </p:sp>
      <p:sp>
        <p:nvSpPr>
          <p:cNvPr id="40" name="TextBox 39">
            <a:extLst>
              <a:ext uri="{FF2B5EF4-FFF2-40B4-BE49-F238E27FC236}">
                <a16:creationId xmlns:a16="http://schemas.microsoft.com/office/drawing/2014/main" id="{9CD1DC9D-9CB3-6042-8536-3FE6646D8990}"/>
              </a:ext>
            </a:extLst>
          </p:cNvPr>
          <p:cNvSpPr txBox="1"/>
          <p:nvPr/>
        </p:nvSpPr>
        <p:spPr>
          <a:xfrm>
            <a:off x="6553200" y="2228671"/>
            <a:ext cx="548554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000000"/>
                </a:solidFill>
                <a:effectLst/>
                <a:uLnTx/>
                <a:uFillTx/>
                <a:latin typeface="Century Gothic"/>
                <a:ea typeface="+mn-ea"/>
                <a:cs typeface="+mn-cs"/>
              </a:rPr>
              <a:t>BetterFutureStartsToday.net</a:t>
            </a:r>
            <a:endParaRPr kumimoji="0" lang="en-US" sz="1800" b="1" i="0" u="none" strike="noStrike" kern="1200" cap="none" spc="0" normalizeH="0" baseline="0" noProof="0" dirty="0">
              <a:ln>
                <a:noFill/>
              </a:ln>
              <a:solidFill>
                <a:srgbClr val="000000"/>
              </a:solidFill>
              <a:effectLst/>
              <a:uLnTx/>
              <a:uFillTx/>
              <a:latin typeface="Century Gothic"/>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All Business Presentations</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Some target specific professions</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Many generic presentations</a:t>
            </a:r>
          </a:p>
        </p:txBody>
      </p:sp>
      <p:sp>
        <p:nvSpPr>
          <p:cNvPr id="41" name="TextBox 40">
            <a:extLst>
              <a:ext uri="{FF2B5EF4-FFF2-40B4-BE49-F238E27FC236}">
                <a16:creationId xmlns:a16="http://schemas.microsoft.com/office/drawing/2014/main" id="{EF6F0848-70FD-4049-AFC2-7A9255D212A4}"/>
              </a:ext>
            </a:extLst>
          </p:cNvPr>
          <p:cNvSpPr txBox="1"/>
          <p:nvPr/>
        </p:nvSpPr>
        <p:spPr>
          <a:xfrm>
            <a:off x="6553200" y="3487337"/>
            <a:ext cx="548554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000000"/>
                </a:solidFill>
                <a:effectLst/>
                <a:uLnTx/>
                <a:uFillTx/>
                <a:latin typeface="Century Gothic"/>
                <a:ea typeface="+mn-ea"/>
                <a:cs typeface="+mn-cs"/>
              </a:rPr>
              <a:t>BetterFutureStartsToday.com</a:t>
            </a:r>
            <a:endParaRPr kumimoji="0" lang="en-US" sz="1800" b="1" i="0" u="none" strike="noStrike" kern="1200" cap="none" spc="0" normalizeH="0" baseline="0" noProof="0" dirty="0">
              <a:ln>
                <a:noFill/>
              </a:ln>
              <a:solidFill>
                <a:srgbClr val="000000"/>
              </a:solidFill>
              <a:effectLst/>
              <a:uLnTx/>
              <a:uFillTx/>
              <a:latin typeface="Century Gothic"/>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Previous Business Training</a:t>
            </a:r>
          </a:p>
        </p:txBody>
      </p:sp>
      <p:sp>
        <p:nvSpPr>
          <p:cNvPr id="42" name="TextBox 41">
            <a:extLst>
              <a:ext uri="{FF2B5EF4-FFF2-40B4-BE49-F238E27FC236}">
                <a16:creationId xmlns:a16="http://schemas.microsoft.com/office/drawing/2014/main" id="{AF39E6B0-9F66-014D-9B8A-C96519414DE6}"/>
              </a:ext>
            </a:extLst>
          </p:cNvPr>
          <p:cNvSpPr txBox="1"/>
          <p:nvPr/>
        </p:nvSpPr>
        <p:spPr>
          <a:xfrm>
            <a:off x="6096000" y="4303916"/>
            <a:ext cx="548554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panose="020B0502020104020203" pitchFamily="34" charset="-79"/>
                <a:ea typeface="+mn-ea"/>
                <a:cs typeface="Gill Sans" panose="020B0502020104020203" pitchFamily="34" charset="-79"/>
              </a:rPr>
              <a:t>To join us please visit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panose="020B0502020104020203" pitchFamily="34" charset="-79"/>
                <a:ea typeface="+mn-ea"/>
                <a:cs typeface="Gill Sans" panose="020B0502020104020203" pitchFamily="34" charset="-79"/>
              </a:rPr>
              <a:t>Join.BetterHealthIn31Days.com</a:t>
            </a:r>
          </a:p>
        </p:txBody>
      </p:sp>
      <p:sp>
        <p:nvSpPr>
          <p:cNvPr id="43" name="TextBox 42">
            <a:extLst>
              <a:ext uri="{FF2B5EF4-FFF2-40B4-BE49-F238E27FC236}">
                <a16:creationId xmlns:a16="http://schemas.microsoft.com/office/drawing/2014/main" id="{EBE5A431-1E76-DB4B-B195-990B604C4BAD}"/>
              </a:ext>
            </a:extLst>
          </p:cNvPr>
          <p:cNvSpPr txBox="1"/>
          <p:nvPr/>
        </p:nvSpPr>
        <p:spPr>
          <a:xfrm>
            <a:off x="5404022" y="5182050"/>
            <a:ext cx="3579341"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a:ea typeface="+mn-ea"/>
                <a:cs typeface="+mn-cs"/>
              </a:rPr>
              <a:t>Group Memberships Available</a:t>
            </a:r>
            <a:br>
              <a:rPr kumimoji="0" lang="en-US" sz="1800" b="1" i="0" u="none" strike="noStrike" kern="1200" cap="none" spc="0" normalizeH="0" baseline="0" noProof="0" dirty="0">
                <a:ln>
                  <a:noFill/>
                </a:ln>
                <a:solidFill>
                  <a:srgbClr val="000000"/>
                </a:solidFill>
                <a:effectLst/>
                <a:uLnTx/>
                <a:uFillTx/>
                <a:latin typeface="Century Gothic"/>
                <a:ea typeface="+mn-ea"/>
                <a:cs typeface="+mn-cs"/>
              </a:rPr>
            </a:br>
            <a:r>
              <a:rPr kumimoji="0" lang="en-US" sz="1800" b="0" i="0" u="none" strike="noStrike" kern="1200" cap="none" spc="0" normalizeH="0" baseline="0" noProof="0" dirty="0">
                <a:ln>
                  <a:noFill/>
                </a:ln>
                <a:solidFill>
                  <a:srgbClr val="000000"/>
                </a:solidFill>
                <a:effectLst/>
                <a:uLnTx/>
                <a:uFillTx/>
                <a:latin typeface="Century Gothic"/>
                <a:ea typeface="+mn-ea"/>
                <a:cs typeface="+mn-cs"/>
              </a:rPr>
              <a:t>$17 </a:t>
            </a:r>
            <a:r>
              <a:rPr kumimoji="0" lang="en-US" sz="1800" b="0" i="0" u="none" strike="noStrike" kern="1200" cap="none" spc="0" normalizeH="0" baseline="0" noProof="0" dirty="0" err="1">
                <a:ln>
                  <a:noFill/>
                </a:ln>
                <a:solidFill>
                  <a:srgbClr val="000000"/>
                </a:solidFill>
                <a:effectLst/>
                <a:uLnTx/>
                <a:uFillTx/>
                <a:latin typeface="Century Gothic"/>
                <a:ea typeface="+mn-ea"/>
                <a:cs typeface="+mn-cs"/>
              </a:rPr>
              <a:t>ea</a:t>
            </a:r>
            <a:r>
              <a:rPr kumimoji="0" lang="en-US" sz="1800" b="0" i="0" u="none" strike="noStrike" kern="1200" cap="none" spc="0" normalizeH="0" baseline="0" noProof="0" dirty="0">
                <a:ln>
                  <a:noFill/>
                </a:ln>
                <a:solidFill>
                  <a:srgbClr val="000000"/>
                </a:solidFill>
                <a:effectLst/>
                <a:uLnTx/>
                <a:uFillTx/>
                <a:latin typeface="Century Gothic"/>
                <a:ea typeface="+mn-ea"/>
                <a:cs typeface="+mn-cs"/>
              </a:rPr>
              <a:t> / month for 1 member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$11 </a:t>
            </a:r>
            <a:r>
              <a:rPr kumimoji="0" lang="en-US" sz="1800" b="0" i="0" u="none" strike="noStrike" kern="1200" cap="none" spc="0" normalizeH="0" baseline="0" noProof="0" dirty="0" err="1">
                <a:ln>
                  <a:noFill/>
                </a:ln>
                <a:solidFill>
                  <a:srgbClr val="000000"/>
                </a:solidFill>
                <a:effectLst/>
                <a:uLnTx/>
                <a:uFillTx/>
                <a:latin typeface="Century Gothic"/>
                <a:ea typeface="+mn-ea"/>
                <a:cs typeface="+mn-cs"/>
              </a:rPr>
              <a:t>ea</a:t>
            </a:r>
            <a:r>
              <a:rPr kumimoji="0" lang="en-US" sz="1800" b="0" i="0" u="none" strike="noStrike" kern="1200" cap="none" spc="0" normalizeH="0" baseline="0" noProof="0" dirty="0">
                <a:ln>
                  <a:noFill/>
                </a:ln>
                <a:solidFill>
                  <a:srgbClr val="000000"/>
                </a:solidFill>
                <a:effectLst/>
                <a:uLnTx/>
                <a:uFillTx/>
                <a:latin typeface="Century Gothic"/>
                <a:ea typeface="+mn-ea"/>
                <a:cs typeface="+mn-cs"/>
              </a:rPr>
              <a:t> / month for 2 members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$9 </a:t>
            </a:r>
            <a:r>
              <a:rPr kumimoji="0" lang="en-US" sz="1800" b="0" i="0" u="none" strike="noStrike" kern="1200" cap="none" spc="0" normalizeH="0" baseline="0" noProof="0" dirty="0" err="1">
                <a:ln>
                  <a:noFill/>
                </a:ln>
                <a:solidFill>
                  <a:srgbClr val="000000"/>
                </a:solidFill>
                <a:effectLst/>
                <a:uLnTx/>
                <a:uFillTx/>
                <a:latin typeface="Century Gothic"/>
                <a:ea typeface="+mn-ea"/>
                <a:cs typeface="+mn-cs"/>
              </a:rPr>
              <a:t>ea</a:t>
            </a:r>
            <a:r>
              <a:rPr kumimoji="0" lang="en-US" sz="1800" b="0" i="0" u="none" strike="noStrike" kern="1200" cap="none" spc="0" normalizeH="0" baseline="0" noProof="0" dirty="0">
                <a:ln>
                  <a:noFill/>
                </a:ln>
                <a:solidFill>
                  <a:srgbClr val="000000"/>
                </a:solidFill>
                <a:effectLst/>
                <a:uLnTx/>
                <a:uFillTx/>
                <a:latin typeface="Century Gothic"/>
                <a:ea typeface="+mn-ea"/>
                <a:cs typeface="+mn-cs"/>
              </a:rPr>
              <a:t> / month for 3 members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$8 </a:t>
            </a:r>
            <a:r>
              <a:rPr kumimoji="0" lang="en-US" sz="1800" b="0" i="0" u="none" strike="noStrike" kern="1200" cap="none" spc="0" normalizeH="0" baseline="0" noProof="0" dirty="0" err="1">
                <a:ln>
                  <a:noFill/>
                </a:ln>
                <a:solidFill>
                  <a:srgbClr val="000000"/>
                </a:solidFill>
                <a:effectLst/>
                <a:uLnTx/>
                <a:uFillTx/>
                <a:latin typeface="Century Gothic"/>
                <a:ea typeface="+mn-ea"/>
                <a:cs typeface="+mn-cs"/>
              </a:rPr>
              <a:t>ea</a:t>
            </a:r>
            <a:r>
              <a:rPr kumimoji="0" lang="en-US" sz="1800" b="0" i="0" u="none" strike="noStrike" kern="1200" cap="none" spc="0" normalizeH="0" baseline="0" noProof="0" dirty="0">
                <a:ln>
                  <a:noFill/>
                </a:ln>
                <a:solidFill>
                  <a:srgbClr val="000000"/>
                </a:solidFill>
                <a:effectLst/>
                <a:uLnTx/>
                <a:uFillTx/>
                <a:latin typeface="Century Gothic"/>
                <a:ea typeface="+mn-ea"/>
                <a:cs typeface="+mn-cs"/>
              </a:rPr>
              <a:t> / month for 4 members</a:t>
            </a:r>
          </a:p>
        </p:txBody>
      </p:sp>
      <p:sp>
        <p:nvSpPr>
          <p:cNvPr id="44" name="TextBox 43">
            <a:extLst>
              <a:ext uri="{FF2B5EF4-FFF2-40B4-BE49-F238E27FC236}">
                <a16:creationId xmlns:a16="http://schemas.microsoft.com/office/drawing/2014/main" id="{78C33049-D790-DB4A-A121-92A29B38B663}"/>
              </a:ext>
            </a:extLst>
          </p:cNvPr>
          <p:cNvSpPr txBox="1"/>
          <p:nvPr/>
        </p:nvSpPr>
        <p:spPr>
          <a:xfrm>
            <a:off x="9295971" y="5182050"/>
            <a:ext cx="2742771"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a:ea typeface="+mn-ea"/>
                <a:cs typeface="+mn-cs"/>
              </a:rPr>
              <a:t>10% Discount Codes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BARB10 or PAM10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Codes Expire 11/25/21</a:t>
            </a:r>
          </a:p>
        </p:txBody>
      </p:sp>
    </p:spTree>
    <p:extLst>
      <p:ext uri="{BB962C8B-B14F-4D97-AF65-F5344CB8AC3E}">
        <p14:creationId xmlns:p14="http://schemas.microsoft.com/office/powerpoint/2010/main" val="209143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mute="1">
                <p:cTn id="12" repeatCount="indefinite"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25">
            <a:extLst>
              <a:ext uri="{FF2B5EF4-FFF2-40B4-BE49-F238E27FC236}">
                <a16:creationId xmlns:a16="http://schemas.microsoft.com/office/drawing/2014/main" id="{330D6772-5550-42D5-B8BC-CDE28365623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27">
            <a:extLst>
              <a:ext uri="{FF2B5EF4-FFF2-40B4-BE49-F238E27FC236}">
                <a16:creationId xmlns:a16="http://schemas.microsoft.com/office/drawing/2014/main" id="{97DB0DD1-0F30-4B7E-A6DC-3DDA7D5B351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8" name="Picture 4" descr="Calendar on table">
            <a:extLst>
              <a:ext uri="{FF2B5EF4-FFF2-40B4-BE49-F238E27FC236}">
                <a16:creationId xmlns:a16="http://schemas.microsoft.com/office/drawing/2014/main" id="{C17A5BAC-9DA2-4274-A168-01A6E529CD60}"/>
              </a:ext>
            </a:extLst>
          </p:cNvPr>
          <p:cNvPicPr>
            <a:picLocks noChangeAspect="1"/>
          </p:cNvPicPr>
          <p:nvPr/>
        </p:nvPicPr>
        <p:blipFill rotWithShape="1">
          <a:blip r:embed="rId2">
            <a:alphaModFix amt="60000"/>
            <a:extLst>
              <a:ext uri="{28A0092B-C50C-407E-A947-70E740481C1C}">
                <a14:useLocalDpi xmlns:a14="http://schemas.microsoft.com/office/drawing/2010/main"/>
              </a:ext>
            </a:extLst>
          </a:blip>
          <a:srcRect/>
          <a:stretch/>
        </p:blipFill>
        <p:spPr>
          <a:xfrm>
            <a:off x="-3049" y="304810"/>
            <a:ext cx="12192001" cy="6857990"/>
          </a:xfrm>
          <a:prstGeom prst="rect">
            <a:avLst/>
          </a:prstGeom>
        </p:spPr>
      </p:pic>
      <p:sp>
        <p:nvSpPr>
          <p:cNvPr id="2" name="Title 1"/>
          <p:cNvSpPr>
            <a:spLocks noGrp="1"/>
          </p:cNvSpPr>
          <p:nvPr>
            <p:ph type="title"/>
          </p:nvPr>
        </p:nvSpPr>
        <p:spPr>
          <a:xfrm>
            <a:off x="838199" y="1671569"/>
            <a:ext cx="4155825" cy="4072044"/>
          </a:xfrm>
        </p:spPr>
        <p:txBody>
          <a:bodyPr anchor="t">
            <a:normAutofit/>
          </a:bodyPr>
          <a:lstStyle/>
          <a:p>
            <a:r>
              <a:rPr lang="en-US" sz="4000" dirty="0">
                <a:solidFill>
                  <a:srgbClr val="FFFFFF"/>
                </a:solidFill>
              </a:rPr>
              <a:t>Review of Week #2: Setting Goals and Making a Plan</a:t>
            </a:r>
          </a:p>
        </p:txBody>
      </p:sp>
      <p:sp>
        <p:nvSpPr>
          <p:cNvPr id="3" name="Content Placeholder 2"/>
          <p:cNvSpPr>
            <a:spLocks noGrp="1"/>
          </p:cNvSpPr>
          <p:nvPr>
            <p:ph idx="1"/>
          </p:nvPr>
        </p:nvSpPr>
        <p:spPr>
          <a:xfrm>
            <a:off x="5186551" y="1671569"/>
            <a:ext cx="6167248" cy="4072044"/>
          </a:xfrm>
        </p:spPr>
        <p:txBody>
          <a:bodyPr>
            <a:noAutofit/>
          </a:bodyPr>
          <a:lstStyle/>
          <a:p>
            <a:r>
              <a:rPr lang="en-US" sz="2400" dirty="0">
                <a:solidFill>
                  <a:srgbClr val="FFFFFF"/>
                </a:solidFill>
              </a:rPr>
              <a:t>We discussed why setting goals is so important</a:t>
            </a:r>
          </a:p>
          <a:p>
            <a:r>
              <a:rPr lang="en-US" sz="2400" dirty="0">
                <a:solidFill>
                  <a:srgbClr val="FFFFFF"/>
                </a:solidFill>
              </a:rPr>
              <a:t>And how goal setting activates the fascinating problem-solving mechanism in our minds.</a:t>
            </a:r>
          </a:p>
          <a:p>
            <a:r>
              <a:rPr lang="en-US" sz="2400" dirty="0">
                <a:solidFill>
                  <a:srgbClr val="FFFFFF"/>
                </a:solidFill>
              </a:rPr>
              <a:t>We learn why affirmations help the mind focus on what we want</a:t>
            </a:r>
          </a:p>
          <a:p>
            <a:r>
              <a:rPr lang="en-US" sz="2400" dirty="0">
                <a:solidFill>
                  <a:srgbClr val="FFFFFF"/>
                </a:solidFill>
              </a:rPr>
              <a:t>We reviewed the Shaklee Vital Behavior Tracker to help us make a plan to implement our goals</a:t>
            </a:r>
          </a:p>
          <a:p>
            <a:r>
              <a:rPr lang="en-US" sz="2400" dirty="0">
                <a:solidFill>
                  <a:srgbClr val="FFFFFF"/>
                </a:solidFill>
              </a:rPr>
              <a:t>And we reviewed 2 simple ideas for generating 1000 PGV </a:t>
            </a:r>
            <a:endParaRPr lang="en-US" sz="2400" dirty="0" smtClean="0">
              <a:solidFill>
                <a:srgbClr val="FFFFFF"/>
              </a:solidFill>
            </a:endParaRPr>
          </a:p>
          <a:p>
            <a:pPr marL="0" indent="0">
              <a:buNone/>
            </a:pPr>
            <a:endParaRPr lang="en-US" sz="2400" dirty="0">
              <a:solidFill>
                <a:srgbClr val="FFFFFF"/>
              </a:solidFill>
            </a:endParaRPr>
          </a:p>
          <a:p>
            <a:pPr marL="0" indent="0">
              <a:buNone/>
            </a:pPr>
            <a:r>
              <a:rPr lang="en-US" sz="2400" dirty="0" smtClean="0">
                <a:solidFill>
                  <a:srgbClr val="FFFFFF"/>
                </a:solidFill>
              </a:rPr>
              <a:t>                                                                           </a:t>
            </a:r>
            <a:r>
              <a:rPr lang="en-US" sz="2400" dirty="0" err="1" smtClean="0">
                <a:solidFill>
                  <a:srgbClr val="FFFFFF"/>
                </a:solidFill>
              </a:rPr>
              <a:t>allison</a:t>
            </a:r>
            <a:endParaRPr lang="en-US" sz="2400" dirty="0">
              <a:solidFill>
                <a:srgbClr val="FFFFFF"/>
              </a:solidFill>
            </a:endParaRPr>
          </a:p>
          <a:p>
            <a:pPr marL="0" indent="0">
              <a:buNone/>
            </a:pPr>
            <a:endParaRPr lang="en-US" sz="2000" dirty="0">
              <a:solidFill>
                <a:srgbClr val="FFFFFF"/>
              </a:solidFill>
            </a:endParaRPr>
          </a:p>
        </p:txBody>
      </p:sp>
      <p:sp>
        <p:nvSpPr>
          <p:cNvPr id="4" name="AutoShape 2" descr="Google profile phot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22243" t="15780" r="12763" b="10609"/>
          <a:stretch/>
        </p:blipFill>
        <p:spPr>
          <a:xfrm>
            <a:off x="1203512" y="3600450"/>
            <a:ext cx="1996888" cy="3017520"/>
          </a:xfrm>
          <a:prstGeom prst="rect">
            <a:avLst/>
          </a:prstGeom>
        </p:spPr>
      </p:pic>
    </p:spTree>
    <p:extLst>
      <p:ext uri="{BB962C8B-B14F-4D97-AF65-F5344CB8AC3E}">
        <p14:creationId xmlns:p14="http://schemas.microsoft.com/office/powerpoint/2010/main" val="334815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43CFD75-3F70-1446-BED7-794A25D358EE}"/>
              </a:ext>
            </a:extLst>
          </p:cNvPr>
          <p:cNvSpPr/>
          <p:nvPr/>
        </p:nvSpPr>
        <p:spPr>
          <a:xfrm>
            <a:off x="2334986" y="2302329"/>
            <a:ext cx="7340642" cy="1477328"/>
          </a:xfrm>
          <a:prstGeom prst="rect">
            <a:avLst/>
          </a:prstGeom>
        </p:spPr>
        <p:txBody>
          <a:bodyPr wrap="square">
            <a:spAutoFit/>
          </a:bodyPr>
          <a:lstStyle/>
          <a:p>
            <a:r>
              <a:rPr lang="en-US" i="1" dirty="0">
                <a:solidFill>
                  <a:srgbClr val="000000"/>
                </a:solidFill>
                <a:latin typeface="Verdana" panose="020B0604030504040204" pitchFamily="34" charset="0"/>
              </a:rPr>
              <a:t>Session 4 </a:t>
            </a:r>
          </a:p>
          <a:p>
            <a:endParaRPr lang="en-US" i="1" dirty="0">
              <a:solidFill>
                <a:srgbClr val="000000"/>
              </a:solidFill>
              <a:latin typeface="Verdana" panose="020B0604030504040204" pitchFamily="34" charset="0"/>
            </a:endParaRPr>
          </a:p>
          <a:p>
            <a:r>
              <a:rPr lang="en-US" i="1" dirty="0">
                <a:solidFill>
                  <a:srgbClr val="000000"/>
                </a:solidFill>
                <a:latin typeface="Verdana" panose="020B0604030504040204" pitchFamily="34" charset="0"/>
              </a:rPr>
              <a:t>“If you have the opportunity to do amazing things in your life, I strongly encourage you to invite someone to join you.” </a:t>
            </a:r>
            <a:r>
              <a:rPr lang="en-US" i="1" dirty="0" smtClean="0">
                <a:solidFill>
                  <a:srgbClr val="000000"/>
                </a:solidFill>
                <a:latin typeface="Verdana" panose="020B0604030504040204" pitchFamily="34" charset="0"/>
              </a:rPr>
              <a:t>			–</a:t>
            </a:r>
            <a:r>
              <a:rPr lang="en-US" i="1" dirty="0">
                <a:solidFill>
                  <a:srgbClr val="000000"/>
                </a:solidFill>
                <a:latin typeface="Verdana" panose="020B0604030504040204" pitchFamily="34" charset="0"/>
              </a:rPr>
              <a:t> </a:t>
            </a:r>
            <a:r>
              <a:rPr lang="en-US" b="1" i="1" dirty="0">
                <a:solidFill>
                  <a:srgbClr val="000000"/>
                </a:solidFill>
                <a:latin typeface="Verdana" panose="020B0604030504040204" pitchFamily="34" charset="0"/>
              </a:rPr>
              <a:t>Simon Sinek</a:t>
            </a:r>
            <a:endParaRPr lang="en-US" dirty="0"/>
          </a:p>
        </p:txBody>
      </p:sp>
      <p:sp>
        <p:nvSpPr>
          <p:cNvPr id="5" name="Rectangle 4">
            <a:extLst>
              <a:ext uri="{FF2B5EF4-FFF2-40B4-BE49-F238E27FC236}">
                <a16:creationId xmlns:a16="http://schemas.microsoft.com/office/drawing/2014/main" id="{4ADFB1C1-1AE7-FA41-95AC-73C838F1C5E6}"/>
              </a:ext>
            </a:extLst>
          </p:cNvPr>
          <p:cNvSpPr/>
          <p:nvPr/>
        </p:nvSpPr>
        <p:spPr>
          <a:xfrm>
            <a:off x="451757" y="4240964"/>
            <a:ext cx="6096000" cy="923330"/>
          </a:xfrm>
          <a:prstGeom prst="rect">
            <a:avLst/>
          </a:prstGeom>
        </p:spPr>
        <p:txBody>
          <a:bodyPr>
            <a:spAutoFit/>
          </a:bodyPr>
          <a:lstStyle/>
          <a:p>
            <a:r>
              <a:rPr lang="en-US" i="1" dirty="0">
                <a:solidFill>
                  <a:srgbClr val="000000"/>
                </a:solidFill>
                <a:latin typeface="Verdana" panose="020B0604030504040204" pitchFamily="34" charset="0"/>
              </a:rPr>
              <a:t>“If your actions inspire others to dream more, learn more, do more and become more, you are a leader.” – </a:t>
            </a:r>
            <a:r>
              <a:rPr lang="en-US" b="1" i="1" dirty="0">
                <a:solidFill>
                  <a:srgbClr val="000000"/>
                </a:solidFill>
                <a:latin typeface="Verdana" panose="020B0604030504040204" pitchFamily="34" charset="0"/>
              </a:rPr>
              <a:t>Simon Sinek</a:t>
            </a:r>
            <a:endParaRPr lang="en-US" dirty="0"/>
          </a:p>
        </p:txBody>
      </p:sp>
      <p:sp>
        <p:nvSpPr>
          <p:cNvPr id="6" name="Rectangle 5">
            <a:extLst>
              <a:ext uri="{FF2B5EF4-FFF2-40B4-BE49-F238E27FC236}">
                <a16:creationId xmlns:a16="http://schemas.microsoft.com/office/drawing/2014/main" id="{5BDBB366-A0B2-4947-B08F-A1CB8C24AC0C}"/>
              </a:ext>
            </a:extLst>
          </p:cNvPr>
          <p:cNvSpPr/>
          <p:nvPr/>
        </p:nvSpPr>
        <p:spPr>
          <a:xfrm>
            <a:off x="615043" y="705535"/>
            <a:ext cx="6096000" cy="646331"/>
          </a:xfrm>
          <a:prstGeom prst="rect">
            <a:avLst/>
          </a:prstGeom>
        </p:spPr>
        <p:txBody>
          <a:bodyPr>
            <a:spAutoFit/>
          </a:bodyPr>
          <a:lstStyle/>
          <a:p>
            <a:r>
              <a:rPr lang="en-US" i="1" dirty="0">
                <a:solidFill>
                  <a:srgbClr val="000000"/>
                </a:solidFill>
                <a:latin typeface="Verdana" panose="020B0604030504040204" pitchFamily="34" charset="0"/>
              </a:rPr>
              <a:t>“The greatest contribution of a leader is to make other leaders.” – </a:t>
            </a:r>
            <a:r>
              <a:rPr lang="en-US" b="1" i="1" dirty="0">
                <a:solidFill>
                  <a:srgbClr val="000000"/>
                </a:solidFill>
                <a:latin typeface="Verdana" panose="020B0604030504040204" pitchFamily="34" charset="0"/>
              </a:rPr>
              <a:t>Simon Sinek</a:t>
            </a:r>
            <a:endParaRPr lang="en-US" dirty="0"/>
          </a:p>
        </p:txBody>
      </p:sp>
      <p:sp>
        <p:nvSpPr>
          <p:cNvPr id="7" name="Rectangle 6">
            <a:extLst>
              <a:ext uri="{FF2B5EF4-FFF2-40B4-BE49-F238E27FC236}">
                <a16:creationId xmlns:a16="http://schemas.microsoft.com/office/drawing/2014/main" id="{EDF3BBBE-30E1-ED4F-A236-A28A65CBE7A9}"/>
              </a:ext>
            </a:extLst>
          </p:cNvPr>
          <p:cNvSpPr/>
          <p:nvPr/>
        </p:nvSpPr>
        <p:spPr>
          <a:xfrm>
            <a:off x="5480957" y="1310637"/>
            <a:ext cx="6096000" cy="646331"/>
          </a:xfrm>
          <a:prstGeom prst="rect">
            <a:avLst/>
          </a:prstGeom>
        </p:spPr>
        <p:txBody>
          <a:bodyPr>
            <a:spAutoFit/>
          </a:bodyPr>
          <a:lstStyle/>
          <a:p>
            <a:r>
              <a:rPr lang="en-US" b="1" i="1" dirty="0">
                <a:solidFill>
                  <a:srgbClr val="000000"/>
                </a:solidFill>
                <a:latin typeface="roboto" panose="02000000000000000000" pitchFamily="2" charset="0"/>
              </a:rPr>
              <a:t>“It doesn’t matter when we start. It doesn’t matter where we start. All that matters is that we start.” – Simon Sinek</a:t>
            </a:r>
            <a:endParaRPr lang="en-US" b="0" i="0" dirty="0">
              <a:solidFill>
                <a:srgbClr val="000000"/>
              </a:solidFill>
              <a:effectLst/>
              <a:latin typeface="roboto" panose="02000000000000000000" pitchFamily="2" charset="0"/>
            </a:endParaRPr>
          </a:p>
        </p:txBody>
      </p:sp>
      <p:sp>
        <p:nvSpPr>
          <p:cNvPr id="8" name="Rectangle 7">
            <a:extLst>
              <a:ext uri="{FF2B5EF4-FFF2-40B4-BE49-F238E27FC236}">
                <a16:creationId xmlns:a16="http://schemas.microsoft.com/office/drawing/2014/main" id="{E2A76DDC-08A9-5E4B-81DE-2E472BE93914}"/>
              </a:ext>
            </a:extLst>
          </p:cNvPr>
          <p:cNvSpPr/>
          <p:nvPr/>
        </p:nvSpPr>
        <p:spPr>
          <a:xfrm>
            <a:off x="5480957" y="5506134"/>
            <a:ext cx="6096000" cy="646331"/>
          </a:xfrm>
          <a:prstGeom prst="rect">
            <a:avLst/>
          </a:prstGeom>
        </p:spPr>
        <p:txBody>
          <a:bodyPr>
            <a:spAutoFit/>
          </a:bodyPr>
          <a:lstStyle/>
          <a:p>
            <a:r>
              <a:rPr lang="en-US" i="1" dirty="0">
                <a:solidFill>
                  <a:srgbClr val="000000"/>
                </a:solidFill>
                <a:latin typeface="Verdana" panose="020B0604030504040204" pitchFamily="34" charset="0"/>
              </a:rPr>
              <a:t>“If you have a gift, it is called a gift for a reason: you have to give it away.” – </a:t>
            </a:r>
            <a:r>
              <a:rPr lang="en-US" b="1" i="1" dirty="0">
                <a:solidFill>
                  <a:srgbClr val="000000"/>
                </a:solidFill>
                <a:latin typeface="Verdana" panose="020B0604030504040204" pitchFamily="34" charset="0"/>
              </a:rPr>
              <a:t>Simon Sinek</a:t>
            </a:r>
            <a:endParaRPr lang="en-US" dirty="0"/>
          </a:p>
        </p:txBody>
      </p:sp>
    </p:spTree>
    <p:extLst>
      <p:ext uri="{BB962C8B-B14F-4D97-AF65-F5344CB8AC3E}">
        <p14:creationId xmlns:p14="http://schemas.microsoft.com/office/powerpoint/2010/main" val="16357733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671A8AE-40A1-4631-A6B8-581AFF06548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Working space background">
            <a:extLst>
              <a:ext uri="{FF2B5EF4-FFF2-40B4-BE49-F238E27FC236}">
                <a16:creationId xmlns:a16="http://schemas.microsoft.com/office/drawing/2014/main" id="{DF8C20BB-365A-412E-81DF-8E1BBD2BE845}"/>
              </a:ext>
            </a:extLst>
          </p:cNvPr>
          <p:cNvPicPr>
            <a:picLocks noChangeAspect="1"/>
          </p:cNvPicPr>
          <p:nvPr/>
        </p:nvPicPr>
        <p:blipFill rotWithShape="1">
          <a:blip r:embed="rId2">
            <a:extLst>
              <a:ext uri="{28A0092B-C50C-407E-A947-70E740481C1C}">
                <a14:useLocalDpi xmlns:a14="http://schemas.microsoft.com/office/drawing/2010/main"/>
              </a:ext>
            </a:extLst>
          </a:blip>
          <a:srcRect r="-1" b="-1"/>
          <a:stretch/>
        </p:blipFill>
        <p:spPr>
          <a:xfrm>
            <a:off x="3680178" y="10"/>
            <a:ext cx="8511822" cy="6857990"/>
          </a:xfrm>
          <a:prstGeom prst="rect">
            <a:avLst/>
          </a:prstGeom>
        </p:spPr>
      </p:pic>
      <p:sp>
        <p:nvSpPr>
          <p:cNvPr id="11" name="Rectangle 10">
            <a:extLst>
              <a:ext uri="{FF2B5EF4-FFF2-40B4-BE49-F238E27FC236}">
                <a16:creationId xmlns:a16="http://schemas.microsoft.com/office/drawing/2014/main" id="{AB58EF07-17C2-48CF-ABB0-EEF1F17CB8F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9829105-D586-3646-A898-A2CDBA9BC0DA}"/>
              </a:ext>
            </a:extLst>
          </p:cNvPr>
          <p:cNvSpPr>
            <a:spLocks noGrp="1"/>
          </p:cNvSpPr>
          <p:nvPr>
            <p:ph type="title"/>
          </p:nvPr>
        </p:nvSpPr>
        <p:spPr>
          <a:xfrm>
            <a:off x="375560" y="925689"/>
            <a:ext cx="5960534" cy="1475913"/>
          </a:xfrm>
        </p:spPr>
        <p:txBody>
          <a:bodyPr vert="horz" lIns="91440" tIns="45720" rIns="91440" bIns="45720" rtlCol="0" anchor="b">
            <a:normAutofit/>
          </a:bodyPr>
          <a:lstStyle/>
          <a:p>
            <a:r>
              <a:rPr lang="en-US" sz="3200" dirty="0"/>
              <a:t>Objectives for Week #3 - </a:t>
            </a:r>
            <a:br>
              <a:rPr lang="en-US" sz="3200" dirty="0"/>
            </a:br>
            <a:r>
              <a:rPr lang="en-US" sz="3200" dirty="0"/>
              <a:t>Creating our Business System and Tools for Handling Challenges</a:t>
            </a:r>
            <a:r>
              <a:rPr lang="en-US" sz="3600" dirty="0"/>
              <a:t> </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648D6618-89F5-5C45-A220-6E2773DD679E}"/>
              </a:ext>
            </a:extLst>
          </p:cNvPr>
          <p:cNvSpPr txBox="1"/>
          <p:nvPr/>
        </p:nvSpPr>
        <p:spPr>
          <a:xfrm>
            <a:off x="375560" y="4362254"/>
            <a:ext cx="4188577" cy="369332"/>
          </a:xfrm>
          <a:prstGeom prst="rect">
            <a:avLst/>
          </a:prstGeom>
          <a:solidFill>
            <a:schemeClr val="bg1"/>
          </a:solidFill>
        </p:spPr>
        <p:txBody>
          <a:bodyPr wrap="square" rtlCol="0">
            <a:spAutoFit/>
          </a:bodyPr>
          <a:lstStyle/>
          <a:p>
            <a:endParaRPr lang="en-US" dirty="0"/>
          </a:p>
        </p:txBody>
      </p:sp>
      <p:sp>
        <p:nvSpPr>
          <p:cNvPr id="6" name="TextBox 5">
            <a:extLst>
              <a:ext uri="{FF2B5EF4-FFF2-40B4-BE49-F238E27FC236}">
                <a16:creationId xmlns:a16="http://schemas.microsoft.com/office/drawing/2014/main" id="{19A2DB65-3360-FD4D-A0E2-27C733ACCB47}"/>
              </a:ext>
            </a:extLst>
          </p:cNvPr>
          <p:cNvSpPr txBox="1"/>
          <p:nvPr/>
        </p:nvSpPr>
        <p:spPr>
          <a:xfrm>
            <a:off x="375560" y="535372"/>
            <a:ext cx="911373" cy="390317"/>
          </a:xfrm>
          <a:prstGeom prst="rect">
            <a:avLst/>
          </a:prstGeom>
          <a:solidFill>
            <a:schemeClr val="bg1"/>
          </a:solidFill>
        </p:spPr>
        <p:txBody>
          <a:bodyPr wrap="square" rtlCol="0">
            <a:spAutoFit/>
          </a:bodyPr>
          <a:lstStyle/>
          <a:p>
            <a:endParaRPr lang="en-US" dirty="0"/>
          </a:p>
        </p:txBody>
      </p:sp>
      <p:sp>
        <p:nvSpPr>
          <p:cNvPr id="12" name="TextBox 11">
            <a:extLst>
              <a:ext uri="{FF2B5EF4-FFF2-40B4-BE49-F238E27FC236}">
                <a16:creationId xmlns:a16="http://schemas.microsoft.com/office/drawing/2014/main" id="{A891AE2C-E045-3042-B0F0-F12EE60E10B2}"/>
              </a:ext>
            </a:extLst>
          </p:cNvPr>
          <p:cNvSpPr txBox="1"/>
          <p:nvPr/>
        </p:nvSpPr>
        <p:spPr>
          <a:xfrm>
            <a:off x="293510" y="3078256"/>
            <a:ext cx="8668511" cy="3416320"/>
          </a:xfrm>
          <a:prstGeom prst="rect">
            <a:avLst/>
          </a:prstGeom>
          <a:noFill/>
        </p:spPr>
        <p:txBody>
          <a:bodyPr wrap="square">
            <a:spAutoFit/>
          </a:bodyPr>
          <a:lstStyle/>
          <a:p>
            <a:pPr marL="285750" indent="-285750">
              <a:buFont typeface="Arial" panose="020B0604020202020204" pitchFamily="34" charset="0"/>
              <a:buChar char="•"/>
            </a:pPr>
            <a:r>
              <a:rPr lang="en-US" sz="1800" dirty="0"/>
              <a:t>After we learn a few basic skills necessary to develop a successful Shaklee business, we will want to put them together into a SYSTEM.</a:t>
            </a:r>
          </a:p>
          <a:p>
            <a:endParaRPr lang="en-US" sz="1800" dirty="0"/>
          </a:p>
          <a:p>
            <a:pPr marL="285750" indent="-285750">
              <a:buFont typeface="Arial" panose="020B0604020202020204" pitchFamily="34" charset="0"/>
              <a:buChar char="•"/>
            </a:pPr>
            <a:r>
              <a:rPr lang="en-US" sz="1800" dirty="0"/>
              <a:t>While specifics may vary among various Shaklee businesses, there are 3 elements to a system that we will want to include:</a:t>
            </a:r>
          </a:p>
          <a:p>
            <a:r>
              <a:rPr lang="en-US" sz="1800" dirty="0"/>
              <a:t>	-- a system for meeting new people on a regular basis</a:t>
            </a:r>
          </a:p>
          <a:p>
            <a:r>
              <a:rPr lang="en-US" sz="1800" dirty="0"/>
              <a:t>	-- a system for servicing and educating our members about the products and 			business benefits</a:t>
            </a:r>
          </a:p>
          <a:p>
            <a:r>
              <a:rPr lang="en-US" sz="1800" dirty="0"/>
              <a:t>	-- a system for identifying and developing business partners</a:t>
            </a:r>
          </a:p>
          <a:p>
            <a:r>
              <a:rPr lang="en-US" sz="1800" dirty="0"/>
              <a:t> </a:t>
            </a:r>
          </a:p>
          <a:p>
            <a:pPr marL="285750" indent="-285750">
              <a:buFont typeface="Arial" panose="020B0604020202020204" pitchFamily="34" charset="0"/>
              <a:buChar char="•"/>
            </a:pPr>
            <a:r>
              <a:rPr lang="en-US" sz="1800" dirty="0"/>
              <a:t>We will discuss helpful strategies to help us manage the inevitable challenges and obstacles we will encounter along the way.</a:t>
            </a:r>
          </a:p>
        </p:txBody>
      </p:sp>
    </p:spTree>
    <p:extLst>
      <p:ext uri="{BB962C8B-B14F-4D97-AF65-F5344CB8AC3E}">
        <p14:creationId xmlns:p14="http://schemas.microsoft.com/office/powerpoint/2010/main" val="338802198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671A8AE-40A1-4631-A6B8-581AFF06548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White bulbs with a yellow one standing out">
            <a:extLst>
              <a:ext uri="{FF2B5EF4-FFF2-40B4-BE49-F238E27FC236}">
                <a16:creationId xmlns:a16="http://schemas.microsoft.com/office/drawing/2014/main" id="{03936792-30B7-4792-9323-7939F85689EB}"/>
              </a:ext>
            </a:extLst>
          </p:cNvPr>
          <p:cNvPicPr>
            <a:picLocks noChangeAspect="1"/>
          </p:cNvPicPr>
          <p:nvPr/>
        </p:nvPicPr>
        <p:blipFill rotWithShape="1">
          <a:blip r:embed="rId2">
            <a:extLst>
              <a:ext uri="{28A0092B-C50C-407E-A947-70E740481C1C}">
                <a14:useLocalDpi xmlns:a14="http://schemas.microsoft.com/office/drawing/2010/main"/>
              </a:ext>
            </a:extLst>
          </a:blip>
          <a:srcRect b="-1"/>
          <a:stretch/>
        </p:blipFill>
        <p:spPr>
          <a:xfrm>
            <a:off x="3523488" y="10"/>
            <a:ext cx="8668512" cy="6857990"/>
          </a:xfrm>
          <a:prstGeom prst="rect">
            <a:avLst/>
          </a:prstGeom>
        </p:spPr>
      </p:pic>
      <p:sp>
        <p:nvSpPr>
          <p:cNvPr id="11" name="Rectangle 10">
            <a:extLst>
              <a:ext uri="{FF2B5EF4-FFF2-40B4-BE49-F238E27FC236}">
                <a16:creationId xmlns:a16="http://schemas.microsoft.com/office/drawing/2014/main" id="{AB58EF07-17C2-48CF-ABB0-EEF1F17CB8F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65E8CC0-010B-CB49-A96D-BFD1D66BE7E8}"/>
              </a:ext>
            </a:extLst>
          </p:cNvPr>
          <p:cNvSpPr>
            <a:spLocks noGrp="1"/>
          </p:cNvSpPr>
          <p:nvPr>
            <p:ph type="title"/>
          </p:nvPr>
        </p:nvSpPr>
        <p:spPr>
          <a:xfrm>
            <a:off x="253218" y="2008231"/>
            <a:ext cx="7807049" cy="646274"/>
          </a:xfrm>
        </p:spPr>
        <p:txBody>
          <a:bodyPr vert="horz" lIns="91440" tIns="45720" rIns="91440" bIns="45720" rtlCol="0" anchor="b">
            <a:normAutofit/>
          </a:bodyPr>
          <a:lstStyle/>
          <a:p>
            <a:pPr algn="l" defTabSz="914400">
              <a:lnSpc>
                <a:spcPct val="90000"/>
              </a:lnSpc>
            </a:pPr>
            <a:r>
              <a:rPr lang="en-US" sz="3200" dirty="0"/>
              <a:t>Skills We Learn As We Grow Our Businesses</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39D1758F-BD87-704E-95E8-66ED39854DB3}"/>
              </a:ext>
            </a:extLst>
          </p:cNvPr>
          <p:cNvSpPr txBox="1"/>
          <p:nvPr/>
        </p:nvSpPr>
        <p:spPr>
          <a:xfrm>
            <a:off x="253218" y="478302"/>
            <a:ext cx="1139484" cy="450166"/>
          </a:xfrm>
          <a:prstGeom prst="rect">
            <a:avLst/>
          </a:prstGeom>
          <a:solidFill>
            <a:schemeClr val="bg1"/>
          </a:solidFill>
        </p:spPr>
        <p:txBody>
          <a:bodyPr wrap="square" rtlCol="0">
            <a:spAutoFit/>
          </a:bodyPr>
          <a:lstStyle/>
          <a:p>
            <a:endParaRPr lang="en-US" dirty="0"/>
          </a:p>
        </p:txBody>
      </p:sp>
      <p:sp>
        <p:nvSpPr>
          <p:cNvPr id="6" name="TextBox 5">
            <a:extLst>
              <a:ext uri="{FF2B5EF4-FFF2-40B4-BE49-F238E27FC236}">
                <a16:creationId xmlns:a16="http://schemas.microsoft.com/office/drawing/2014/main" id="{01729E98-441E-5247-9FE1-D1D33CF1D1C8}"/>
              </a:ext>
            </a:extLst>
          </p:cNvPr>
          <p:cNvSpPr txBox="1"/>
          <p:nvPr/>
        </p:nvSpPr>
        <p:spPr>
          <a:xfrm>
            <a:off x="375560" y="4380542"/>
            <a:ext cx="4188577" cy="369332"/>
          </a:xfrm>
          <a:prstGeom prst="rect">
            <a:avLst/>
          </a:prstGeom>
          <a:solidFill>
            <a:schemeClr val="bg1"/>
          </a:solidFill>
        </p:spPr>
        <p:txBody>
          <a:bodyPr wrap="square" rtlCol="0">
            <a:spAutoFit/>
          </a:bodyPr>
          <a:lstStyle/>
          <a:p>
            <a:endParaRPr lang="en-US" dirty="0"/>
          </a:p>
        </p:txBody>
      </p:sp>
      <p:sp>
        <p:nvSpPr>
          <p:cNvPr id="12" name="TextBox 11">
            <a:extLst>
              <a:ext uri="{FF2B5EF4-FFF2-40B4-BE49-F238E27FC236}">
                <a16:creationId xmlns:a16="http://schemas.microsoft.com/office/drawing/2014/main" id="{A3A03BD9-04DD-A74A-A70D-758846709124}"/>
              </a:ext>
            </a:extLst>
          </p:cNvPr>
          <p:cNvSpPr txBox="1"/>
          <p:nvPr/>
        </p:nvSpPr>
        <p:spPr>
          <a:xfrm>
            <a:off x="375560" y="2631400"/>
            <a:ext cx="8963649" cy="3785652"/>
          </a:xfrm>
          <a:prstGeom prst="rect">
            <a:avLst/>
          </a:prstGeom>
          <a:noFill/>
        </p:spPr>
        <p:txBody>
          <a:bodyPr wrap="square">
            <a:spAutoFit/>
          </a:bodyPr>
          <a:lstStyle/>
          <a:p>
            <a:pPr marL="800100" lvl="1" indent="-342900">
              <a:buFont typeface="Arial" panose="020B0604020202020204" pitchFamily="34" charset="0"/>
              <a:buChar char="•"/>
            </a:pPr>
            <a:r>
              <a:rPr lang="en-US" sz="2400" dirty="0"/>
              <a:t>	</a:t>
            </a:r>
            <a:r>
              <a:rPr lang="en-US" dirty="0"/>
              <a:t>how to approach and invite</a:t>
            </a:r>
          </a:p>
          <a:p>
            <a:pPr marL="742950" lvl="1" indent="-285750">
              <a:buFont typeface="Arial" panose="020B0604020202020204" pitchFamily="34" charset="0"/>
              <a:buChar char="•"/>
            </a:pPr>
            <a:r>
              <a:rPr lang="en-US" dirty="0"/>
              <a:t>	how to use social media</a:t>
            </a:r>
          </a:p>
          <a:p>
            <a:pPr marL="742950" lvl="1" indent="-285750">
              <a:buFont typeface="Arial" panose="020B0604020202020204" pitchFamily="34" charset="0"/>
              <a:buChar char="•"/>
            </a:pPr>
            <a:r>
              <a:rPr lang="en-US" dirty="0"/>
              <a:t>	how to listen and ask questions and discover needs</a:t>
            </a:r>
          </a:p>
          <a:p>
            <a:pPr marL="742950" lvl="1" indent="-285750">
              <a:buFont typeface="Arial" panose="020B0604020202020204" pitchFamily="34" charset="0"/>
              <a:buChar char="•"/>
            </a:pPr>
            <a:r>
              <a:rPr lang="en-US" dirty="0"/>
              <a:t>	how to present information</a:t>
            </a:r>
          </a:p>
          <a:p>
            <a:pPr marL="742950" lvl="1" indent="-285750">
              <a:buFont typeface="Arial" panose="020B0604020202020204" pitchFamily="34" charset="0"/>
              <a:buChar char="•"/>
            </a:pPr>
            <a:r>
              <a:rPr lang="en-US" dirty="0"/>
              <a:t>	how to close and explain options</a:t>
            </a:r>
          </a:p>
          <a:p>
            <a:pPr marL="742950" lvl="1" indent="-285750">
              <a:buFont typeface="Arial" panose="020B0604020202020204" pitchFamily="34" charset="0"/>
              <a:buChar char="•"/>
            </a:pPr>
            <a:r>
              <a:rPr lang="en-US" dirty="0"/>
              <a:t>	how to follow up </a:t>
            </a:r>
          </a:p>
          <a:p>
            <a:pPr marL="742950" lvl="1" indent="-285750">
              <a:buFont typeface="Arial" panose="020B0604020202020204" pitchFamily="34" charset="0"/>
              <a:buChar char="•"/>
            </a:pPr>
            <a:r>
              <a:rPr lang="en-US" dirty="0"/>
              <a:t>	communication skills</a:t>
            </a:r>
          </a:p>
          <a:p>
            <a:pPr marL="742950" lvl="1" indent="-285750">
              <a:buFont typeface="Arial" panose="020B0604020202020204" pitchFamily="34" charset="0"/>
              <a:buChar char="•"/>
            </a:pPr>
            <a:r>
              <a:rPr lang="en-US" dirty="0"/>
              <a:t>	people skills</a:t>
            </a:r>
          </a:p>
          <a:p>
            <a:pPr marL="742950" lvl="1" indent="-285750">
              <a:buFont typeface="Arial" panose="020B0604020202020204" pitchFamily="34" charset="0"/>
              <a:buChar char="•"/>
            </a:pPr>
            <a:r>
              <a:rPr lang="en-US" dirty="0"/>
              <a:t>	business skills </a:t>
            </a:r>
          </a:p>
          <a:p>
            <a:pPr marL="742950" lvl="1" indent="-285750">
              <a:buFont typeface="Arial" panose="020B0604020202020204" pitchFamily="34" charset="0"/>
              <a:buChar char="•"/>
            </a:pPr>
            <a:r>
              <a:rPr lang="en-US" dirty="0"/>
              <a:t>	personal development </a:t>
            </a:r>
          </a:p>
          <a:p>
            <a:pPr marL="742950" lvl="1" indent="-285750">
              <a:buFont typeface="Arial" panose="020B0604020202020204" pitchFamily="34" charset="0"/>
              <a:buChar char="•"/>
            </a:pPr>
            <a:r>
              <a:rPr lang="en-US" dirty="0"/>
              <a:t>	how to organize our business … and our checking accounts, tax deductions,  </a:t>
            </a:r>
            <a:r>
              <a:rPr lang="en-US" dirty="0" err="1"/>
              <a:t>etc</a:t>
            </a:r>
            <a:endParaRPr lang="en-US" dirty="0"/>
          </a:p>
          <a:p>
            <a:pPr marL="742950" lvl="1" indent="-285750">
              <a:buFont typeface="Arial" panose="020B0604020202020204" pitchFamily="34" charset="0"/>
              <a:buChar char="•"/>
            </a:pPr>
            <a:r>
              <a:rPr lang="en-US" dirty="0"/>
              <a:t>	product information</a:t>
            </a:r>
          </a:p>
          <a:p>
            <a:pPr marL="742950" lvl="1" indent="-285750">
              <a:buFont typeface="Arial" panose="020B0604020202020204" pitchFamily="34" charset="0"/>
              <a:buChar char="•"/>
            </a:pPr>
            <a:r>
              <a:rPr lang="en-US" dirty="0"/>
              <a:t>	health information	</a:t>
            </a:r>
          </a:p>
        </p:txBody>
      </p:sp>
      <p:sp>
        <p:nvSpPr>
          <p:cNvPr id="16" name="TextBox 15">
            <a:extLst>
              <a:ext uri="{FF2B5EF4-FFF2-40B4-BE49-F238E27FC236}">
                <a16:creationId xmlns:a16="http://schemas.microsoft.com/office/drawing/2014/main" id="{DC319837-9893-834F-936C-CDC3D018C41D}"/>
              </a:ext>
            </a:extLst>
          </p:cNvPr>
          <p:cNvSpPr txBox="1"/>
          <p:nvPr/>
        </p:nvSpPr>
        <p:spPr>
          <a:xfrm>
            <a:off x="9339209" y="4963067"/>
            <a:ext cx="2354889" cy="1569660"/>
          </a:xfrm>
          <a:prstGeom prst="rect">
            <a:avLst/>
          </a:prstGeom>
          <a:noFill/>
        </p:spPr>
        <p:txBody>
          <a:bodyPr wrap="square">
            <a:spAutoFit/>
          </a:bodyPr>
          <a:lstStyle/>
          <a:p>
            <a:pPr algn="ctr"/>
            <a:r>
              <a:rPr lang="en-US" sz="3200" b="1" i="1" dirty="0"/>
              <a:t>Leaders are Continual Learners </a:t>
            </a:r>
          </a:p>
        </p:txBody>
      </p:sp>
      <p:sp>
        <p:nvSpPr>
          <p:cNvPr id="3" name="TextBox 2"/>
          <p:cNvSpPr txBox="1"/>
          <p:nvPr/>
        </p:nvSpPr>
        <p:spPr>
          <a:xfrm>
            <a:off x="8343900" y="6286500"/>
            <a:ext cx="1370866" cy="369332"/>
          </a:xfrm>
          <a:prstGeom prst="rect">
            <a:avLst/>
          </a:prstGeom>
          <a:noFill/>
        </p:spPr>
        <p:txBody>
          <a:bodyPr wrap="square" rtlCol="0">
            <a:spAutoFit/>
          </a:bodyPr>
          <a:lstStyle/>
          <a:p>
            <a:r>
              <a:rPr lang="en-US" dirty="0" err="1" smtClean="0"/>
              <a:t>karen</a:t>
            </a:r>
            <a:endParaRPr lang="en-US" dirty="0"/>
          </a:p>
        </p:txBody>
      </p:sp>
    </p:spTree>
    <p:extLst>
      <p:ext uri="{BB962C8B-B14F-4D97-AF65-F5344CB8AC3E}">
        <p14:creationId xmlns:p14="http://schemas.microsoft.com/office/powerpoint/2010/main" val="145516878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2198" y="2243796"/>
            <a:ext cx="7715954" cy="2434695"/>
          </a:xfrm>
          <a:ln>
            <a:solidFill>
              <a:schemeClr val="tx1">
                <a:lumMod val="50000"/>
                <a:lumOff val="50000"/>
              </a:schemeClr>
            </a:solidFill>
          </a:ln>
        </p:spPr>
        <p:txBody>
          <a:bodyPr>
            <a:normAutofit/>
          </a:bodyPr>
          <a:lstStyle/>
          <a:p>
            <a:r>
              <a:rPr lang="en-US" sz="3600" dirty="0"/>
              <a:t>But it is when we take all those skills … And put them together into a SYSTEM </a:t>
            </a:r>
            <a:r>
              <a:rPr lang="mr-IN" sz="3600" dirty="0"/>
              <a:t>…</a:t>
            </a:r>
            <a:r>
              <a:rPr lang="en-US" sz="3600" dirty="0"/>
              <a:t> that our businesses take off!</a:t>
            </a:r>
          </a:p>
        </p:txBody>
      </p:sp>
      <p:sp>
        <p:nvSpPr>
          <p:cNvPr id="4" name="TextBox 3"/>
          <p:cNvSpPr txBox="1"/>
          <p:nvPr/>
        </p:nvSpPr>
        <p:spPr>
          <a:xfrm>
            <a:off x="8766810" y="5760720"/>
            <a:ext cx="1936295" cy="461665"/>
          </a:xfrm>
          <a:prstGeom prst="rect">
            <a:avLst/>
          </a:prstGeom>
          <a:noFill/>
        </p:spPr>
        <p:txBody>
          <a:bodyPr wrap="square" rtlCol="0">
            <a:spAutoFit/>
          </a:bodyPr>
          <a:lstStyle/>
          <a:p>
            <a:pPr defTabSz="609585"/>
            <a:r>
              <a:rPr lang="en-US" sz="2400" dirty="0" smtClean="0">
                <a:solidFill>
                  <a:prstClr val="black"/>
                </a:solidFill>
                <a:latin typeface="Calibri"/>
              </a:rPr>
              <a:t>Karen</a:t>
            </a:r>
            <a:endParaRPr lang="en-US" sz="2400" dirty="0">
              <a:solidFill>
                <a:prstClr val="black"/>
              </a:solidFill>
              <a:latin typeface="Calibri"/>
            </a:endParaRPr>
          </a:p>
        </p:txBody>
      </p:sp>
    </p:spTree>
    <p:extLst>
      <p:ext uri="{BB962C8B-B14F-4D97-AF65-F5344CB8AC3E}">
        <p14:creationId xmlns:p14="http://schemas.microsoft.com/office/powerpoint/2010/main" val="3585845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824" y="334389"/>
            <a:ext cx="10812945" cy="868019"/>
          </a:xfrm>
          <a:ln>
            <a:solidFill>
              <a:schemeClr val="bg2">
                <a:lumMod val="25000"/>
              </a:schemeClr>
            </a:solidFill>
          </a:ln>
        </p:spPr>
        <p:txBody>
          <a:bodyPr>
            <a:noAutofit/>
          </a:bodyPr>
          <a:lstStyle/>
          <a:p>
            <a:pPr algn="ctr"/>
            <a:r>
              <a:rPr lang="en-US" sz="2800" dirty="0">
                <a:latin typeface="+mn-lt"/>
              </a:rPr>
              <a:t>The Importance of a Business System</a:t>
            </a:r>
          </a:p>
        </p:txBody>
      </p:sp>
      <p:sp>
        <p:nvSpPr>
          <p:cNvPr id="4" name="Content Placeholder 3"/>
          <p:cNvSpPr>
            <a:spLocks noGrp="1"/>
          </p:cNvSpPr>
          <p:nvPr>
            <p:ph idx="1"/>
          </p:nvPr>
        </p:nvSpPr>
        <p:spPr>
          <a:xfrm>
            <a:off x="769343" y="1581335"/>
            <a:ext cx="5082486" cy="2609830"/>
          </a:xfrm>
        </p:spPr>
        <p:txBody>
          <a:bodyPr>
            <a:noAutofit/>
          </a:bodyPr>
          <a:lstStyle/>
          <a:p>
            <a:pPr marL="0" indent="0">
              <a:buNone/>
            </a:pPr>
            <a:endParaRPr lang="en-US" sz="1800" dirty="0"/>
          </a:p>
          <a:p>
            <a:pPr marL="0" indent="0">
              <a:buNone/>
            </a:pPr>
            <a:r>
              <a:rPr lang="en-US" sz="1800" dirty="0"/>
              <a:t>A Business System is:</a:t>
            </a:r>
          </a:p>
          <a:p>
            <a:pPr lvl="1"/>
            <a:r>
              <a:rPr lang="en-US" sz="1800" dirty="0"/>
              <a:t>Duplicatable</a:t>
            </a:r>
          </a:p>
          <a:p>
            <a:pPr lvl="1"/>
            <a:r>
              <a:rPr lang="en-US" sz="1800" dirty="0"/>
              <a:t>Helpful in simplifying things</a:t>
            </a:r>
          </a:p>
          <a:p>
            <a:pPr lvl="1"/>
            <a:r>
              <a:rPr lang="en-US" sz="1800" dirty="0"/>
              <a:t>Easily taught</a:t>
            </a:r>
          </a:p>
          <a:p>
            <a:pPr lvl="1"/>
            <a:r>
              <a:rPr lang="en-US" sz="1800" dirty="0"/>
              <a:t>IMPORTANT for growth</a:t>
            </a:r>
          </a:p>
          <a:p>
            <a:pPr lvl="1"/>
            <a:endParaRPr lang="en-US" sz="1867" dirty="0"/>
          </a:p>
          <a:p>
            <a:pPr lvl="1"/>
            <a:endParaRPr lang="en-US" sz="1867" dirty="0"/>
          </a:p>
          <a:p>
            <a:pPr marL="457189" lvl="1" indent="0">
              <a:buNone/>
            </a:pPr>
            <a:r>
              <a:rPr lang="en-US" sz="1867" dirty="0"/>
              <a:t/>
            </a:r>
            <a:br>
              <a:rPr lang="en-US" sz="1867" dirty="0"/>
            </a:br>
            <a:r>
              <a:rPr lang="en-US" sz="1867" dirty="0"/>
              <a:t/>
            </a:r>
            <a:br>
              <a:rPr lang="en-US" sz="1867" dirty="0"/>
            </a:br>
            <a:endParaRPr lang="en-US" sz="1867" dirty="0"/>
          </a:p>
        </p:txBody>
      </p:sp>
      <p:sp>
        <p:nvSpPr>
          <p:cNvPr id="6" name="TextBox 5"/>
          <p:cNvSpPr txBox="1"/>
          <p:nvPr/>
        </p:nvSpPr>
        <p:spPr>
          <a:xfrm>
            <a:off x="6435865" y="1471734"/>
            <a:ext cx="4837904" cy="1200329"/>
          </a:xfrm>
          <a:prstGeom prst="rect">
            <a:avLst/>
          </a:prstGeom>
          <a:noFill/>
          <a:ln>
            <a:solidFill>
              <a:schemeClr val="bg2">
                <a:lumMod val="25000"/>
              </a:schemeClr>
            </a:solidFill>
          </a:ln>
        </p:spPr>
        <p:txBody>
          <a:bodyPr wrap="square" lIns="91440" tIns="45720" rIns="91440" bIns="45720" rtlCol="0">
            <a:spAutoFit/>
          </a:bodyPr>
          <a:lstStyle/>
          <a:p>
            <a:pPr defTabSz="609585"/>
            <a:r>
              <a:rPr lang="en-US" dirty="0">
                <a:solidFill>
                  <a:prstClr val="black"/>
                </a:solidFill>
                <a:latin typeface="Calibri"/>
              </a:rPr>
              <a:t>The #1 reason people have trouble bringing in new customers or business associates is because they do not have a system.  </a:t>
            </a:r>
          </a:p>
          <a:p>
            <a:pPr defTabSz="609585"/>
            <a:r>
              <a:rPr lang="en-US" dirty="0">
                <a:solidFill>
                  <a:prstClr val="black"/>
                </a:solidFill>
                <a:latin typeface="Calibri"/>
              </a:rPr>
              <a:t>Ray Higdon</a:t>
            </a:r>
          </a:p>
        </p:txBody>
      </p:sp>
      <p:sp>
        <p:nvSpPr>
          <p:cNvPr id="3" name="TextBox 2">
            <a:extLst>
              <a:ext uri="{FF2B5EF4-FFF2-40B4-BE49-F238E27FC236}">
                <a16:creationId xmlns:a16="http://schemas.microsoft.com/office/drawing/2014/main" id="{7C3E6D00-5736-524E-8A71-EE061627DC64}"/>
              </a:ext>
            </a:extLst>
          </p:cNvPr>
          <p:cNvSpPr txBox="1"/>
          <p:nvPr/>
        </p:nvSpPr>
        <p:spPr>
          <a:xfrm>
            <a:off x="729082" y="5336356"/>
            <a:ext cx="5231870" cy="646331"/>
          </a:xfrm>
          <a:prstGeom prst="rect">
            <a:avLst/>
          </a:prstGeom>
          <a:noFill/>
          <a:ln>
            <a:solidFill>
              <a:schemeClr val="tx1">
                <a:lumMod val="50000"/>
                <a:lumOff val="50000"/>
              </a:schemeClr>
            </a:solidFill>
          </a:ln>
        </p:spPr>
        <p:txBody>
          <a:bodyPr wrap="square" rtlCol="0">
            <a:spAutoFit/>
          </a:bodyPr>
          <a:lstStyle/>
          <a:p>
            <a:r>
              <a:rPr lang="en-US" dirty="0"/>
              <a:t>Duplication is an essential skill necessary to develop a large organization of business leaders. </a:t>
            </a:r>
          </a:p>
        </p:txBody>
      </p:sp>
      <p:pic>
        <p:nvPicPr>
          <p:cNvPr id="1026" name="Picture 2" descr="Network Marketing Tips: Teaching Duplication To Your Team | Network  marketing team building, Network marketing, Network marketing tip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71589" y="2750557"/>
            <a:ext cx="2211573" cy="319795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etwork Marketing Pro - Eric Worre - You have no business without  duplication. It doesn&amp;#39;t matter what works, it only matters what duplicates.  On a scaled from 1 to 10, rate you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0951" y="2996748"/>
            <a:ext cx="3244563" cy="324456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778240" y="6137910"/>
            <a:ext cx="1165860" cy="369332"/>
          </a:xfrm>
          <a:prstGeom prst="rect">
            <a:avLst/>
          </a:prstGeom>
          <a:noFill/>
        </p:spPr>
        <p:txBody>
          <a:bodyPr wrap="square" rtlCol="0">
            <a:spAutoFit/>
          </a:bodyPr>
          <a:lstStyle/>
          <a:p>
            <a:r>
              <a:rPr lang="en-US" dirty="0" err="1" smtClean="0"/>
              <a:t>kaen</a:t>
            </a:r>
            <a:endParaRPr lang="en-US" dirty="0"/>
          </a:p>
        </p:txBody>
      </p:sp>
    </p:spTree>
    <p:extLst>
      <p:ext uri="{BB962C8B-B14F-4D97-AF65-F5344CB8AC3E}">
        <p14:creationId xmlns:p14="http://schemas.microsoft.com/office/powerpoint/2010/main" val="30641897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289" y="933184"/>
            <a:ext cx="10972800" cy="1471349"/>
          </a:xfrm>
          <a:ln>
            <a:solidFill>
              <a:schemeClr val="accent1"/>
            </a:solidFill>
          </a:ln>
        </p:spPr>
        <p:txBody>
          <a:bodyPr>
            <a:normAutofit/>
          </a:bodyPr>
          <a:lstStyle/>
          <a:p>
            <a:r>
              <a:rPr lang="en-US" sz="2800" dirty="0"/>
              <a:t>And while there are many systems for developing a Shaklee business</a:t>
            </a:r>
            <a:r>
              <a:rPr lang="mr-IN" sz="2800" dirty="0"/>
              <a:t>…</a:t>
            </a:r>
            <a:r>
              <a:rPr lang="en-US" sz="2800" dirty="0"/>
              <a:t> </a:t>
            </a:r>
            <a:br>
              <a:rPr lang="en-US" sz="2800" dirty="0"/>
            </a:br>
            <a:r>
              <a:rPr lang="en-US" sz="2800" dirty="0"/>
              <a:t>all systems consist of three components</a:t>
            </a:r>
          </a:p>
        </p:txBody>
      </p:sp>
      <p:sp>
        <p:nvSpPr>
          <p:cNvPr id="3" name="Content Placeholder 2"/>
          <p:cNvSpPr>
            <a:spLocks noGrp="1"/>
          </p:cNvSpPr>
          <p:nvPr>
            <p:ph idx="1"/>
          </p:nvPr>
        </p:nvSpPr>
        <p:spPr>
          <a:xfrm>
            <a:off x="609600" y="2867378"/>
            <a:ext cx="10972800" cy="925689"/>
          </a:xfrm>
        </p:spPr>
        <p:txBody>
          <a:bodyPr>
            <a:normAutofit/>
          </a:bodyPr>
          <a:lstStyle/>
          <a:p>
            <a:pPr marL="0" indent="0">
              <a:buNone/>
            </a:pPr>
            <a:r>
              <a:rPr lang="en-US" sz="2667" dirty="0"/>
              <a:t>1. A process for meeting new people on a regular basis</a:t>
            </a:r>
          </a:p>
        </p:txBody>
      </p:sp>
      <p:sp>
        <p:nvSpPr>
          <p:cNvPr id="4" name="TextBox 3"/>
          <p:cNvSpPr txBox="1"/>
          <p:nvPr/>
        </p:nvSpPr>
        <p:spPr>
          <a:xfrm>
            <a:off x="609601" y="3793067"/>
            <a:ext cx="10792177" cy="913199"/>
          </a:xfrm>
          <a:prstGeom prst="rect">
            <a:avLst/>
          </a:prstGeom>
          <a:noFill/>
        </p:spPr>
        <p:txBody>
          <a:bodyPr wrap="square" rtlCol="0">
            <a:spAutoFit/>
          </a:bodyPr>
          <a:lstStyle/>
          <a:p>
            <a:pPr defTabSz="609585"/>
            <a:r>
              <a:rPr lang="en-US" sz="2667" dirty="0">
                <a:solidFill>
                  <a:prstClr val="black"/>
                </a:solidFill>
                <a:latin typeface="Calibri"/>
              </a:rPr>
              <a:t>2. A process for servicing and educating our customers and distributors about Shaklee products and wellness.</a:t>
            </a:r>
          </a:p>
        </p:txBody>
      </p:sp>
      <p:sp>
        <p:nvSpPr>
          <p:cNvPr id="5" name="TextBox 4"/>
          <p:cNvSpPr txBox="1"/>
          <p:nvPr/>
        </p:nvSpPr>
        <p:spPr>
          <a:xfrm>
            <a:off x="722489" y="5097935"/>
            <a:ext cx="10679289" cy="502766"/>
          </a:xfrm>
          <a:prstGeom prst="rect">
            <a:avLst/>
          </a:prstGeom>
          <a:noFill/>
        </p:spPr>
        <p:txBody>
          <a:bodyPr wrap="square" rtlCol="0">
            <a:spAutoFit/>
          </a:bodyPr>
          <a:lstStyle/>
          <a:p>
            <a:pPr defTabSz="609585"/>
            <a:r>
              <a:rPr lang="en-US" sz="2667" dirty="0">
                <a:solidFill>
                  <a:prstClr val="black"/>
                </a:solidFill>
                <a:latin typeface="Calibri"/>
              </a:rPr>
              <a:t>3. A process for identifying business partners</a:t>
            </a:r>
            <a:r>
              <a:rPr lang="en-US" sz="2667" dirty="0" smtClean="0">
                <a:solidFill>
                  <a:prstClr val="black"/>
                </a:solidFill>
                <a:latin typeface="Calibri"/>
              </a:rPr>
              <a:t>.  </a:t>
            </a:r>
            <a:r>
              <a:rPr lang="en-US" sz="1600" dirty="0" smtClean="0">
                <a:solidFill>
                  <a:prstClr val="black"/>
                </a:solidFill>
                <a:latin typeface="Calibri"/>
              </a:rPr>
              <a:t>( we will discuss next session)</a:t>
            </a:r>
            <a:endParaRPr lang="en-US" sz="1600" dirty="0">
              <a:solidFill>
                <a:prstClr val="black"/>
              </a:solidFill>
              <a:latin typeface="Calibri"/>
            </a:endParaRPr>
          </a:p>
        </p:txBody>
      </p:sp>
      <p:sp>
        <p:nvSpPr>
          <p:cNvPr id="6" name="TextBox 5"/>
          <p:cNvSpPr txBox="1"/>
          <p:nvPr/>
        </p:nvSpPr>
        <p:spPr>
          <a:xfrm>
            <a:off x="10149840" y="5992370"/>
            <a:ext cx="1432560"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1886983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50DD1-4736-2B4D-ACD5-3695D09C10B9}"/>
              </a:ext>
            </a:extLst>
          </p:cNvPr>
          <p:cNvSpPr>
            <a:spLocks noGrp="1"/>
          </p:cNvSpPr>
          <p:nvPr>
            <p:ph type="title"/>
          </p:nvPr>
        </p:nvSpPr>
        <p:spPr>
          <a:xfrm>
            <a:off x="609600" y="423929"/>
            <a:ext cx="5707224" cy="559834"/>
          </a:xfrm>
          <a:ln>
            <a:solidFill>
              <a:schemeClr val="tx1">
                <a:lumMod val="65000"/>
                <a:lumOff val="35000"/>
              </a:schemeClr>
            </a:solidFill>
          </a:ln>
        </p:spPr>
        <p:txBody>
          <a:bodyPr>
            <a:normAutofit/>
          </a:bodyPr>
          <a:lstStyle/>
          <a:p>
            <a:r>
              <a:rPr lang="en-US" sz="2800" dirty="0"/>
              <a:t>A Process for Meeting New People</a:t>
            </a:r>
          </a:p>
        </p:txBody>
      </p:sp>
      <p:sp>
        <p:nvSpPr>
          <p:cNvPr id="3" name="Content Placeholder 2">
            <a:extLst>
              <a:ext uri="{FF2B5EF4-FFF2-40B4-BE49-F238E27FC236}">
                <a16:creationId xmlns:a16="http://schemas.microsoft.com/office/drawing/2014/main" id="{6F74D463-6959-8447-A516-A19C78C5DD41}"/>
              </a:ext>
            </a:extLst>
          </p:cNvPr>
          <p:cNvSpPr>
            <a:spLocks noGrp="1"/>
          </p:cNvSpPr>
          <p:nvPr>
            <p:ph idx="1"/>
          </p:nvPr>
        </p:nvSpPr>
        <p:spPr>
          <a:xfrm>
            <a:off x="417128" y="1327010"/>
            <a:ext cx="5899696" cy="462197"/>
          </a:xfrm>
        </p:spPr>
        <p:txBody>
          <a:bodyPr>
            <a:normAutofit/>
          </a:bodyPr>
          <a:lstStyle/>
          <a:p>
            <a:pPr marL="0" indent="0">
              <a:buNone/>
            </a:pPr>
            <a:r>
              <a:rPr lang="en-US" sz="2000" dirty="0"/>
              <a:t>Responding to interest from social </a:t>
            </a:r>
            <a:r>
              <a:rPr lang="en-US" sz="2000" dirty="0" smtClean="0"/>
              <a:t>media</a:t>
            </a:r>
          </a:p>
          <a:p>
            <a:endParaRPr lang="en-US" sz="1800" dirty="0"/>
          </a:p>
          <a:p>
            <a:endParaRPr lang="en-US" sz="1800" dirty="0"/>
          </a:p>
          <a:p>
            <a:endParaRPr lang="en-US" sz="1800" dirty="0"/>
          </a:p>
          <a:p>
            <a:pPr marL="0" indent="0">
              <a:buNone/>
            </a:pPr>
            <a:endParaRPr lang="en-US" sz="1800" dirty="0"/>
          </a:p>
          <a:p>
            <a:endParaRPr lang="en-US" sz="1800" dirty="0"/>
          </a:p>
        </p:txBody>
      </p:sp>
      <p:sp>
        <p:nvSpPr>
          <p:cNvPr id="4" name="TextBox 3">
            <a:extLst>
              <a:ext uri="{FF2B5EF4-FFF2-40B4-BE49-F238E27FC236}">
                <a16:creationId xmlns:a16="http://schemas.microsoft.com/office/drawing/2014/main" id="{CFB66E7D-05FF-6148-8627-1EA52C39F908}"/>
              </a:ext>
            </a:extLst>
          </p:cNvPr>
          <p:cNvSpPr txBox="1"/>
          <p:nvPr/>
        </p:nvSpPr>
        <p:spPr>
          <a:xfrm>
            <a:off x="7846829" y="473018"/>
            <a:ext cx="3838352" cy="1077218"/>
          </a:xfrm>
          <a:prstGeom prst="rect">
            <a:avLst/>
          </a:prstGeom>
          <a:noFill/>
          <a:ln>
            <a:solidFill>
              <a:schemeClr val="accent1"/>
            </a:solidFill>
          </a:ln>
        </p:spPr>
        <p:txBody>
          <a:bodyPr wrap="square" rtlCol="0">
            <a:spAutoFit/>
          </a:bodyPr>
          <a:lstStyle/>
          <a:p>
            <a:r>
              <a:rPr lang="en-US" sz="1600" dirty="0"/>
              <a:t>3 part </a:t>
            </a:r>
            <a:r>
              <a:rPr lang="en-US" sz="1600" dirty="0" smtClean="0"/>
              <a:t>system</a:t>
            </a:r>
            <a:endParaRPr lang="en-US" sz="1600" dirty="0"/>
          </a:p>
          <a:p>
            <a:pPr marL="285750" indent="-285750">
              <a:buFont typeface="Arial" panose="020B0604020202020204" pitchFamily="34" charset="0"/>
              <a:buChar char="•"/>
            </a:pPr>
            <a:r>
              <a:rPr lang="en-US" sz="1600" b="1" dirty="0" smtClean="0"/>
              <a:t>Process for meeting new people</a:t>
            </a:r>
          </a:p>
          <a:p>
            <a:pPr marL="285750" indent="-285750">
              <a:buFont typeface="Arial" panose="020B0604020202020204" pitchFamily="34" charset="0"/>
              <a:buChar char="•"/>
            </a:pPr>
            <a:r>
              <a:rPr lang="en-US" sz="1600" dirty="0" smtClean="0"/>
              <a:t>Process for servicing and educating</a:t>
            </a:r>
          </a:p>
          <a:p>
            <a:pPr marL="285750" indent="-285750">
              <a:buFont typeface="Arial" panose="020B0604020202020204" pitchFamily="34" charset="0"/>
              <a:buChar char="•"/>
            </a:pPr>
            <a:r>
              <a:rPr lang="en-US" sz="1600" dirty="0" smtClean="0"/>
              <a:t>Process for identifying business partners </a:t>
            </a:r>
            <a:endParaRPr lang="en-US" sz="1600" dirty="0"/>
          </a:p>
        </p:txBody>
      </p:sp>
      <p:sp>
        <p:nvSpPr>
          <p:cNvPr id="5" name="TextBox 4">
            <a:extLst>
              <a:ext uri="{FF2B5EF4-FFF2-40B4-BE49-F238E27FC236}">
                <a16:creationId xmlns:a16="http://schemas.microsoft.com/office/drawing/2014/main" id="{2EF55038-71CB-DF41-941E-3E3C6880617E}"/>
              </a:ext>
            </a:extLst>
          </p:cNvPr>
          <p:cNvSpPr txBox="1"/>
          <p:nvPr/>
        </p:nvSpPr>
        <p:spPr>
          <a:xfrm>
            <a:off x="10814756" y="6050844"/>
            <a:ext cx="722488" cy="383823"/>
          </a:xfrm>
          <a:prstGeom prst="rect">
            <a:avLst/>
          </a:prstGeom>
          <a:noFill/>
        </p:spPr>
        <p:txBody>
          <a:bodyPr wrap="square" rtlCol="0">
            <a:spAutoFit/>
          </a:bodyPr>
          <a:lstStyle/>
          <a:p>
            <a:r>
              <a:rPr lang="en-US" dirty="0" smtClean="0"/>
              <a:t>barb</a:t>
            </a:r>
            <a:endParaRPr lang="en-US" dirty="0"/>
          </a:p>
        </p:txBody>
      </p:sp>
      <p:pic>
        <p:nvPicPr>
          <p:cNvPr id="2050" name="Picture 2" descr="Best Practices for Responding to Social Media Comments | ShipSt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180" y="1903229"/>
            <a:ext cx="4014852" cy="188196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316824" y="2169432"/>
            <a:ext cx="5673246" cy="769441"/>
          </a:xfrm>
          <a:prstGeom prst="rect">
            <a:avLst/>
          </a:prstGeom>
          <a:ln>
            <a:solidFill>
              <a:schemeClr val="bg1">
                <a:lumMod val="65000"/>
              </a:schemeClr>
            </a:solidFill>
          </a:ln>
        </p:spPr>
        <p:txBody>
          <a:bodyPr wrap="square">
            <a:spAutoFit/>
          </a:bodyPr>
          <a:lstStyle/>
          <a:p>
            <a:pPr lvl="0" defTabSz="609585">
              <a:spcBef>
                <a:spcPct val="20000"/>
              </a:spcBef>
            </a:pPr>
            <a:r>
              <a:rPr lang="en-US" sz="2000" dirty="0">
                <a:solidFill>
                  <a:prstClr val="black"/>
                </a:solidFill>
              </a:rPr>
              <a:t>Offering incentives to current customers for </a:t>
            </a:r>
            <a:r>
              <a:rPr lang="en-US" sz="2000" dirty="0" smtClean="0">
                <a:solidFill>
                  <a:prstClr val="black"/>
                </a:solidFill>
              </a:rPr>
              <a:t>referrals</a:t>
            </a:r>
          </a:p>
          <a:p>
            <a:pPr lvl="0" defTabSz="609585">
              <a:spcBef>
                <a:spcPct val="20000"/>
              </a:spcBef>
            </a:pPr>
            <a:r>
              <a:rPr lang="en-US" sz="2000" dirty="0" smtClean="0">
                <a:solidFill>
                  <a:prstClr val="black"/>
                </a:solidFill>
              </a:rPr>
              <a:t>	And meeting the people that they know</a:t>
            </a:r>
            <a:endParaRPr lang="en-US" sz="2000" dirty="0">
              <a:solidFill>
                <a:prstClr val="black"/>
              </a:solidFill>
            </a:endParaRPr>
          </a:p>
        </p:txBody>
      </p:sp>
      <p:sp>
        <p:nvSpPr>
          <p:cNvPr id="7" name="Rectangle 6"/>
          <p:cNvSpPr/>
          <p:nvPr/>
        </p:nvSpPr>
        <p:spPr>
          <a:xfrm>
            <a:off x="224280" y="4213363"/>
            <a:ext cx="6016199" cy="400110"/>
          </a:xfrm>
          <a:prstGeom prst="rect">
            <a:avLst/>
          </a:prstGeom>
          <a:ln>
            <a:solidFill>
              <a:schemeClr val="tx1">
                <a:lumMod val="50000"/>
                <a:lumOff val="50000"/>
              </a:schemeClr>
            </a:solidFill>
          </a:ln>
        </p:spPr>
        <p:txBody>
          <a:bodyPr wrap="none">
            <a:spAutoFit/>
          </a:bodyPr>
          <a:lstStyle/>
          <a:p>
            <a:pPr lvl="0" defTabSz="609585">
              <a:spcBef>
                <a:spcPct val="20000"/>
              </a:spcBef>
            </a:pPr>
            <a:r>
              <a:rPr lang="en-US" sz="2000" dirty="0">
                <a:solidFill>
                  <a:prstClr val="black"/>
                </a:solidFill>
              </a:rPr>
              <a:t>Making personal contacts and connections…Networking</a:t>
            </a:r>
          </a:p>
        </p:txBody>
      </p:sp>
      <p:pic>
        <p:nvPicPr>
          <p:cNvPr id="2056" name="Picture 8" descr="80 Reward Ideas for Getting Your Customers Referring Aga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3165" y="3319098"/>
            <a:ext cx="3774079" cy="1610887"/>
          </a:xfrm>
          <a:prstGeom prst="rect">
            <a:avLst/>
          </a:prstGeom>
          <a:noFill/>
          <a:ln>
            <a:solidFill>
              <a:schemeClr val="tx2">
                <a:lumMod val="60000"/>
                <a:lumOff val="40000"/>
              </a:schemeClr>
            </a:solidFill>
          </a:ln>
          <a:extLst>
            <a:ext uri="{909E8E84-426E-40DD-AFC4-6F175D3DCCD1}">
              <a14:hiddenFill xmlns:a14="http://schemas.microsoft.com/office/drawing/2010/main">
                <a:solidFill>
                  <a:srgbClr val="FFFFFF"/>
                </a:solidFill>
              </a14:hiddenFill>
            </a:ext>
          </a:extLst>
        </p:spPr>
      </p:pic>
      <p:pic>
        <p:nvPicPr>
          <p:cNvPr id="2058" name="Picture 10" descr="The 6 Deadly Sins Of Network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8767" y="4974069"/>
            <a:ext cx="2836113" cy="1775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053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ShapesVTI">
  <a:themeElements>
    <a:clrScheme name="AnalogousFromDarkSeedLeftStep">
      <a:dk1>
        <a:srgbClr val="000000"/>
      </a:dk1>
      <a:lt1>
        <a:srgbClr val="FFFFFF"/>
      </a:lt1>
      <a:dk2>
        <a:srgbClr val="1A212F"/>
      </a:dk2>
      <a:lt2>
        <a:srgbClr val="F0F3F1"/>
      </a:lt2>
      <a:accent1>
        <a:srgbClr val="C34D9B"/>
      </a:accent1>
      <a:accent2>
        <a:srgbClr val="A93BB1"/>
      </a:accent2>
      <a:accent3>
        <a:srgbClr val="894DC3"/>
      </a:accent3>
      <a:accent4>
        <a:srgbClr val="4A3FB3"/>
      </a:accent4>
      <a:accent5>
        <a:srgbClr val="4D73C3"/>
      </a:accent5>
      <a:accent6>
        <a:srgbClr val="3B93B1"/>
      </a:accent6>
      <a:hlink>
        <a:srgbClr val="3F53BF"/>
      </a:hlink>
      <a:folHlink>
        <a:srgbClr val="7F7F7F"/>
      </a:folHlink>
    </a:clrScheme>
    <a:fontScheme name="Festival">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hapesVTI" id="{C78D20FD-A872-4243-8597-B534C62538FF}" vid="{7CAFCCF9-7834-41D6-B6AB-7D225A18A4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5258</TotalTime>
  <Words>2407</Words>
  <Application>Microsoft Office PowerPoint</Application>
  <PresentationFormat>Widescreen</PresentationFormat>
  <Paragraphs>367</Paragraphs>
  <Slides>30</Slides>
  <Notes>4</Notes>
  <HiddenSlides>0</HiddenSlides>
  <MMClips>1</MMClips>
  <ScaleCrop>false</ScaleCrop>
  <HeadingPairs>
    <vt:vector size="6" baseType="variant">
      <vt:variant>
        <vt:lpstr>Fonts Used</vt:lpstr>
      </vt:variant>
      <vt:variant>
        <vt:i4>14</vt:i4>
      </vt:variant>
      <vt:variant>
        <vt:lpstr>Theme</vt:lpstr>
      </vt:variant>
      <vt:variant>
        <vt:i4>4</vt:i4>
      </vt:variant>
      <vt:variant>
        <vt:lpstr>Slide Titles</vt:lpstr>
      </vt:variant>
      <vt:variant>
        <vt:i4>30</vt:i4>
      </vt:variant>
    </vt:vector>
  </HeadingPairs>
  <TitlesOfParts>
    <vt:vector size="48" baseType="lpstr">
      <vt:lpstr>Arial</vt:lpstr>
      <vt:lpstr>Calibri</vt:lpstr>
      <vt:lpstr>Calibri Light</vt:lpstr>
      <vt:lpstr>Century Gothic</vt:lpstr>
      <vt:lpstr>Elephant Pro</vt:lpstr>
      <vt:lpstr>Gill Sans</vt:lpstr>
      <vt:lpstr>Gilmer Regular</vt:lpstr>
      <vt:lpstr>Mangal</vt:lpstr>
      <vt:lpstr>Red Hat Display</vt:lpstr>
      <vt:lpstr>roboto</vt:lpstr>
      <vt:lpstr>system-ui</vt:lpstr>
      <vt:lpstr>trebuchet ms, sans-serif</vt:lpstr>
      <vt:lpstr>Verdana</vt:lpstr>
      <vt:lpstr>Wingdings</vt:lpstr>
      <vt:lpstr>Office Theme</vt:lpstr>
      <vt:lpstr>1_Office Theme</vt:lpstr>
      <vt:lpstr>2_Office Theme</vt:lpstr>
      <vt:lpstr>ShapesVTI</vt:lpstr>
      <vt:lpstr>PowerPoint Presentation</vt:lpstr>
      <vt:lpstr>Objectives for 4 Week Training</vt:lpstr>
      <vt:lpstr>Review of Week #2: Setting Goals and Making a Plan</vt:lpstr>
      <vt:lpstr>Objectives for Week #3 -  Creating our Business System and Tools for Handling Challenges </vt:lpstr>
      <vt:lpstr>Skills We Learn As We Grow Our Businesses</vt:lpstr>
      <vt:lpstr>But it is when we take all those skills … And put them together into a SYSTEM … that our businesses take off!</vt:lpstr>
      <vt:lpstr>The Importance of a Business System</vt:lpstr>
      <vt:lpstr>And while there are many systems for developing a Shaklee business…  all systems consist of three components</vt:lpstr>
      <vt:lpstr>A Process for Meeting New People</vt:lpstr>
      <vt:lpstr>Reach Out, Reach Out and Touch Someone</vt:lpstr>
      <vt:lpstr>Meeting the People Our Customers Know – Word Tracks  </vt:lpstr>
      <vt:lpstr> Responding To Someone Who Indicates Interest From Social Media Post</vt:lpstr>
      <vt:lpstr>Ideas for Making Personal Connection and Meeting New People</vt:lpstr>
      <vt:lpstr>PowerPoint Presentation</vt:lpstr>
      <vt:lpstr>A System for Servicing and Educating Customers Creates Life-Long Customers and Friends</vt:lpstr>
      <vt:lpstr>Events &amp; Appointments to Educate and Build Relationships</vt:lpstr>
      <vt:lpstr>PowerPoint Presentation</vt:lpstr>
      <vt:lpstr>Welcome Letter and New Member Appointment</vt:lpstr>
      <vt:lpstr>PowerPoint Presentation</vt:lpstr>
      <vt:lpstr>PowerPoint Presentation</vt:lpstr>
      <vt:lpstr>PowerPoint Presentation</vt:lpstr>
      <vt:lpstr>PowerPoint Presentation</vt:lpstr>
      <vt:lpstr>Challenges --  Kate Taylor Story</vt:lpstr>
      <vt:lpstr>PowerPoint Presentation</vt:lpstr>
      <vt:lpstr>Low Self Esteem ..  We will never out-perform our Self Image</vt:lpstr>
      <vt:lpstr>PowerPoint Presentation</vt:lpstr>
      <vt:lpstr>Action Steps  -- Developing A System</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 Part Training Building something Great Together   Week 3 Creating Our Business System Servicing Customers Overcoming Challenges Along the Way</dc:title>
  <dc:creator>Shaklee Office</dc:creator>
  <cp:lastModifiedBy>Shaklee Office</cp:lastModifiedBy>
  <cp:revision>131</cp:revision>
  <cp:lastPrinted>2021-11-16T21:42:17Z</cp:lastPrinted>
  <dcterms:created xsi:type="dcterms:W3CDTF">2021-11-11T20:10:45Z</dcterms:created>
  <dcterms:modified xsi:type="dcterms:W3CDTF">2021-11-17T02:29:53Z</dcterms:modified>
</cp:coreProperties>
</file>