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607" r:id="rId2"/>
    <p:sldId id="542" r:id="rId3"/>
    <p:sldId id="296" r:id="rId4"/>
    <p:sldId id="583" r:id="rId5"/>
    <p:sldId id="298" r:id="rId6"/>
    <p:sldId id="299" r:id="rId7"/>
    <p:sldId id="582" r:id="rId8"/>
    <p:sldId id="313" r:id="rId9"/>
    <p:sldId id="581" r:id="rId10"/>
    <p:sldId id="600" r:id="rId11"/>
    <p:sldId id="301" r:id="rId12"/>
    <p:sldId id="585" r:id="rId13"/>
    <p:sldId id="602" r:id="rId14"/>
    <p:sldId id="303" r:id="rId15"/>
    <p:sldId id="304" r:id="rId16"/>
    <p:sldId id="318" r:id="rId17"/>
    <p:sldId id="317" r:id="rId18"/>
    <p:sldId id="595" r:id="rId19"/>
    <p:sldId id="307" r:id="rId20"/>
    <p:sldId id="587" r:id="rId21"/>
    <p:sldId id="311" r:id="rId22"/>
    <p:sldId id="322" r:id="rId23"/>
    <p:sldId id="594" r:id="rId24"/>
    <p:sldId id="319" r:id="rId25"/>
    <p:sldId id="606" r:id="rId26"/>
    <p:sldId id="603" r:id="rId27"/>
    <p:sldId id="320" r:id="rId28"/>
    <p:sldId id="588" r:id="rId29"/>
    <p:sldId id="599" r:id="rId30"/>
    <p:sldId id="29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D562"/>
    <a:srgbClr val="F0CDB2"/>
    <a:srgbClr val="F85EFF"/>
    <a:srgbClr val="D14356"/>
    <a:srgbClr val="02B34A"/>
    <a:srgbClr val="F5C033"/>
    <a:srgbClr val="434343"/>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2B784A-53CE-D944-A8C1-EBF2D2CECBE7}" v="2842" dt="2021-11-10T00:23:15.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12"/>
    <p:restoredTop sz="94048"/>
  </p:normalViewPr>
  <p:slideViewPr>
    <p:cSldViewPr snapToGrid="0" snapToObjects="1">
      <p:cViewPr varScale="1">
        <p:scale>
          <a:sx n="83" d="100"/>
          <a:sy n="83" d="100"/>
        </p:scale>
        <p:origin x="232"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CF5BD2-BD3E-4E4A-8055-B546D6C56D7D}" type="datetimeFigureOut">
              <a:rPr lang="en-US" smtClean="0"/>
              <a:t>11/9/21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979222-DD10-2643-9186-F49BF55D661E}" type="slidenum">
              <a:rPr lang="en-US" smtClean="0"/>
              <a:t>‹#›</a:t>
            </a:fld>
            <a:endParaRPr lang="en-US"/>
          </a:p>
        </p:txBody>
      </p:sp>
    </p:spTree>
    <p:extLst>
      <p:ext uri="{BB962C8B-B14F-4D97-AF65-F5344CB8AC3E}">
        <p14:creationId xmlns:p14="http://schemas.microsoft.com/office/powerpoint/2010/main" val="1862064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a:t>
            </a:fld>
            <a:endParaRPr lang="en-US"/>
          </a:p>
        </p:txBody>
      </p:sp>
    </p:spTree>
    <p:extLst>
      <p:ext uri="{BB962C8B-B14F-4D97-AF65-F5344CB8AC3E}">
        <p14:creationId xmlns:p14="http://schemas.microsoft.com/office/powerpoint/2010/main" val="3432776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979222-DD10-2643-9186-F49BF55D661E}" type="slidenum">
              <a:rPr lang="en-US" smtClean="0"/>
              <a:t>15</a:t>
            </a:fld>
            <a:endParaRPr lang="en-US"/>
          </a:p>
        </p:txBody>
      </p:sp>
    </p:spTree>
    <p:extLst>
      <p:ext uri="{BB962C8B-B14F-4D97-AF65-F5344CB8AC3E}">
        <p14:creationId xmlns:p14="http://schemas.microsoft.com/office/powerpoint/2010/main" val="3483104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Shaklee has given us some great resources…one of them is the Vital Behaviors Tracker. This helps us for our daily work…to stay in action…as we move toward our goals.</a:t>
            </a:r>
          </a:p>
        </p:txBody>
      </p:sp>
      <p:sp>
        <p:nvSpPr>
          <p:cNvPr id="4" name="Slide Number Placeholder 3"/>
          <p:cNvSpPr>
            <a:spLocks noGrp="1"/>
          </p:cNvSpPr>
          <p:nvPr>
            <p:ph type="sldNum" sz="quarter" idx="5"/>
          </p:nvPr>
        </p:nvSpPr>
        <p:spPr/>
        <p:txBody>
          <a:bodyPr/>
          <a:lstStyle/>
          <a:p>
            <a:fld id="{BC979222-DD10-2643-9186-F49BF55D661E}" type="slidenum">
              <a:rPr lang="en-US" smtClean="0"/>
              <a:t>21</a:t>
            </a:fld>
            <a:endParaRPr lang="en-US"/>
          </a:p>
        </p:txBody>
      </p:sp>
    </p:spTree>
    <p:extLst>
      <p:ext uri="{BB962C8B-B14F-4D97-AF65-F5344CB8AC3E}">
        <p14:creationId xmlns:p14="http://schemas.microsoft.com/office/powerpoint/2010/main" val="148469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want to drill down and get very specific.. to see how </a:t>
            </a:r>
            <a:r>
              <a:rPr lang="en-US" dirty="0" err="1"/>
              <a:t>wecan</a:t>
            </a:r>
            <a:r>
              <a:rPr lang="en-US" dirty="0"/>
              <a:t>  generate 1000PV any time we want, buy using product bundles. We might close a Prove IT Challenge. Or we might close a health chat on immunity with this bundle.</a:t>
            </a:r>
          </a:p>
        </p:txBody>
      </p:sp>
      <p:sp>
        <p:nvSpPr>
          <p:cNvPr id="4" name="Slide Number Placeholder 3"/>
          <p:cNvSpPr>
            <a:spLocks noGrp="1"/>
          </p:cNvSpPr>
          <p:nvPr>
            <p:ph type="sldNum" sz="quarter" idx="5"/>
          </p:nvPr>
        </p:nvSpPr>
        <p:spPr/>
        <p:txBody>
          <a:bodyPr/>
          <a:lstStyle/>
          <a:p>
            <a:fld id="{BC979222-DD10-2643-9186-F49BF55D661E}" type="slidenum">
              <a:rPr lang="en-US" smtClean="0"/>
              <a:t>22</a:t>
            </a:fld>
            <a:endParaRPr lang="en-US"/>
          </a:p>
        </p:txBody>
      </p:sp>
    </p:spTree>
    <p:extLst>
      <p:ext uri="{BB962C8B-B14F-4D97-AF65-F5344CB8AC3E}">
        <p14:creationId xmlns:p14="http://schemas.microsoft.com/office/powerpoint/2010/main" val="2594286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3751C-9BA3-5F48-97C1-B5EE4765659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4065A5-F074-154B-B307-FAE6D57005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1E700A9-15E4-7046-9F10-F4FD34F047D3}"/>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5" name="Footer Placeholder 4">
            <a:extLst>
              <a:ext uri="{FF2B5EF4-FFF2-40B4-BE49-F238E27FC236}">
                <a16:creationId xmlns:a16="http://schemas.microsoft.com/office/drawing/2014/main" id="{AC50EE06-4219-BA49-A347-D76B82B310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842E13-BAD2-B940-8A44-6D6CD7895DBE}"/>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1491859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B4458-7FE1-A046-826A-4643D91244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E677AD-B035-DD41-80D2-832F6584A6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E1F342-3AF8-C149-84F1-5E383BD98994}"/>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5" name="Footer Placeholder 4">
            <a:extLst>
              <a:ext uri="{FF2B5EF4-FFF2-40B4-BE49-F238E27FC236}">
                <a16:creationId xmlns:a16="http://schemas.microsoft.com/office/drawing/2014/main" id="{1ABF8D6A-765B-C64A-B01D-389B6EDD8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9DB85-10E2-BD4E-9E04-2AF407431ABC}"/>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3387361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9B2750-1B5E-2640-8440-24C1891776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FAFF25-0C22-034F-88BA-A1F2C94B6C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CE6395-D41C-D045-BC00-FBC01CB42E32}"/>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5" name="Footer Placeholder 4">
            <a:extLst>
              <a:ext uri="{FF2B5EF4-FFF2-40B4-BE49-F238E27FC236}">
                <a16:creationId xmlns:a16="http://schemas.microsoft.com/office/drawing/2014/main" id="{DAEC5CFB-BE88-934A-93D3-03BCE0103F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DA1D09-F982-0F4E-974E-6093E743E243}"/>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667678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1E3F5-774A-AD44-99EC-D3B14442F3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1E8ED0-8D11-B24E-9E3F-FD5A1A46F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B8290-537E-984A-A3B5-5DF9A47762C5}"/>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5" name="Footer Placeholder 4">
            <a:extLst>
              <a:ext uri="{FF2B5EF4-FFF2-40B4-BE49-F238E27FC236}">
                <a16:creationId xmlns:a16="http://schemas.microsoft.com/office/drawing/2014/main" id="{30569EEE-134B-A145-AB24-8CC99DCEB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933B5A-CB31-8945-AB39-F2DD54283EB1}"/>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148511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DE0AC-6BED-7D4F-A428-B084C02D85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DBD5AF-936B-7146-8599-3FF48ED4D8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2DF006-31B3-124B-92C9-FDE8A41DDC1B}"/>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5" name="Footer Placeholder 4">
            <a:extLst>
              <a:ext uri="{FF2B5EF4-FFF2-40B4-BE49-F238E27FC236}">
                <a16:creationId xmlns:a16="http://schemas.microsoft.com/office/drawing/2014/main" id="{F45B5F0C-9755-0B4D-8392-A7F6ACB9D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9E71D5-BE31-1347-9644-AE8C27FCEFE1}"/>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2566858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F71B4-320A-744C-A3A0-D00A31F40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653B06-B897-D543-9306-8EC39AAD4A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11D1A5-63D9-6746-855C-37A4C646EB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787781-B66E-4649-B4AF-9ABA6C467629}"/>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6" name="Footer Placeholder 5">
            <a:extLst>
              <a:ext uri="{FF2B5EF4-FFF2-40B4-BE49-F238E27FC236}">
                <a16:creationId xmlns:a16="http://schemas.microsoft.com/office/drawing/2014/main" id="{09E7E693-AF55-A448-9C81-30A3B7B53D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278BA5-E1F2-1349-A7A3-4B983A7A7C9A}"/>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3289930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5F475-2253-544E-9352-77A93FAD35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B3F547-EB30-6446-B31D-5BDE46E003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1831022-EC5C-AF41-B4B5-176602F7B2B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47CDD2-7859-494C-B2D4-AC24DABB80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15C860-DEEC-1745-A54E-7A4AAB83F3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371B03-DD02-4E41-BE41-73CA38F7CAA6}"/>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8" name="Footer Placeholder 7">
            <a:extLst>
              <a:ext uri="{FF2B5EF4-FFF2-40B4-BE49-F238E27FC236}">
                <a16:creationId xmlns:a16="http://schemas.microsoft.com/office/drawing/2014/main" id="{F09D3B39-9D97-DF42-891C-526729E7EF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E314C8C-F5EA-2949-8E97-0AE2E898DA69}"/>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2070943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1FC1E-0532-9846-B6F0-56A92A3358D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541233-D15F-5041-AA26-A9C94529AA4C}"/>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4" name="Footer Placeholder 3">
            <a:extLst>
              <a:ext uri="{FF2B5EF4-FFF2-40B4-BE49-F238E27FC236}">
                <a16:creationId xmlns:a16="http://schemas.microsoft.com/office/drawing/2014/main" id="{F200D0C5-EE34-D34D-95A3-ECD4550A0E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3707FE-D910-304D-B163-0A2FCF52D256}"/>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292410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A4E83B-5CAD-7E41-92C3-02CB8F7E66C6}"/>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3" name="Footer Placeholder 2">
            <a:extLst>
              <a:ext uri="{FF2B5EF4-FFF2-40B4-BE49-F238E27FC236}">
                <a16:creationId xmlns:a16="http://schemas.microsoft.com/office/drawing/2014/main" id="{F1746177-22BB-C74A-BF29-1C41F597A82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829A42B-D955-364A-954A-B8F8DBE78B56}"/>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913957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61012-70C6-2A4A-AEF2-84B3AA1DD1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7754D21-EEFD-B647-8560-33A1823EA5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DBD090A-E4A6-364E-8CB8-C0115756E9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E0D562-1CB5-C541-843F-EF9DF4316D44}"/>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6" name="Footer Placeholder 5">
            <a:extLst>
              <a:ext uri="{FF2B5EF4-FFF2-40B4-BE49-F238E27FC236}">
                <a16:creationId xmlns:a16="http://schemas.microsoft.com/office/drawing/2014/main" id="{989E402C-6D83-FC47-96F0-FC92F36753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8D9BFE-9A86-1048-ADE9-1A71E9E5FFB3}"/>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3751298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AEC75-6E3E-C249-A061-F8D9BF7380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DDFA1E-BCA2-0D49-A6A7-BB48D67C8E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AE7EC6-A8D2-C746-9AFF-8999C549CA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F6E817-40DE-FB4A-BCD9-11AE6424395F}"/>
              </a:ext>
            </a:extLst>
          </p:cNvPr>
          <p:cNvSpPr>
            <a:spLocks noGrp="1"/>
          </p:cNvSpPr>
          <p:nvPr>
            <p:ph type="dt" sz="half" idx="10"/>
          </p:nvPr>
        </p:nvSpPr>
        <p:spPr/>
        <p:txBody>
          <a:bodyPr/>
          <a:lstStyle/>
          <a:p>
            <a:fld id="{DA21DC52-A5A1-B249-9ECE-7EC5081BFD3E}" type="datetimeFigureOut">
              <a:rPr lang="en-US" smtClean="0"/>
              <a:t>11/9/21</a:t>
            </a:fld>
            <a:endParaRPr lang="en-US"/>
          </a:p>
        </p:txBody>
      </p:sp>
      <p:sp>
        <p:nvSpPr>
          <p:cNvPr id="6" name="Footer Placeholder 5">
            <a:extLst>
              <a:ext uri="{FF2B5EF4-FFF2-40B4-BE49-F238E27FC236}">
                <a16:creationId xmlns:a16="http://schemas.microsoft.com/office/drawing/2014/main" id="{1251F013-72B4-844A-9CE3-EF7D1E7189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CD1E93-58BC-1249-BFA8-6E763CD8EA1D}"/>
              </a:ext>
            </a:extLst>
          </p:cNvPr>
          <p:cNvSpPr>
            <a:spLocks noGrp="1"/>
          </p:cNvSpPr>
          <p:nvPr>
            <p:ph type="sldNum" sz="quarter" idx="12"/>
          </p:nvPr>
        </p:nvSpPr>
        <p:spPr/>
        <p:txBody>
          <a:bodyPr/>
          <a:lstStyle/>
          <a:p>
            <a:fld id="{CC20EB3D-043A-344E-94C8-F41136DD1ECF}" type="slidenum">
              <a:rPr lang="en-US" smtClean="0"/>
              <a:t>‹#›</a:t>
            </a:fld>
            <a:endParaRPr lang="en-US"/>
          </a:p>
        </p:txBody>
      </p:sp>
    </p:spTree>
    <p:extLst>
      <p:ext uri="{BB962C8B-B14F-4D97-AF65-F5344CB8AC3E}">
        <p14:creationId xmlns:p14="http://schemas.microsoft.com/office/powerpoint/2010/main" val="2039863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40C7E1-7FEC-0B41-8FA7-A7084C5B0A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E0E97E-3356-FF40-980A-6B3FEC4C3A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A7AF12-77EB-0C47-9EC3-C6F795DDF2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21DC52-A5A1-B249-9ECE-7EC5081BFD3E}" type="datetimeFigureOut">
              <a:rPr lang="en-US" smtClean="0"/>
              <a:t>11/9/21</a:t>
            </a:fld>
            <a:endParaRPr lang="en-US"/>
          </a:p>
        </p:txBody>
      </p:sp>
      <p:sp>
        <p:nvSpPr>
          <p:cNvPr id="5" name="Footer Placeholder 4">
            <a:extLst>
              <a:ext uri="{FF2B5EF4-FFF2-40B4-BE49-F238E27FC236}">
                <a16:creationId xmlns:a16="http://schemas.microsoft.com/office/drawing/2014/main" id="{EB7B2D8A-3370-E14C-B9C0-74F343FB0A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6108F8-1B9B-B24F-B975-09040FC663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0EB3D-043A-344E-94C8-F41136DD1ECF}" type="slidenum">
              <a:rPr lang="en-US" smtClean="0"/>
              <a:t>‹#›</a:t>
            </a:fld>
            <a:endParaRPr lang="en-US"/>
          </a:p>
        </p:txBody>
      </p:sp>
    </p:spTree>
    <p:extLst>
      <p:ext uri="{BB962C8B-B14F-4D97-AF65-F5344CB8AC3E}">
        <p14:creationId xmlns:p14="http://schemas.microsoft.com/office/powerpoint/2010/main" val="36796748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png"/><Relationship Id="rId2" Type="http://schemas.openxmlformats.org/officeDocument/2006/relationships/image" Target="../media/image9.tiff"/><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tiff"/><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E0DE-B473-4349-8E8D-6A01D44D610F}"/>
              </a:ext>
            </a:extLst>
          </p:cNvPr>
          <p:cNvSpPr>
            <a:spLocks noGrp="1"/>
          </p:cNvSpPr>
          <p:nvPr>
            <p:ph type="title"/>
          </p:nvPr>
        </p:nvSpPr>
        <p:spPr>
          <a:xfrm>
            <a:off x="640080" y="325369"/>
            <a:ext cx="4368602" cy="1956841"/>
          </a:xfrm>
        </p:spPr>
        <p:txBody>
          <a:bodyPr anchor="b">
            <a:normAutofit/>
          </a:bodyPr>
          <a:lstStyle/>
          <a:p>
            <a:r>
              <a:rPr lang="en-US" sz="3800" dirty="0"/>
              <a:t>Report From </a:t>
            </a:r>
            <a:br>
              <a:rPr lang="en-US" sz="3800" dirty="0"/>
            </a:br>
            <a:r>
              <a:rPr lang="en-US" sz="3800" dirty="0"/>
              <a:t>Session #1 - Connecting &amp; Inviting</a:t>
            </a:r>
          </a:p>
        </p:txBody>
      </p:sp>
      <p:sp>
        <p:nvSpPr>
          <p:cNvPr id="3" name="Content Placeholder 2">
            <a:extLst>
              <a:ext uri="{FF2B5EF4-FFF2-40B4-BE49-F238E27FC236}">
                <a16:creationId xmlns:a16="http://schemas.microsoft.com/office/drawing/2014/main" id="{94DDD10F-ADDC-B94F-BFBB-2D8B0854F2B6}"/>
              </a:ext>
            </a:extLst>
          </p:cNvPr>
          <p:cNvSpPr>
            <a:spLocks noGrp="1"/>
          </p:cNvSpPr>
          <p:nvPr>
            <p:ph idx="1"/>
          </p:nvPr>
        </p:nvSpPr>
        <p:spPr>
          <a:xfrm>
            <a:off x="640080" y="3014663"/>
            <a:ext cx="4368602" cy="3286124"/>
          </a:xfrm>
        </p:spPr>
        <p:txBody>
          <a:bodyPr>
            <a:normAutofit fontScale="85000" lnSpcReduction="10000"/>
          </a:bodyPr>
          <a:lstStyle/>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		</a:t>
            </a:r>
            <a:r>
              <a:rPr lang="en-US" sz="2600" dirty="0"/>
              <a:t>   </a:t>
            </a:r>
            <a:r>
              <a:rPr lang="en-US" sz="3000" dirty="0"/>
              <a:t>Kasia </a:t>
            </a:r>
            <a:r>
              <a:rPr lang="en-US" sz="3000" dirty="0" err="1"/>
              <a:t>Zeliszczak</a:t>
            </a:r>
            <a:endParaRPr lang="en-US" sz="3000" dirty="0"/>
          </a:p>
          <a:p>
            <a:pPr marL="0" indent="0">
              <a:buNone/>
            </a:pPr>
            <a:r>
              <a:rPr lang="en-US" sz="3000" dirty="0"/>
              <a:t>		   Director</a:t>
            </a:r>
          </a:p>
          <a:p>
            <a:pPr marL="0" indent="0">
              <a:buNone/>
            </a:pPr>
            <a:endParaRPr lang="en-US" sz="2000" dirty="0"/>
          </a:p>
          <a:p>
            <a:pPr marL="0" indent="0">
              <a:buNone/>
            </a:pPr>
            <a:endParaRPr lang="en-US" sz="2000" dirty="0"/>
          </a:p>
        </p:txBody>
      </p:sp>
      <p:pic>
        <p:nvPicPr>
          <p:cNvPr id="8196" name="Picture 4" descr="May be an image of one or more people, tree and outdoors">
            <a:extLst>
              <a:ext uri="{FF2B5EF4-FFF2-40B4-BE49-F238E27FC236}">
                <a16:creationId xmlns:a16="http://schemas.microsoft.com/office/drawing/2014/main" id="{B66DE455-24D7-C644-A4F8-B0166E9642A5}"/>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427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6" descr="Life goal | Quotable quotes, Positive quotes, Inspirational quotes">
            <a:extLst>
              <a:ext uri="{FF2B5EF4-FFF2-40B4-BE49-F238E27FC236}">
                <a16:creationId xmlns:a16="http://schemas.microsoft.com/office/drawing/2014/main" id="{FE853A6C-1D8C-4440-9C61-EA53E093DD16}"/>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3246350" y="643467"/>
            <a:ext cx="5699299"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76C1BBF-73B8-9A41-B271-6730C6052284}"/>
              </a:ext>
            </a:extLst>
          </p:cNvPr>
          <p:cNvSpPr txBox="1"/>
          <p:nvPr/>
        </p:nvSpPr>
        <p:spPr>
          <a:xfrm>
            <a:off x="11058525" y="6453143"/>
            <a:ext cx="871538"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1355962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3410D-8C54-FC40-81C0-4DF5448F509C}"/>
              </a:ext>
            </a:extLst>
          </p:cNvPr>
          <p:cNvSpPr>
            <a:spLocks noGrp="1"/>
          </p:cNvSpPr>
          <p:nvPr>
            <p:ph type="title"/>
          </p:nvPr>
        </p:nvSpPr>
        <p:spPr>
          <a:xfrm>
            <a:off x="9248552" y="4635796"/>
            <a:ext cx="1267047" cy="563637"/>
          </a:xfrm>
        </p:spPr>
        <p:txBody>
          <a:bodyPr>
            <a:normAutofit fontScale="90000"/>
          </a:bodyPr>
          <a:lstStyle/>
          <a:p>
            <a:r>
              <a:rPr lang="en-US" sz="2400" dirty="0"/>
              <a:t>Jim </a:t>
            </a:r>
            <a:r>
              <a:rPr lang="en-US" sz="2400" dirty="0" err="1"/>
              <a:t>Rohn</a:t>
            </a:r>
            <a:r>
              <a:rPr lang="en-US" sz="2400" dirty="0"/>
              <a:t> </a:t>
            </a:r>
          </a:p>
        </p:txBody>
      </p:sp>
      <p:sp>
        <p:nvSpPr>
          <p:cNvPr id="5" name="TextBox 4">
            <a:extLst>
              <a:ext uri="{FF2B5EF4-FFF2-40B4-BE49-F238E27FC236}">
                <a16:creationId xmlns:a16="http://schemas.microsoft.com/office/drawing/2014/main" id="{29A393CD-AC57-174E-9FF3-1B8FEF7AB2B5}"/>
              </a:ext>
            </a:extLst>
          </p:cNvPr>
          <p:cNvSpPr txBox="1"/>
          <p:nvPr/>
        </p:nvSpPr>
        <p:spPr>
          <a:xfrm>
            <a:off x="3048990" y="3247303"/>
            <a:ext cx="6097978" cy="369332"/>
          </a:xfrm>
          <a:prstGeom prst="rect">
            <a:avLst/>
          </a:prstGeom>
          <a:noFill/>
        </p:spPr>
        <p:txBody>
          <a:bodyPr wrap="square">
            <a:spAutoFit/>
          </a:bodyPr>
          <a:lstStyle/>
          <a:p>
            <a:r>
              <a:rPr lang="en-US" b="0" dirty="0">
                <a:effectLst/>
              </a:rPr>
              <a:t> </a:t>
            </a:r>
            <a:endParaRPr lang="en-US" dirty="0"/>
          </a:p>
        </p:txBody>
      </p:sp>
      <p:sp>
        <p:nvSpPr>
          <p:cNvPr id="3" name="Rectangle 2">
            <a:extLst>
              <a:ext uri="{FF2B5EF4-FFF2-40B4-BE49-F238E27FC236}">
                <a16:creationId xmlns:a16="http://schemas.microsoft.com/office/drawing/2014/main" id="{22A35AA1-4E46-7E43-90FF-37CD3882A13F}"/>
              </a:ext>
            </a:extLst>
          </p:cNvPr>
          <p:cNvSpPr/>
          <p:nvPr/>
        </p:nvSpPr>
        <p:spPr>
          <a:xfrm>
            <a:off x="1775636" y="2194935"/>
            <a:ext cx="8739963" cy="2174954"/>
          </a:xfrm>
          <a:prstGeom prst="rect">
            <a:avLst/>
          </a:prstGeom>
          <a:ln>
            <a:solidFill>
              <a:schemeClr val="bg2">
                <a:lumMod val="50000"/>
              </a:schemeClr>
            </a:solidFill>
          </a:ln>
        </p:spPr>
        <p:txBody>
          <a:bodyPr wrap="square">
            <a:spAutoFit/>
          </a:bodyPr>
          <a:lstStyle/>
          <a:p>
            <a:pPr lvl="0" algn="ctr" fontAlgn="base">
              <a:spcBef>
                <a:spcPts val="400"/>
              </a:spcBef>
            </a:pPr>
            <a:r>
              <a:rPr lang="en-US" sz="4400" dirty="0">
                <a:solidFill>
                  <a:srgbClr val="000000"/>
                </a:solidFill>
                <a:latin typeface="Calibri" panose="020F0502020204030204" pitchFamily="34" charset="0"/>
              </a:rPr>
              <a:t>The ultimate reason for setting goals is to entice us to become </a:t>
            </a:r>
          </a:p>
          <a:p>
            <a:pPr lvl="0" algn="ctr" fontAlgn="base">
              <a:spcBef>
                <a:spcPts val="400"/>
              </a:spcBef>
            </a:pPr>
            <a:r>
              <a:rPr lang="en-US" sz="4400" dirty="0">
                <a:solidFill>
                  <a:srgbClr val="000000"/>
                </a:solidFill>
                <a:latin typeface="Calibri" panose="020F0502020204030204" pitchFamily="34" charset="0"/>
              </a:rPr>
              <a:t>the person it takes to achieve them.</a:t>
            </a:r>
          </a:p>
        </p:txBody>
      </p:sp>
      <p:sp>
        <p:nvSpPr>
          <p:cNvPr id="4" name="TextBox 3">
            <a:extLst>
              <a:ext uri="{FF2B5EF4-FFF2-40B4-BE49-F238E27FC236}">
                <a16:creationId xmlns:a16="http://schemas.microsoft.com/office/drawing/2014/main" id="{235894F0-D84B-E245-9B53-AD0028815D30}"/>
              </a:ext>
            </a:extLst>
          </p:cNvPr>
          <p:cNvSpPr txBox="1"/>
          <p:nvPr/>
        </p:nvSpPr>
        <p:spPr>
          <a:xfrm>
            <a:off x="10515599" y="6200775"/>
            <a:ext cx="1257301"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2010458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5EFF">
            <a:alpha val="0"/>
          </a:srgbClr>
        </a:solidFill>
        <a:effectLst/>
      </p:bgPr>
    </p:bg>
    <p:spTree>
      <p:nvGrpSpPr>
        <p:cNvPr id="1" name=""/>
        <p:cNvGrpSpPr/>
        <p:nvPr/>
      </p:nvGrpSpPr>
      <p:grpSpPr>
        <a:xfrm>
          <a:off x="0" y="0"/>
          <a:ext cx="0" cy="0"/>
          <a:chOff x="0" y="0"/>
          <a:chExt cx="0" cy="0"/>
        </a:xfrm>
      </p:grpSpPr>
      <p:sp useBgFill="1">
        <p:nvSpPr>
          <p:cNvPr id="1031" name="Rectangle 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3726AAD-05E8-2A45-BDFD-714AF74C66FD}"/>
              </a:ext>
            </a:extLst>
          </p:cNvPr>
          <p:cNvSpPr>
            <a:spLocks noGrp="1"/>
          </p:cNvSpPr>
          <p:nvPr>
            <p:ph idx="1"/>
          </p:nvPr>
        </p:nvSpPr>
        <p:spPr>
          <a:xfrm>
            <a:off x="640080" y="3499535"/>
            <a:ext cx="4243589" cy="2152511"/>
          </a:xfrm>
          <a:ln>
            <a:noFill/>
          </a:ln>
        </p:spPr>
        <p:txBody>
          <a:bodyPr>
            <a:normAutofit/>
          </a:bodyPr>
          <a:lstStyle/>
          <a:p>
            <a:pPr marL="0" indent="0">
              <a:buNone/>
            </a:pPr>
            <a:r>
              <a:rPr lang="en-US" sz="2200" dirty="0"/>
              <a:t>We’ve just heard how effective goal setting was for Kristen.</a:t>
            </a:r>
          </a:p>
          <a:p>
            <a:pPr marL="0" indent="0">
              <a:buNone/>
            </a:pPr>
            <a:endParaRPr lang="en-US" sz="2200" dirty="0"/>
          </a:p>
          <a:p>
            <a:pPr marL="0" indent="0">
              <a:buNone/>
            </a:pPr>
            <a:r>
              <a:rPr lang="en-US" sz="2200" dirty="0"/>
              <a:t>To understand why, we will want to understand how the mind works.</a:t>
            </a:r>
          </a:p>
        </p:txBody>
      </p:sp>
      <p:pic>
        <p:nvPicPr>
          <p:cNvPr id="1026" name="Picture 2" descr="Mind mapping is the secret to collaborative success: Here are the best  tools - Startup Daily">
            <a:extLst>
              <a:ext uri="{FF2B5EF4-FFF2-40B4-BE49-F238E27FC236}">
                <a16:creationId xmlns:a16="http://schemas.microsoft.com/office/drawing/2014/main" id="{88777305-116E-8348-835D-B477B247E4FC}"/>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b="-1"/>
          <a:stretch/>
        </p:blipFill>
        <p:spPr bwMode="auto">
          <a:xfrm>
            <a:off x="6236920" y="500734"/>
            <a:ext cx="5559592" cy="5542793"/>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79C3267-E471-6249-8F78-2EE7E8B80272}"/>
              </a:ext>
            </a:extLst>
          </p:cNvPr>
          <p:cNvSpPr txBox="1"/>
          <p:nvPr/>
        </p:nvSpPr>
        <p:spPr>
          <a:xfrm>
            <a:off x="514350" y="2282210"/>
            <a:ext cx="4057650" cy="460990"/>
          </a:xfrm>
          <a:prstGeom prst="rect">
            <a:avLst/>
          </a:prstGeom>
          <a:solidFill>
            <a:schemeClr val="bg1"/>
          </a:solidFill>
        </p:spPr>
        <p:txBody>
          <a:bodyPr wrap="square" rtlCol="0">
            <a:spAutoFit/>
          </a:bodyPr>
          <a:lstStyle/>
          <a:p>
            <a:endParaRPr lang="en-US" dirty="0"/>
          </a:p>
        </p:txBody>
      </p:sp>
      <p:sp>
        <p:nvSpPr>
          <p:cNvPr id="6" name="TextBox 5">
            <a:extLst>
              <a:ext uri="{FF2B5EF4-FFF2-40B4-BE49-F238E27FC236}">
                <a16:creationId xmlns:a16="http://schemas.microsoft.com/office/drawing/2014/main" id="{B5D68F0F-097D-E148-99F9-69582291E8A4}"/>
              </a:ext>
            </a:extLst>
          </p:cNvPr>
          <p:cNvSpPr txBox="1"/>
          <p:nvPr/>
        </p:nvSpPr>
        <p:spPr>
          <a:xfrm>
            <a:off x="11316064" y="6488668"/>
            <a:ext cx="1456841" cy="369332"/>
          </a:xfrm>
          <a:prstGeom prst="rect">
            <a:avLst/>
          </a:prstGeom>
          <a:noFill/>
        </p:spPr>
        <p:txBody>
          <a:bodyPr wrap="square" rtlCol="0">
            <a:spAutoFit/>
          </a:bodyPr>
          <a:lstStyle/>
          <a:p>
            <a:r>
              <a:rPr lang="en-US" dirty="0"/>
              <a:t>Barb</a:t>
            </a:r>
          </a:p>
        </p:txBody>
      </p:sp>
      <p:sp>
        <p:nvSpPr>
          <p:cNvPr id="2" name="Title 1">
            <a:extLst>
              <a:ext uri="{FF2B5EF4-FFF2-40B4-BE49-F238E27FC236}">
                <a16:creationId xmlns:a16="http://schemas.microsoft.com/office/drawing/2014/main" id="{6F6A2D2B-61A2-4A4A-B97A-A80D5208AEAE}"/>
              </a:ext>
            </a:extLst>
          </p:cNvPr>
          <p:cNvSpPr>
            <a:spLocks noGrp="1"/>
          </p:cNvSpPr>
          <p:nvPr>
            <p:ph type="title"/>
          </p:nvPr>
        </p:nvSpPr>
        <p:spPr>
          <a:xfrm>
            <a:off x="682799" y="829223"/>
            <a:ext cx="4368602" cy="1956841"/>
          </a:xfrm>
          <a:ln>
            <a:solidFill>
              <a:schemeClr val="tx1">
                <a:lumMod val="50000"/>
                <a:lumOff val="50000"/>
              </a:schemeClr>
            </a:solidFill>
          </a:ln>
        </p:spPr>
        <p:txBody>
          <a:bodyPr anchor="b">
            <a:normAutofit/>
          </a:bodyPr>
          <a:lstStyle/>
          <a:p>
            <a:r>
              <a:rPr lang="en-US" sz="4200" b="1" dirty="0"/>
              <a:t>Why is Goal Setting So Effective…and Important??</a:t>
            </a:r>
          </a:p>
        </p:txBody>
      </p:sp>
    </p:spTree>
    <p:extLst>
      <p:ext uri="{BB962C8B-B14F-4D97-AF65-F5344CB8AC3E}">
        <p14:creationId xmlns:p14="http://schemas.microsoft.com/office/powerpoint/2010/main" val="4073056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83000"/>
          </a:schemeClr>
        </a:solidFill>
        <a:effectLst/>
      </p:bgPr>
    </p:bg>
    <p:spTree>
      <p:nvGrpSpPr>
        <p:cNvPr id="1" name=""/>
        <p:cNvGrpSpPr/>
        <p:nvPr/>
      </p:nvGrpSpPr>
      <p:grpSpPr>
        <a:xfrm>
          <a:off x="0" y="0"/>
          <a:ext cx="0" cy="0"/>
          <a:chOff x="0" y="0"/>
          <a:chExt cx="0" cy="0"/>
        </a:xfrm>
      </p:grpSpPr>
      <p:pic>
        <p:nvPicPr>
          <p:cNvPr id="4098" name="Picture 2" descr="3-parts-of-the-mind | The Dream Ladder">
            <a:extLst>
              <a:ext uri="{FF2B5EF4-FFF2-40B4-BE49-F238E27FC236}">
                <a16:creationId xmlns:a16="http://schemas.microsoft.com/office/drawing/2014/main" id="{DBF82D7C-374B-D748-9DDD-7EB75E537303}"/>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b="10902"/>
          <a:stretch/>
        </p:blipFill>
        <p:spPr bwMode="auto">
          <a:xfrm>
            <a:off x="3313973" y="276152"/>
            <a:ext cx="6385227" cy="639020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5330CB5-E8E5-A24D-94F9-7E92DA9940BF}"/>
              </a:ext>
            </a:extLst>
          </p:cNvPr>
          <p:cNvSpPr txBox="1"/>
          <p:nvPr/>
        </p:nvSpPr>
        <p:spPr>
          <a:xfrm>
            <a:off x="1146876" y="1025191"/>
            <a:ext cx="2712202" cy="646331"/>
          </a:xfrm>
          <a:prstGeom prst="rect">
            <a:avLst/>
          </a:prstGeom>
          <a:noFill/>
        </p:spPr>
        <p:txBody>
          <a:bodyPr wrap="square">
            <a:spAutoFit/>
          </a:bodyPr>
          <a:lstStyle/>
          <a:p>
            <a:r>
              <a:rPr lang="en-US" dirty="0"/>
              <a:t>Awareness of what is going on around us.</a:t>
            </a:r>
          </a:p>
        </p:txBody>
      </p:sp>
      <p:sp>
        <p:nvSpPr>
          <p:cNvPr id="9" name="TextBox 8">
            <a:extLst>
              <a:ext uri="{FF2B5EF4-FFF2-40B4-BE49-F238E27FC236}">
                <a16:creationId xmlns:a16="http://schemas.microsoft.com/office/drawing/2014/main" id="{95958DCE-CE92-5D49-AD59-6D7829741F28}"/>
              </a:ext>
            </a:extLst>
          </p:cNvPr>
          <p:cNvSpPr txBox="1"/>
          <p:nvPr/>
        </p:nvSpPr>
        <p:spPr>
          <a:xfrm>
            <a:off x="9091530" y="3105834"/>
            <a:ext cx="2708655" cy="646331"/>
          </a:xfrm>
          <a:prstGeom prst="rect">
            <a:avLst/>
          </a:prstGeom>
          <a:noFill/>
        </p:spPr>
        <p:txBody>
          <a:bodyPr wrap="square">
            <a:spAutoFit/>
          </a:bodyPr>
          <a:lstStyle/>
          <a:p>
            <a:pPr algn="ctr"/>
            <a:r>
              <a:rPr lang="en-US" sz="1800" dirty="0"/>
              <a:t>Problem Solving Part </a:t>
            </a:r>
          </a:p>
          <a:p>
            <a:pPr algn="ctr"/>
            <a:r>
              <a:rPr lang="en-US" sz="1800" dirty="0"/>
              <a:t>of the Brain</a:t>
            </a:r>
          </a:p>
        </p:txBody>
      </p:sp>
      <p:sp>
        <p:nvSpPr>
          <p:cNvPr id="11" name="TextBox 10">
            <a:extLst>
              <a:ext uri="{FF2B5EF4-FFF2-40B4-BE49-F238E27FC236}">
                <a16:creationId xmlns:a16="http://schemas.microsoft.com/office/drawing/2014/main" id="{A7E01086-0242-7744-AC77-D0622C52B611}"/>
              </a:ext>
            </a:extLst>
          </p:cNvPr>
          <p:cNvSpPr txBox="1"/>
          <p:nvPr/>
        </p:nvSpPr>
        <p:spPr>
          <a:xfrm>
            <a:off x="219077" y="3946617"/>
            <a:ext cx="3046708" cy="1200329"/>
          </a:xfrm>
          <a:prstGeom prst="rect">
            <a:avLst/>
          </a:prstGeom>
          <a:noFill/>
        </p:spPr>
        <p:txBody>
          <a:bodyPr wrap="square">
            <a:spAutoFit/>
          </a:bodyPr>
          <a:lstStyle/>
          <a:p>
            <a:r>
              <a:rPr lang="en-US" dirty="0"/>
              <a:t>Stores Information, especially memories with the greatest emotions attached to </a:t>
            </a:r>
            <a:r>
              <a:rPr lang="en-US" dirty="0" err="1"/>
              <a:t>them..both</a:t>
            </a:r>
            <a:r>
              <a:rPr lang="en-US" dirty="0"/>
              <a:t> good and bad</a:t>
            </a:r>
          </a:p>
        </p:txBody>
      </p:sp>
      <p:sp>
        <p:nvSpPr>
          <p:cNvPr id="8" name="Curved Left Arrow 7">
            <a:extLst>
              <a:ext uri="{FF2B5EF4-FFF2-40B4-BE49-F238E27FC236}">
                <a16:creationId xmlns:a16="http://schemas.microsoft.com/office/drawing/2014/main" id="{06641F42-5866-B740-8D86-9EDB42136B71}"/>
              </a:ext>
            </a:extLst>
          </p:cNvPr>
          <p:cNvSpPr/>
          <p:nvPr/>
        </p:nvSpPr>
        <p:spPr>
          <a:xfrm rot="3707994">
            <a:off x="9797096" y="3424260"/>
            <a:ext cx="829196" cy="2628856"/>
          </a:xfrm>
          <a:prstGeom prst="curvedLeftArrow">
            <a:avLst>
              <a:gd name="adj1" fmla="val 8323"/>
              <a:gd name="adj2" fmla="val 38926"/>
              <a:gd name="adj3" fmla="val 624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a:extLst>
              <a:ext uri="{FF2B5EF4-FFF2-40B4-BE49-F238E27FC236}">
                <a16:creationId xmlns:a16="http://schemas.microsoft.com/office/drawing/2014/main" id="{2868CC7D-48C5-1E4A-AD61-950229F80256}"/>
              </a:ext>
            </a:extLst>
          </p:cNvPr>
          <p:cNvSpPr/>
          <p:nvPr/>
        </p:nvSpPr>
        <p:spPr>
          <a:xfrm rot="16835332">
            <a:off x="2552582" y="4254119"/>
            <a:ext cx="847990" cy="3371400"/>
          </a:xfrm>
          <a:prstGeom prst="curvedRightArrow">
            <a:avLst>
              <a:gd name="adj1" fmla="val 1158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Right Arrow 13">
            <a:extLst>
              <a:ext uri="{FF2B5EF4-FFF2-40B4-BE49-F238E27FC236}">
                <a16:creationId xmlns:a16="http://schemas.microsoft.com/office/drawing/2014/main" id="{6891A496-9888-B345-BF44-FB0BBB8B168D}"/>
              </a:ext>
            </a:extLst>
          </p:cNvPr>
          <p:cNvSpPr/>
          <p:nvPr/>
        </p:nvSpPr>
        <p:spPr>
          <a:xfrm rot="17399956">
            <a:off x="3090345" y="1336293"/>
            <a:ext cx="819210" cy="2772266"/>
          </a:xfrm>
          <a:prstGeom prst="curvedRightArrow">
            <a:avLst>
              <a:gd name="adj1" fmla="val 1158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a:extLst>
              <a:ext uri="{FF2B5EF4-FFF2-40B4-BE49-F238E27FC236}">
                <a16:creationId xmlns:a16="http://schemas.microsoft.com/office/drawing/2014/main" id="{ECDB4D45-C087-2F40-9B03-554452119566}"/>
              </a:ext>
            </a:extLst>
          </p:cNvPr>
          <p:cNvSpPr txBox="1"/>
          <p:nvPr/>
        </p:nvSpPr>
        <p:spPr>
          <a:xfrm>
            <a:off x="2502977" y="276152"/>
            <a:ext cx="7552031" cy="584775"/>
          </a:xfrm>
          <a:prstGeom prst="rect">
            <a:avLst/>
          </a:prstGeom>
          <a:solidFill>
            <a:schemeClr val="bg1"/>
          </a:solidFill>
          <a:ln>
            <a:solidFill>
              <a:schemeClr val="tx1">
                <a:lumMod val="50000"/>
                <a:lumOff val="50000"/>
              </a:schemeClr>
            </a:solidFill>
          </a:ln>
        </p:spPr>
        <p:txBody>
          <a:bodyPr wrap="square" rtlCol="0">
            <a:spAutoFit/>
          </a:bodyPr>
          <a:lstStyle/>
          <a:p>
            <a:r>
              <a:rPr lang="en-US" sz="3200" b="1" dirty="0"/>
              <a:t>The Parts of the Mind and How They Work</a:t>
            </a:r>
          </a:p>
        </p:txBody>
      </p:sp>
      <p:sp>
        <p:nvSpPr>
          <p:cNvPr id="18" name="TextBox 17">
            <a:extLst>
              <a:ext uri="{FF2B5EF4-FFF2-40B4-BE49-F238E27FC236}">
                <a16:creationId xmlns:a16="http://schemas.microsoft.com/office/drawing/2014/main" id="{63B0F898-A041-724F-8006-46D3A29F7ABF}"/>
              </a:ext>
            </a:extLst>
          </p:cNvPr>
          <p:cNvSpPr txBox="1"/>
          <p:nvPr/>
        </p:nvSpPr>
        <p:spPr>
          <a:xfrm>
            <a:off x="6896818" y="3770101"/>
            <a:ext cx="1939094" cy="1127363"/>
          </a:xfrm>
          <a:prstGeom prst="rect">
            <a:avLst/>
          </a:prstGeom>
          <a:solidFill>
            <a:srgbClr val="A1D562"/>
          </a:solidFill>
        </p:spPr>
        <p:txBody>
          <a:bodyPr wrap="square" rtlCol="0">
            <a:spAutoFit/>
          </a:bodyPr>
          <a:lstStyle/>
          <a:p>
            <a:endParaRPr lang="en-US" dirty="0"/>
          </a:p>
        </p:txBody>
      </p:sp>
      <p:sp>
        <p:nvSpPr>
          <p:cNvPr id="17" name="TextBox 16">
            <a:extLst>
              <a:ext uri="{FF2B5EF4-FFF2-40B4-BE49-F238E27FC236}">
                <a16:creationId xmlns:a16="http://schemas.microsoft.com/office/drawing/2014/main" id="{1FDD8D7E-F69D-0B4D-9612-A35292D6C8C2}"/>
              </a:ext>
            </a:extLst>
          </p:cNvPr>
          <p:cNvSpPr txBox="1"/>
          <p:nvPr/>
        </p:nvSpPr>
        <p:spPr>
          <a:xfrm>
            <a:off x="6896818" y="3946617"/>
            <a:ext cx="2029397" cy="830997"/>
          </a:xfrm>
          <a:prstGeom prst="rect">
            <a:avLst/>
          </a:prstGeom>
          <a:noFill/>
        </p:spPr>
        <p:txBody>
          <a:bodyPr wrap="square" rtlCol="0">
            <a:spAutoFit/>
          </a:bodyPr>
          <a:lstStyle/>
          <a:p>
            <a:r>
              <a:rPr lang="en-US" sz="2400" b="1" i="1" dirty="0"/>
              <a:t>     Creative Subconscious</a:t>
            </a:r>
          </a:p>
        </p:txBody>
      </p:sp>
      <p:sp>
        <p:nvSpPr>
          <p:cNvPr id="19" name="TextBox 18">
            <a:extLst>
              <a:ext uri="{FF2B5EF4-FFF2-40B4-BE49-F238E27FC236}">
                <a16:creationId xmlns:a16="http://schemas.microsoft.com/office/drawing/2014/main" id="{2B12A5E8-6241-0B47-B9AC-FD4584C079FD}"/>
              </a:ext>
            </a:extLst>
          </p:cNvPr>
          <p:cNvSpPr txBox="1"/>
          <p:nvPr/>
        </p:nvSpPr>
        <p:spPr>
          <a:xfrm>
            <a:off x="10955857" y="6332993"/>
            <a:ext cx="844328"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1279394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alpha val="21000"/>
          </a:schemeClr>
        </a:solidFill>
        <a:effectLst/>
      </p:bgPr>
    </p:bg>
    <p:spTree>
      <p:nvGrpSpPr>
        <p:cNvPr id="1" name=""/>
        <p:cNvGrpSpPr/>
        <p:nvPr/>
      </p:nvGrpSpPr>
      <p:grpSpPr>
        <a:xfrm>
          <a:off x="0" y="0"/>
          <a:ext cx="0" cy="0"/>
          <a:chOff x="0" y="0"/>
          <a:chExt cx="0" cy="0"/>
        </a:xfrm>
      </p:grpSpPr>
      <p:pic>
        <p:nvPicPr>
          <p:cNvPr id="92" name="Picture 2" descr="Ladder Arrow Icons - Download Free Vector Icons | Noun Project">
            <a:extLst>
              <a:ext uri="{FF2B5EF4-FFF2-40B4-BE49-F238E27FC236}">
                <a16:creationId xmlns:a16="http://schemas.microsoft.com/office/drawing/2014/main" id="{37AC766C-841E-364E-AF8F-E52271542C9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2643798">
            <a:off x="8108939" y="2394932"/>
            <a:ext cx="2466566" cy="24665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BF3E7A5-9300-C649-B7B1-B5D2E9304D7E}"/>
              </a:ext>
            </a:extLst>
          </p:cNvPr>
          <p:cNvSpPr txBox="1"/>
          <p:nvPr/>
        </p:nvSpPr>
        <p:spPr>
          <a:xfrm>
            <a:off x="362401" y="3316582"/>
            <a:ext cx="6426178" cy="1692771"/>
          </a:xfrm>
          <a:prstGeom prst="rect">
            <a:avLst/>
          </a:prstGeom>
          <a:noFill/>
          <a:ln>
            <a:solidFill>
              <a:schemeClr val="bg2">
                <a:lumMod val="50000"/>
              </a:schemeClr>
            </a:solidFill>
          </a:ln>
        </p:spPr>
        <p:txBody>
          <a:bodyPr wrap="square">
            <a:spAutoFit/>
          </a:bodyPr>
          <a:lstStyle/>
          <a:p>
            <a:pPr rtl="0">
              <a:spcBef>
                <a:spcPts val="0"/>
              </a:spcBef>
              <a:spcAft>
                <a:spcPts val="0"/>
              </a:spcAft>
            </a:pPr>
            <a:r>
              <a:rPr lang="en-US" sz="1800" b="0" i="0" u="none" strike="noStrike" dirty="0">
                <a:solidFill>
                  <a:srgbClr val="000000"/>
                </a:solidFill>
                <a:effectLst/>
                <a:latin typeface="Calibri" panose="020F0502020204030204" pitchFamily="34" charset="0"/>
              </a:rPr>
              <a:t>The brain has two options:</a:t>
            </a:r>
          </a:p>
          <a:p>
            <a:pPr marL="342900" indent="-342900" rtl="0">
              <a:spcBef>
                <a:spcPts val="0"/>
              </a:spcBef>
              <a:spcAft>
                <a:spcPts val="0"/>
              </a:spcAft>
              <a:buAutoNum type="arabicPeriod"/>
            </a:pPr>
            <a:r>
              <a:rPr lang="en-US" dirty="0">
                <a:solidFill>
                  <a:srgbClr val="000000"/>
                </a:solidFill>
                <a:latin typeface="Calibri" panose="020F0502020204030204" pitchFamily="34" charset="0"/>
              </a:rPr>
              <a:t>It can go to</a:t>
            </a:r>
            <a:r>
              <a:rPr lang="en-US" sz="1800" b="0" i="0" u="none" strike="noStrike" dirty="0">
                <a:solidFill>
                  <a:srgbClr val="000000"/>
                </a:solidFill>
                <a:effectLst/>
                <a:latin typeface="Calibri" panose="020F0502020204030204" pitchFamily="34" charset="0"/>
              </a:rPr>
              <a:t> work to reach the goal to relieve the tension. </a:t>
            </a:r>
            <a:endParaRPr lang="en-US" dirty="0">
              <a:solidFill>
                <a:srgbClr val="000000"/>
              </a:solidFill>
              <a:latin typeface="Calibri" panose="020F0502020204030204" pitchFamily="34"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		 OR</a:t>
            </a:r>
            <a:endParaRPr lang="en-US" b="0" dirty="0">
              <a:effectLst/>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2. It will back away from the goal and return to its </a:t>
            </a:r>
            <a:r>
              <a:rPr lang="en-US" sz="1800" b="1" i="0" u="none" strike="noStrike" dirty="0">
                <a:solidFill>
                  <a:srgbClr val="000000"/>
                </a:solidFill>
                <a:effectLst/>
                <a:latin typeface="Calibri" panose="020F0502020204030204" pitchFamily="34" charset="0"/>
              </a:rPr>
              <a:t>comfort zone</a:t>
            </a:r>
            <a:r>
              <a:rPr lang="en-US" sz="1800" b="0" i="0" u="none" strike="noStrike" dirty="0">
                <a:solidFill>
                  <a:srgbClr val="000000"/>
                </a:solidFill>
                <a:effectLst/>
                <a:latin typeface="Calibri" panose="020F0502020204030204" pitchFamily="34" charset="0"/>
              </a:rPr>
              <a:t>.</a:t>
            </a:r>
          </a:p>
          <a:p>
            <a:pPr rtl="0">
              <a:spcBef>
                <a:spcPts val="0"/>
              </a:spcBef>
              <a:spcAft>
                <a:spcPts val="0"/>
              </a:spcAft>
            </a:pPr>
            <a:endParaRPr lang="en-US" sz="800" dirty="0">
              <a:solidFill>
                <a:srgbClr val="000000"/>
              </a:solidFill>
              <a:latin typeface="Calibri" panose="020F0502020204030204" pitchFamily="34" charset="0"/>
            </a:endParaRPr>
          </a:p>
          <a:p>
            <a:r>
              <a:rPr lang="en-US" sz="2400" b="1" i="1" dirty="0"/>
              <a:t>This is why we don’t reach our goals!!</a:t>
            </a:r>
          </a:p>
        </p:txBody>
      </p:sp>
      <p:sp>
        <p:nvSpPr>
          <p:cNvPr id="7" name="TextBox 6">
            <a:extLst>
              <a:ext uri="{FF2B5EF4-FFF2-40B4-BE49-F238E27FC236}">
                <a16:creationId xmlns:a16="http://schemas.microsoft.com/office/drawing/2014/main" id="{5CCDC45F-670F-EE46-825B-EB056CDF9226}"/>
              </a:ext>
            </a:extLst>
          </p:cNvPr>
          <p:cNvSpPr txBox="1"/>
          <p:nvPr/>
        </p:nvSpPr>
        <p:spPr>
          <a:xfrm>
            <a:off x="371073" y="5489727"/>
            <a:ext cx="5866150" cy="923330"/>
          </a:xfrm>
          <a:prstGeom prst="rect">
            <a:avLst/>
          </a:prstGeom>
          <a:noFill/>
          <a:ln>
            <a:solidFill>
              <a:schemeClr val="bg2">
                <a:lumMod val="50000"/>
              </a:schemeClr>
            </a:solidFill>
          </a:ln>
        </p:spPr>
        <p:txBody>
          <a:bodyPr wrap="square">
            <a:spAutoFit/>
          </a:bodyPr>
          <a:lstStyle/>
          <a:p>
            <a:pPr rtl="0">
              <a:spcBef>
                <a:spcPts val="0"/>
              </a:spcBef>
              <a:spcAft>
                <a:spcPts val="0"/>
              </a:spcAft>
            </a:pPr>
            <a:r>
              <a:rPr lang="en-US" sz="1800" b="0" i="0" u="none" strike="noStrike" dirty="0">
                <a:solidFill>
                  <a:srgbClr val="000000"/>
                </a:solidFill>
                <a:effectLst/>
                <a:latin typeface="Calibri" panose="020F0502020204030204" pitchFamily="34" charset="0"/>
              </a:rPr>
              <a:t>We move TOWARD the most </a:t>
            </a:r>
            <a:r>
              <a:rPr lang="en-US" sz="1800" b="1" i="0" u="none" strike="noStrike" dirty="0">
                <a:solidFill>
                  <a:srgbClr val="000000"/>
                </a:solidFill>
                <a:effectLst/>
                <a:latin typeface="Calibri" panose="020F0502020204030204" pitchFamily="34" charset="0"/>
              </a:rPr>
              <a:t>dominant</a:t>
            </a:r>
            <a:r>
              <a:rPr lang="en-US" sz="1800" b="0" i="0" u="none" strike="noStrike" dirty="0">
                <a:solidFill>
                  <a:srgbClr val="000000"/>
                </a:solidFill>
                <a:effectLst/>
                <a:latin typeface="Calibri" panose="020F0502020204030204" pitchFamily="34" charset="0"/>
              </a:rPr>
              <a:t> picture in our minds.</a:t>
            </a:r>
            <a:endParaRPr lang="en-US" b="0" dirty="0">
              <a:effectLst/>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That’s why affirmations and visualizing are so important. </a:t>
            </a:r>
            <a:endParaRPr lang="en-US" b="0" dirty="0">
              <a:effectLst/>
            </a:endParaRPr>
          </a:p>
          <a:p>
            <a:endParaRPr lang="en-US" dirty="0"/>
          </a:p>
        </p:txBody>
      </p:sp>
      <p:sp>
        <p:nvSpPr>
          <p:cNvPr id="8" name="Title 7">
            <a:extLst>
              <a:ext uri="{FF2B5EF4-FFF2-40B4-BE49-F238E27FC236}">
                <a16:creationId xmlns:a16="http://schemas.microsoft.com/office/drawing/2014/main" id="{B51065E2-D41C-8040-9358-51968A5D242F}"/>
              </a:ext>
            </a:extLst>
          </p:cNvPr>
          <p:cNvSpPr>
            <a:spLocks noGrp="1"/>
          </p:cNvSpPr>
          <p:nvPr>
            <p:ph type="title" idx="4294967295"/>
          </p:nvPr>
        </p:nvSpPr>
        <p:spPr>
          <a:xfrm>
            <a:off x="487818" y="365125"/>
            <a:ext cx="11023601" cy="639763"/>
          </a:xfrm>
          <a:ln>
            <a:solidFill>
              <a:schemeClr val="tx1">
                <a:lumMod val="50000"/>
                <a:lumOff val="50000"/>
              </a:schemeClr>
            </a:solidFill>
          </a:ln>
        </p:spPr>
        <p:txBody>
          <a:bodyPr>
            <a:normAutofit fontScale="90000"/>
          </a:bodyPr>
          <a:lstStyle/>
          <a:p>
            <a:pPr algn="ctr"/>
            <a:r>
              <a:rPr lang="en-US" sz="3600" b="1" dirty="0"/>
              <a:t>Setting Goals Activates the Problem-Solving Region of the Brain</a:t>
            </a:r>
          </a:p>
        </p:txBody>
      </p:sp>
      <p:sp>
        <p:nvSpPr>
          <p:cNvPr id="28" name="TextBox 27">
            <a:extLst>
              <a:ext uri="{FF2B5EF4-FFF2-40B4-BE49-F238E27FC236}">
                <a16:creationId xmlns:a16="http://schemas.microsoft.com/office/drawing/2014/main" id="{D1553D20-E833-C94A-B54C-88BEE0BAFA19}"/>
              </a:ext>
            </a:extLst>
          </p:cNvPr>
          <p:cNvSpPr txBox="1"/>
          <p:nvPr/>
        </p:nvSpPr>
        <p:spPr>
          <a:xfrm>
            <a:off x="663138" y="1426723"/>
            <a:ext cx="5958133" cy="400110"/>
          </a:xfrm>
          <a:prstGeom prst="rect">
            <a:avLst/>
          </a:prstGeom>
          <a:noFill/>
        </p:spPr>
        <p:txBody>
          <a:bodyPr wrap="square" rtlCol="0">
            <a:spAutoFit/>
          </a:bodyPr>
          <a:lstStyle/>
          <a:p>
            <a:r>
              <a:rPr lang="en-US" sz="2000" b="1" dirty="0"/>
              <a:t>What happens inside our brain when we set a goal?</a:t>
            </a:r>
          </a:p>
        </p:txBody>
      </p:sp>
      <p:sp>
        <p:nvSpPr>
          <p:cNvPr id="29" name="TextBox 28">
            <a:extLst>
              <a:ext uri="{FF2B5EF4-FFF2-40B4-BE49-F238E27FC236}">
                <a16:creationId xmlns:a16="http://schemas.microsoft.com/office/drawing/2014/main" id="{39211E5C-F5DB-3C49-A6E6-E939997073BE}"/>
              </a:ext>
            </a:extLst>
          </p:cNvPr>
          <p:cNvSpPr txBox="1"/>
          <p:nvPr/>
        </p:nvSpPr>
        <p:spPr>
          <a:xfrm>
            <a:off x="663138" y="2125305"/>
            <a:ext cx="3301875" cy="369332"/>
          </a:xfrm>
          <a:prstGeom prst="rect">
            <a:avLst/>
          </a:prstGeom>
          <a:noFill/>
        </p:spPr>
        <p:txBody>
          <a:bodyPr wrap="square" rtlCol="0">
            <a:spAutoFit/>
          </a:bodyPr>
          <a:lstStyle/>
          <a:p>
            <a:r>
              <a:rPr lang="en-US" dirty="0"/>
              <a:t>We create tension.</a:t>
            </a:r>
          </a:p>
        </p:txBody>
      </p:sp>
      <p:sp>
        <p:nvSpPr>
          <p:cNvPr id="30" name="TextBox 29">
            <a:extLst>
              <a:ext uri="{FF2B5EF4-FFF2-40B4-BE49-F238E27FC236}">
                <a16:creationId xmlns:a16="http://schemas.microsoft.com/office/drawing/2014/main" id="{3642138F-C3CE-284A-9B1C-E707E0FE49FA}"/>
              </a:ext>
            </a:extLst>
          </p:cNvPr>
          <p:cNvSpPr txBox="1"/>
          <p:nvPr/>
        </p:nvSpPr>
        <p:spPr>
          <a:xfrm>
            <a:off x="663138" y="2522397"/>
            <a:ext cx="3396346" cy="369332"/>
          </a:xfrm>
          <a:prstGeom prst="rect">
            <a:avLst/>
          </a:prstGeom>
          <a:noFill/>
        </p:spPr>
        <p:txBody>
          <a:bodyPr wrap="square" rtlCol="0">
            <a:spAutoFit/>
          </a:bodyPr>
          <a:lstStyle/>
          <a:p>
            <a:r>
              <a:rPr lang="en-US" dirty="0"/>
              <a:t>And tension is uncomfortable.</a:t>
            </a:r>
          </a:p>
        </p:txBody>
      </p:sp>
      <p:sp>
        <p:nvSpPr>
          <p:cNvPr id="2" name="TextBox 1"/>
          <p:cNvSpPr txBox="1"/>
          <p:nvPr/>
        </p:nvSpPr>
        <p:spPr>
          <a:xfrm>
            <a:off x="11347261" y="6322017"/>
            <a:ext cx="844739" cy="369332"/>
          </a:xfrm>
          <a:prstGeom prst="rect">
            <a:avLst/>
          </a:prstGeom>
          <a:noFill/>
        </p:spPr>
        <p:txBody>
          <a:bodyPr wrap="square" rtlCol="0">
            <a:spAutoFit/>
          </a:bodyPr>
          <a:lstStyle/>
          <a:p>
            <a:r>
              <a:rPr lang="en-US" dirty="0"/>
              <a:t>Barb</a:t>
            </a:r>
          </a:p>
        </p:txBody>
      </p:sp>
      <p:sp>
        <p:nvSpPr>
          <p:cNvPr id="37" name="TextBox 36">
            <a:extLst>
              <a:ext uri="{FF2B5EF4-FFF2-40B4-BE49-F238E27FC236}">
                <a16:creationId xmlns:a16="http://schemas.microsoft.com/office/drawing/2014/main" id="{8EC3F579-6377-2149-91AE-82F893891A6D}"/>
              </a:ext>
            </a:extLst>
          </p:cNvPr>
          <p:cNvSpPr txBox="1"/>
          <p:nvPr/>
        </p:nvSpPr>
        <p:spPr>
          <a:xfrm>
            <a:off x="8197876" y="1560103"/>
            <a:ext cx="2288691" cy="523220"/>
          </a:xfrm>
          <a:prstGeom prst="rect">
            <a:avLst/>
          </a:prstGeom>
          <a:noFill/>
          <a:ln w="57150">
            <a:solidFill>
              <a:srgbClr val="00B050"/>
            </a:solidFill>
          </a:ln>
        </p:spPr>
        <p:txBody>
          <a:bodyPr wrap="square" rtlCol="0">
            <a:spAutoFit/>
          </a:bodyPr>
          <a:lstStyle/>
          <a:p>
            <a:r>
              <a:rPr lang="en-US" sz="2800" b="1" dirty="0">
                <a:solidFill>
                  <a:srgbClr val="00B050"/>
                </a:solidFill>
                <a:latin typeface="Elephant Pro" pitchFamily="2" charset="0"/>
              </a:rPr>
              <a:t>Goal/Vision</a:t>
            </a:r>
          </a:p>
        </p:txBody>
      </p:sp>
      <p:sp>
        <p:nvSpPr>
          <p:cNvPr id="40" name="TextBox 39">
            <a:extLst>
              <a:ext uri="{FF2B5EF4-FFF2-40B4-BE49-F238E27FC236}">
                <a16:creationId xmlns:a16="http://schemas.microsoft.com/office/drawing/2014/main" id="{D139833F-2191-F246-A254-88F368030FEA}"/>
              </a:ext>
            </a:extLst>
          </p:cNvPr>
          <p:cNvSpPr txBox="1"/>
          <p:nvPr/>
        </p:nvSpPr>
        <p:spPr>
          <a:xfrm>
            <a:off x="7794427" y="5067504"/>
            <a:ext cx="3105408" cy="523220"/>
          </a:xfrm>
          <a:prstGeom prst="rect">
            <a:avLst/>
          </a:prstGeom>
          <a:noFill/>
          <a:ln w="57150">
            <a:solidFill>
              <a:schemeClr val="tx1"/>
            </a:solidFill>
          </a:ln>
        </p:spPr>
        <p:txBody>
          <a:bodyPr wrap="square" rtlCol="0">
            <a:spAutoFit/>
          </a:bodyPr>
          <a:lstStyle/>
          <a:p>
            <a:r>
              <a:rPr lang="en-US" sz="2800" dirty="0">
                <a:latin typeface="Elephant Pro" pitchFamily="2" charset="0"/>
              </a:rPr>
              <a:t>Current Reality</a:t>
            </a:r>
          </a:p>
        </p:txBody>
      </p:sp>
      <p:sp>
        <p:nvSpPr>
          <p:cNvPr id="41" name="TextBox 40">
            <a:extLst>
              <a:ext uri="{FF2B5EF4-FFF2-40B4-BE49-F238E27FC236}">
                <a16:creationId xmlns:a16="http://schemas.microsoft.com/office/drawing/2014/main" id="{89DDDEEC-CA19-9343-83CC-163C34EAA981}"/>
              </a:ext>
            </a:extLst>
          </p:cNvPr>
          <p:cNvSpPr txBox="1"/>
          <p:nvPr/>
        </p:nvSpPr>
        <p:spPr>
          <a:xfrm>
            <a:off x="8025538" y="5888195"/>
            <a:ext cx="2643187" cy="523220"/>
          </a:xfrm>
          <a:prstGeom prst="rect">
            <a:avLst/>
          </a:prstGeom>
          <a:noFill/>
          <a:ln w="57150">
            <a:solidFill>
              <a:srgbClr val="FF0000"/>
            </a:solidFill>
          </a:ln>
        </p:spPr>
        <p:txBody>
          <a:bodyPr wrap="square" rtlCol="0">
            <a:spAutoFit/>
          </a:bodyPr>
          <a:lstStyle/>
          <a:p>
            <a:r>
              <a:rPr lang="en-US" sz="2800" b="1" dirty="0">
                <a:solidFill>
                  <a:srgbClr val="FF0000"/>
                </a:solidFill>
                <a:latin typeface="Elephant Pro" pitchFamily="2" charset="0"/>
              </a:rPr>
              <a:t>Comfort Zone</a:t>
            </a:r>
          </a:p>
        </p:txBody>
      </p:sp>
      <p:pic>
        <p:nvPicPr>
          <p:cNvPr id="6148" name="Picture 4" descr="10 facts that tell you how to use tension in your story">
            <a:extLst>
              <a:ext uri="{FF2B5EF4-FFF2-40B4-BE49-F238E27FC236}">
                <a16:creationId xmlns:a16="http://schemas.microsoft.com/office/drawing/2014/main" id="{77B32372-C31C-7B47-B30B-EAB59261A5A0}"/>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9768791" y="2808132"/>
            <a:ext cx="2204792" cy="1649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2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28" grpId="0"/>
      <p:bldP spid="29" grpId="0"/>
      <p:bldP spid="30" grpId="0"/>
      <p:bldP spid="37" grpId="0" animBg="1"/>
      <p:bldP spid="40" grpId="0"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alpha val="29754"/>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7F161F-0534-AA45-A3D7-DF01645E0706}"/>
              </a:ext>
            </a:extLst>
          </p:cNvPr>
          <p:cNvSpPr txBox="1"/>
          <p:nvPr/>
        </p:nvSpPr>
        <p:spPr>
          <a:xfrm>
            <a:off x="319286" y="1796488"/>
            <a:ext cx="4561472" cy="646331"/>
          </a:xfrm>
          <a:prstGeom prst="rect">
            <a:avLst/>
          </a:prstGeom>
          <a:noFill/>
        </p:spPr>
        <p:txBody>
          <a:bodyPr wrap="square" rtlCol="0">
            <a:spAutoFit/>
          </a:bodyPr>
          <a:lstStyle/>
          <a:p>
            <a:r>
              <a:rPr lang="en-US" dirty="0"/>
              <a:t>It can only grasp the image we speak about.</a:t>
            </a:r>
          </a:p>
          <a:p>
            <a:r>
              <a:rPr lang="en-US" b="1" dirty="0"/>
              <a:t>It is not able to NOT think about something. </a:t>
            </a:r>
          </a:p>
        </p:txBody>
      </p:sp>
      <p:sp>
        <p:nvSpPr>
          <p:cNvPr id="5" name="TextBox 4">
            <a:extLst>
              <a:ext uri="{FF2B5EF4-FFF2-40B4-BE49-F238E27FC236}">
                <a16:creationId xmlns:a16="http://schemas.microsoft.com/office/drawing/2014/main" id="{666B0156-EF99-4344-A779-4EE564540D14}"/>
              </a:ext>
            </a:extLst>
          </p:cNvPr>
          <p:cNvSpPr txBox="1"/>
          <p:nvPr/>
        </p:nvSpPr>
        <p:spPr>
          <a:xfrm>
            <a:off x="257804" y="669155"/>
            <a:ext cx="8098971" cy="954107"/>
          </a:xfrm>
          <a:prstGeom prst="rect">
            <a:avLst/>
          </a:prstGeom>
          <a:noFill/>
        </p:spPr>
        <p:txBody>
          <a:bodyPr wrap="square" rtlCol="0">
            <a:spAutoFit/>
          </a:bodyPr>
          <a:lstStyle/>
          <a:p>
            <a:r>
              <a:rPr lang="en-US" sz="2800" dirty="0"/>
              <a:t>The mind cannot distinguish the difference between what is </a:t>
            </a:r>
            <a:r>
              <a:rPr lang="en-US" sz="2800" b="1" dirty="0"/>
              <a:t>“real” </a:t>
            </a:r>
            <a:r>
              <a:rPr lang="en-US" sz="2800" dirty="0"/>
              <a:t>and what is </a:t>
            </a:r>
            <a:r>
              <a:rPr lang="en-US" sz="2800" b="1" dirty="0"/>
              <a:t>“vividly imagined.”</a:t>
            </a:r>
          </a:p>
        </p:txBody>
      </p:sp>
      <p:pic>
        <p:nvPicPr>
          <p:cNvPr id="7170" name="Picture 2" descr="Built Structure Poster featuring the photograph Eiffel Tower, Paris, France by John Harper">
            <a:extLst>
              <a:ext uri="{FF2B5EF4-FFF2-40B4-BE49-F238E27FC236}">
                <a16:creationId xmlns:a16="http://schemas.microsoft.com/office/drawing/2014/main" id="{E36204A0-03AA-114E-B8F4-4942CCA1842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81537" y="408474"/>
            <a:ext cx="4021773" cy="604105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F185481-DBBF-3B44-B13E-5DDA7E4A3516}"/>
              </a:ext>
            </a:extLst>
          </p:cNvPr>
          <p:cNvSpPr txBox="1"/>
          <p:nvPr/>
        </p:nvSpPr>
        <p:spPr>
          <a:xfrm>
            <a:off x="257804" y="273945"/>
            <a:ext cx="7294903" cy="369332"/>
          </a:xfrm>
          <a:prstGeom prst="rect">
            <a:avLst/>
          </a:prstGeom>
          <a:noFill/>
        </p:spPr>
        <p:txBody>
          <a:bodyPr wrap="square" rtlCol="0">
            <a:spAutoFit/>
          </a:bodyPr>
          <a:lstStyle/>
          <a:p>
            <a:r>
              <a:rPr lang="en-US" dirty="0"/>
              <a:t>One more surprising fact about the mind…</a:t>
            </a:r>
          </a:p>
        </p:txBody>
      </p:sp>
      <p:sp>
        <p:nvSpPr>
          <p:cNvPr id="8" name="TextBox 7">
            <a:extLst>
              <a:ext uri="{FF2B5EF4-FFF2-40B4-BE49-F238E27FC236}">
                <a16:creationId xmlns:a16="http://schemas.microsoft.com/office/drawing/2014/main" id="{5ECF6507-0279-7F48-A92C-D0D9EC052F0B}"/>
              </a:ext>
            </a:extLst>
          </p:cNvPr>
          <p:cNvSpPr txBox="1"/>
          <p:nvPr/>
        </p:nvSpPr>
        <p:spPr>
          <a:xfrm>
            <a:off x="515904" y="3428998"/>
            <a:ext cx="7582770" cy="2031325"/>
          </a:xfrm>
          <a:prstGeom prst="rect">
            <a:avLst/>
          </a:prstGeom>
          <a:noFill/>
        </p:spPr>
        <p:txBody>
          <a:bodyPr wrap="square" rtlCol="0">
            <a:spAutoFit/>
          </a:bodyPr>
          <a:lstStyle/>
          <a:p>
            <a:r>
              <a:rPr lang="en-US" dirty="0"/>
              <a:t>So, we don’t want to tell an athlete … “Don’t hit the ball that way.”</a:t>
            </a:r>
          </a:p>
          <a:p>
            <a:r>
              <a:rPr lang="en-US" dirty="0"/>
              <a:t>	</a:t>
            </a:r>
          </a:p>
          <a:p>
            <a:r>
              <a:rPr lang="en-US" dirty="0"/>
              <a:t>Or children … “Don’t be loud and obnoxious….Don’t fight with your 		brother…Don’t ask for anything to eat….Don’t ______.”</a:t>
            </a:r>
          </a:p>
          <a:p>
            <a:r>
              <a:rPr lang="en-US" dirty="0"/>
              <a:t>	</a:t>
            </a:r>
          </a:p>
          <a:p>
            <a:r>
              <a:rPr lang="en-US" dirty="0"/>
              <a:t>Or a Shaklee business partner … “Don’t talk so much…Don’t be so 		shy… Don’t be so nervous… Don’t  _______.”</a:t>
            </a:r>
          </a:p>
        </p:txBody>
      </p:sp>
      <p:sp>
        <p:nvSpPr>
          <p:cNvPr id="9" name="TextBox 8">
            <a:extLst>
              <a:ext uri="{FF2B5EF4-FFF2-40B4-BE49-F238E27FC236}">
                <a16:creationId xmlns:a16="http://schemas.microsoft.com/office/drawing/2014/main" id="{06B52BE8-17A8-6B45-B0FA-9E46E89D356E}"/>
              </a:ext>
            </a:extLst>
          </p:cNvPr>
          <p:cNvSpPr txBox="1"/>
          <p:nvPr/>
        </p:nvSpPr>
        <p:spPr>
          <a:xfrm>
            <a:off x="412184" y="2751243"/>
            <a:ext cx="6606134" cy="369332"/>
          </a:xfrm>
          <a:prstGeom prst="rect">
            <a:avLst/>
          </a:prstGeom>
          <a:noFill/>
        </p:spPr>
        <p:txBody>
          <a:bodyPr wrap="square" rtlCol="0">
            <a:spAutoFit/>
          </a:bodyPr>
          <a:lstStyle/>
          <a:p>
            <a:r>
              <a:rPr lang="en-US" dirty="0"/>
              <a:t>Exercise - Don’t think about the Eiffel Tower.</a:t>
            </a:r>
          </a:p>
        </p:txBody>
      </p:sp>
      <p:sp>
        <p:nvSpPr>
          <p:cNvPr id="10" name="TextBox 9">
            <a:extLst>
              <a:ext uri="{FF2B5EF4-FFF2-40B4-BE49-F238E27FC236}">
                <a16:creationId xmlns:a16="http://schemas.microsoft.com/office/drawing/2014/main" id="{F6C70031-E62C-614E-B05E-CB2D41C34017}"/>
              </a:ext>
            </a:extLst>
          </p:cNvPr>
          <p:cNvSpPr txBox="1"/>
          <p:nvPr/>
        </p:nvSpPr>
        <p:spPr>
          <a:xfrm>
            <a:off x="257804" y="5568392"/>
            <a:ext cx="7352174" cy="1015663"/>
          </a:xfrm>
          <a:prstGeom prst="rect">
            <a:avLst/>
          </a:prstGeom>
          <a:noFill/>
        </p:spPr>
        <p:txBody>
          <a:bodyPr wrap="square" rtlCol="0">
            <a:spAutoFit/>
          </a:bodyPr>
          <a:lstStyle/>
          <a:p>
            <a:r>
              <a:rPr lang="en-US" sz="2000" dirty="0"/>
              <a:t>Avoid correcting people or children by pointing out what they did wrong.  Paint the picture of the behavior you DO WANT .. Not what you DON’T WANT. The brain can only grasp the image…</a:t>
            </a:r>
          </a:p>
        </p:txBody>
      </p:sp>
      <p:sp>
        <p:nvSpPr>
          <p:cNvPr id="2" name="TextBox 1"/>
          <p:cNvSpPr txBox="1"/>
          <p:nvPr/>
        </p:nvSpPr>
        <p:spPr>
          <a:xfrm>
            <a:off x="11325696" y="6441100"/>
            <a:ext cx="777614"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187719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alpha val="12944"/>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D87A5-2BA7-544F-A170-169CE820806E}"/>
              </a:ext>
            </a:extLst>
          </p:cNvPr>
          <p:cNvSpPr>
            <a:spLocks noGrp="1"/>
          </p:cNvSpPr>
          <p:nvPr>
            <p:ph type="title"/>
          </p:nvPr>
        </p:nvSpPr>
        <p:spPr>
          <a:xfrm>
            <a:off x="423595" y="242444"/>
            <a:ext cx="11335433" cy="846158"/>
          </a:xfrm>
          <a:ln>
            <a:solidFill>
              <a:schemeClr val="tx1">
                <a:lumMod val="50000"/>
                <a:lumOff val="50000"/>
              </a:schemeClr>
            </a:solidFill>
          </a:ln>
        </p:spPr>
        <p:txBody>
          <a:bodyPr>
            <a:normAutofit/>
          </a:bodyPr>
          <a:lstStyle/>
          <a:p>
            <a:pPr algn="ctr"/>
            <a:r>
              <a:rPr lang="en-US" sz="3200" b="1" dirty="0"/>
              <a:t>Monitor Self-Talk … It Can Sabotage Us or It Can Empower Us </a:t>
            </a:r>
          </a:p>
        </p:txBody>
      </p:sp>
      <p:sp>
        <p:nvSpPr>
          <p:cNvPr id="12" name="TextBox 11">
            <a:extLst>
              <a:ext uri="{FF2B5EF4-FFF2-40B4-BE49-F238E27FC236}">
                <a16:creationId xmlns:a16="http://schemas.microsoft.com/office/drawing/2014/main" id="{B28FD6F2-B7AB-6840-88BF-01E822D0D75A}"/>
              </a:ext>
            </a:extLst>
          </p:cNvPr>
          <p:cNvSpPr txBox="1"/>
          <p:nvPr/>
        </p:nvSpPr>
        <p:spPr>
          <a:xfrm>
            <a:off x="423595" y="1210821"/>
            <a:ext cx="6587844" cy="3785652"/>
          </a:xfrm>
          <a:prstGeom prst="rect">
            <a:avLst/>
          </a:prstGeom>
          <a:noFill/>
        </p:spPr>
        <p:txBody>
          <a:bodyPr wrap="square" rtlCol="0">
            <a:spAutoFit/>
          </a:bodyPr>
          <a:lstStyle/>
          <a:p>
            <a:r>
              <a:rPr lang="en-US" sz="2000" dirty="0"/>
              <a:t>Good phrases to learn:</a:t>
            </a:r>
          </a:p>
          <a:p>
            <a:endParaRPr lang="en-US" sz="2000" dirty="0"/>
          </a:p>
          <a:p>
            <a:r>
              <a:rPr lang="en-US" sz="2000" b="1" i="1" dirty="0"/>
              <a:t>It’s just like me… </a:t>
            </a:r>
            <a:r>
              <a:rPr lang="en-US" sz="2000" dirty="0"/>
              <a:t>to listen to what people say before I jump in 			with a solution.</a:t>
            </a:r>
          </a:p>
          <a:p>
            <a:endParaRPr lang="en-US" sz="2000" b="1" i="1" dirty="0"/>
          </a:p>
          <a:p>
            <a:r>
              <a:rPr lang="en-US" sz="2000" b="1" i="1" dirty="0"/>
              <a:t>It’s not like me… </a:t>
            </a:r>
            <a:r>
              <a:rPr lang="en-US" sz="2000" dirty="0"/>
              <a:t>to talk about people unkindly… or to yell at 			my kids… or to make excuses for not 			showing up, etc.</a:t>
            </a:r>
          </a:p>
          <a:p>
            <a:endParaRPr lang="en-US" sz="2000" dirty="0"/>
          </a:p>
          <a:p>
            <a:r>
              <a:rPr lang="en-US" sz="2000" b="1" i="1" dirty="0"/>
              <a:t>Next time I will</a:t>
            </a:r>
            <a:r>
              <a:rPr lang="en-US" sz="2000" dirty="0"/>
              <a:t>… be more considerate. </a:t>
            </a:r>
          </a:p>
          <a:p>
            <a:r>
              <a:rPr lang="en-US" sz="2000" b="1" i="1" dirty="0"/>
              <a:t>Next time I will </a:t>
            </a:r>
            <a:r>
              <a:rPr lang="en-US" sz="2000" dirty="0"/>
              <a:t>… be more patient.</a:t>
            </a:r>
          </a:p>
          <a:p>
            <a:r>
              <a:rPr lang="en-US" sz="2000" b="1" i="1" dirty="0"/>
              <a:t>Next time I will</a:t>
            </a:r>
            <a:r>
              <a:rPr lang="en-US" sz="2000" dirty="0"/>
              <a:t> … call to let them know I am running late, etc.</a:t>
            </a:r>
          </a:p>
        </p:txBody>
      </p:sp>
      <p:pic>
        <p:nvPicPr>
          <p:cNvPr id="7174" name="Picture 6" descr="Funny Quotes Negative People"/>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7109787" y="3554575"/>
            <a:ext cx="4563749" cy="2883795"/>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661572" y="5303110"/>
            <a:ext cx="5006236" cy="1312446"/>
          </a:xfrm>
          <a:custGeom>
            <a:avLst/>
            <a:gdLst>
              <a:gd name="connsiteX0" fmla="*/ 0 w 5006236"/>
              <a:gd name="connsiteY0" fmla="*/ 0 h 1312446"/>
              <a:gd name="connsiteX1" fmla="*/ 5006236 w 5006236"/>
              <a:gd name="connsiteY1" fmla="*/ 0 h 1312446"/>
              <a:gd name="connsiteX2" fmla="*/ 5006236 w 5006236"/>
              <a:gd name="connsiteY2" fmla="*/ 1312446 h 1312446"/>
              <a:gd name="connsiteX3" fmla="*/ 0 w 5006236"/>
              <a:gd name="connsiteY3" fmla="*/ 1312446 h 1312446"/>
              <a:gd name="connsiteX4" fmla="*/ 0 w 5006236"/>
              <a:gd name="connsiteY4" fmla="*/ 0 h 1312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236" h="1312446" fill="none" extrusionOk="0">
                <a:moveTo>
                  <a:pt x="0" y="0"/>
                </a:moveTo>
                <a:cubicBezTo>
                  <a:pt x="1416202" y="-49533"/>
                  <a:pt x="3218310" y="-14809"/>
                  <a:pt x="5006236" y="0"/>
                </a:cubicBezTo>
                <a:cubicBezTo>
                  <a:pt x="5070359" y="365732"/>
                  <a:pt x="5013898" y="1100709"/>
                  <a:pt x="5006236" y="1312446"/>
                </a:cubicBezTo>
                <a:cubicBezTo>
                  <a:pt x="3661034" y="1264215"/>
                  <a:pt x="2331800" y="1396901"/>
                  <a:pt x="0" y="1312446"/>
                </a:cubicBezTo>
                <a:cubicBezTo>
                  <a:pt x="-51169" y="1030688"/>
                  <a:pt x="-22564" y="239579"/>
                  <a:pt x="0" y="0"/>
                </a:cubicBezTo>
                <a:close/>
              </a:path>
              <a:path w="5006236" h="1312446" stroke="0" extrusionOk="0">
                <a:moveTo>
                  <a:pt x="0" y="0"/>
                </a:moveTo>
                <a:cubicBezTo>
                  <a:pt x="746716" y="118645"/>
                  <a:pt x="3530700" y="116012"/>
                  <a:pt x="5006236" y="0"/>
                </a:cubicBezTo>
                <a:cubicBezTo>
                  <a:pt x="4967735" y="634379"/>
                  <a:pt x="5050991" y="720364"/>
                  <a:pt x="5006236" y="1312446"/>
                </a:cubicBezTo>
                <a:cubicBezTo>
                  <a:pt x="2508006" y="1447046"/>
                  <a:pt x="1772400" y="1155250"/>
                  <a:pt x="0" y="1312446"/>
                </a:cubicBezTo>
                <a:cubicBezTo>
                  <a:pt x="-59120" y="791880"/>
                  <a:pt x="-7331" y="554909"/>
                  <a:pt x="0" y="0"/>
                </a:cubicBezTo>
                <a:close/>
              </a:path>
            </a:pathLst>
          </a:custGeom>
          <a:ln w="63500">
            <a:solidFill>
              <a:srgbClr val="00B0F0"/>
            </a:solidFill>
            <a:extLst>
              <a:ext uri="{C807C97D-BFC1-408E-A445-0C87EB9F89A2}">
                <ask:lineSketchStyleProps xmlns:ask="http://schemas.microsoft.com/office/drawing/2018/sketchyshapes" sd="1219033472">
                  <ask:type>
                    <ask:lineSketchCurved/>
                  </ask:type>
                </ask:lineSketchStyleProps>
              </a:ext>
            </a:extLst>
          </a:ln>
        </p:spPr>
        <p:txBody>
          <a:bodyPr>
            <a:noAutofit/>
          </a:bodyPr>
          <a:lstStyle/>
          <a:p>
            <a:pPr marL="0" indent="0">
              <a:buNone/>
            </a:pPr>
            <a:endParaRPr lang="en-US" sz="800" i="1" dirty="0"/>
          </a:p>
          <a:p>
            <a:pPr marL="0" indent="0">
              <a:buNone/>
            </a:pPr>
            <a:r>
              <a:rPr lang="en-US" sz="2400" i="1" dirty="0"/>
              <a:t>What we tell ourselves everyday ..</a:t>
            </a:r>
          </a:p>
          <a:p>
            <a:pPr marL="0" indent="0">
              <a:buNone/>
            </a:pPr>
            <a:r>
              <a:rPr lang="en-US" sz="2400" i="1" dirty="0"/>
              <a:t>Will either lift us up or take us down.</a:t>
            </a:r>
          </a:p>
          <a:p>
            <a:pPr marL="0" indent="0">
              <a:buNone/>
            </a:pPr>
            <a:endParaRPr lang="en-US" sz="800" i="1" dirty="0"/>
          </a:p>
        </p:txBody>
      </p:sp>
      <p:sp>
        <p:nvSpPr>
          <p:cNvPr id="3" name="TextBox 2">
            <a:extLst>
              <a:ext uri="{FF2B5EF4-FFF2-40B4-BE49-F238E27FC236}">
                <a16:creationId xmlns:a16="http://schemas.microsoft.com/office/drawing/2014/main" id="{507B36D7-DFB3-9B49-AC8D-0E1C4E046D29}"/>
              </a:ext>
            </a:extLst>
          </p:cNvPr>
          <p:cNvSpPr txBox="1"/>
          <p:nvPr/>
        </p:nvSpPr>
        <p:spPr>
          <a:xfrm>
            <a:off x="7195279" y="1429606"/>
            <a:ext cx="4478257" cy="1815882"/>
          </a:xfrm>
          <a:custGeom>
            <a:avLst/>
            <a:gdLst>
              <a:gd name="connsiteX0" fmla="*/ 0 w 4478257"/>
              <a:gd name="connsiteY0" fmla="*/ 0 h 1815882"/>
              <a:gd name="connsiteX1" fmla="*/ 515000 w 4478257"/>
              <a:gd name="connsiteY1" fmla="*/ 0 h 1815882"/>
              <a:gd name="connsiteX2" fmla="*/ 940434 w 4478257"/>
              <a:gd name="connsiteY2" fmla="*/ 0 h 1815882"/>
              <a:gd name="connsiteX3" fmla="*/ 1589781 w 4478257"/>
              <a:gd name="connsiteY3" fmla="*/ 0 h 1815882"/>
              <a:gd name="connsiteX4" fmla="*/ 2104781 w 4478257"/>
              <a:gd name="connsiteY4" fmla="*/ 0 h 1815882"/>
              <a:gd name="connsiteX5" fmla="*/ 2619780 w 4478257"/>
              <a:gd name="connsiteY5" fmla="*/ 0 h 1815882"/>
              <a:gd name="connsiteX6" fmla="*/ 3269128 w 4478257"/>
              <a:gd name="connsiteY6" fmla="*/ 0 h 1815882"/>
              <a:gd name="connsiteX7" fmla="*/ 3739345 w 4478257"/>
              <a:gd name="connsiteY7" fmla="*/ 0 h 1815882"/>
              <a:gd name="connsiteX8" fmla="*/ 4478257 w 4478257"/>
              <a:gd name="connsiteY8" fmla="*/ 0 h 1815882"/>
              <a:gd name="connsiteX9" fmla="*/ 4478257 w 4478257"/>
              <a:gd name="connsiteY9" fmla="*/ 490288 h 1815882"/>
              <a:gd name="connsiteX10" fmla="*/ 4478257 w 4478257"/>
              <a:gd name="connsiteY10" fmla="*/ 907941 h 1815882"/>
              <a:gd name="connsiteX11" fmla="*/ 4478257 w 4478257"/>
              <a:gd name="connsiteY11" fmla="*/ 1361912 h 1815882"/>
              <a:gd name="connsiteX12" fmla="*/ 4478257 w 4478257"/>
              <a:gd name="connsiteY12" fmla="*/ 1815882 h 1815882"/>
              <a:gd name="connsiteX13" fmla="*/ 4052823 w 4478257"/>
              <a:gd name="connsiteY13" fmla="*/ 1815882 h 1815882"/>
              <a:gd name="connsiteX14" fmla="*/ 3403475 w 4478257"/>
              <a:gd name="connsiteY14" fmla="*/ 1815882 h 1815882"/>
              <a:gd name="connsiteX15" fmla="*/ 2933258 w 4478257"/>
              <a:gd name="connsiteY15" fmla="*/ 1815882 h 1815882"/>
              <a:gd name="connsiteX16" fmla="*/ 2373476 w 4478257"/>
              <a:gd name="connsiteY16" fmla="*/ 1815882 h 1815882"/>
              <a:gd name="connsiteX17" fmla="*/ 1724129 w 4478257"/>
              <a:gd name="connsiteY17" fmla="*/ 1815882 h 1815882"/>
              <a:gd name="connsiteX18" fmla="*/ 1164347 w 4478257"/>
              <a:gd name="connsiteY18" fmla="*/ 1815882 h 1815882"/>
              <a:gd name="connsiteX19" fmla="*/ 738912 w 4478257"/>
              <a:gd name="connsiteY19" fmla="*/ 1815882 h 1815882"/>
              <a:gd name="connsiteX20" fmla="*/ 0 w 4478257"/>
              <a:gd name="connsiteY20" fmla="*/ 1815882 h 1815882"/>
              <a:gd name="connsiteX21" fmla="*/ 0 w 4478257"/>
              <a:gd name="connsiteY21" fmla="*/ 1325594 h 1815882"/>
              <a:gd name="connsiteX22" fmla="*/ 0 w 4478257"/>
              <a:gd name="connsiteY22" fmla="*/ 835306 h 1815882"/>
              <a:gd name="connsiteX23" fmla="*/ 0 w 4478257"/>
              <a:gd name="connsiteY23" fmla="*/ 0 h 181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78257" h="1815882" extrusionOk="0">
                <a:moveTo>
                  <a:pt x="0" y="0"/>
                </a:moveTo>
                <a:cubicBezTo>
                  <a:pt x="256070" y="-4813"/>
                  <a:pt x="360038" y="18107"/>
                  <a:pt x="515000" y="0"/>
                </a:cubicBezTo>
                <a:cubicBezTo>
                  <a:pt x="669962" y="-18107"/>
                  <a:pt x="728395" y="27499"/>
                  <a:pt x="940434" y="0"/>
                </a:cubicBezTo>
                <a:cubicBezTo>
                  <a:pt x="1152473" y="-27499"/>
                  <a:pt x="1396837" y="70409"/>
                  <a:pt x="1589781" y="0"/>
                </a:cubicBezTo>
                <a:cubicBezTo>
                  <a:pt x="1782725" y="-70409"/>
                  <a:pt x="1906990" y="60213"/>
                  <a:pt x="2104781" y="0"/>
                </a:cubicBezTo>
                <a:cubicBezTo>
                  <a:pt x="2302572" y="-60213"/>
                  <a:pt x="2490173" y="52739"/>
                  <a:pt x="2619780" y="0"/>
                </a:cubicBezTo>
                <a:cubicBezTo>
                  <a:pt x="2749387" y="-52739"/>
                  <a:pt x="3066769" y="34668"/>
                  <a:pt x="3269128" y="0"/>
                </a:cubicBezTo>
                <a:cubicBezTo>
                  <a:pt x="3471487" y="-34668"/>
                  <a:pt x="3636981" y="5478"/>
                  <a:pt x="3739345" y="0"/>
                </a:cubicBezTo>
                <a:cubicBezTo>
                  <a:pt x="3841709" y="-5478"/>
                  <a:pt x="4152934" y="37066"/>
                  <a:pt x="4478257" y="0"/>
                </a:cubicBezTo>
                <a:cubicBezTo>
                  <a:pt x="4490877" y="240984"/>
                  <a:pt x="4456386" y="350961"/>
                  <a:pt x="4478257" y="490288"/>
                </a:cubicBezTo>
                <a:cubicBezTo>
                  <a:pt x="4500128" y="629615"/>
                  <a:pt x="4475931" y="763610"/>
                  <a:pt x="4478257" y="907941"/>
                </a:cubicBezTo>
                <a:cubicBezTo>
                  <a:pt x="4480583" y="1052272"/>
                  <a:pt x="4447742" y="1202662"/>
                  <a:pt x="4478257" y="1361912"/>
                </a:cubicBezTo>
                <a:cubicBezTo>
                  <a:pt x="4508772" y="1521162"/>
                  <a:pt x="4448094" y="1672339"/>
                  <a:pt x="4478257" y="1815882"/>
                </a:cubicBezTo>
                <a:cubicBezTo>
                  <a:pt x="4387634" y="1824297"/>
                  <a:pt x="4174165" y="1777059"/>
                  <a:pt x="4052823" y="1815882"/>
                </a:cubicBezTo>
                <a:cubicBezTo>
                  <a:pt x="3931481" y="1854705"/>
                  <a:pt x="3706013" y="1769655"/>
                  <a:pt x="3403475" y="1815882"/>
                </a:cubicBezTo>
                <a:cubicBezTo>
                  <a:pt x="3100937" y="1862109"/>
                  <a:pt x="3121854" y="1770804"/>
                  <a:pt x="2933258" y="1815882"/>
                </a:cubicBezTo>
                <a:cubicBezTo>
                  <a:pt x="2744662" y="1860960"/>
                  <a:pt x="2648414" y="1769018"/>
                  <a:pt x="2373476" y="1815882"/>
                </a:cubicBezTo>
                <a:cubicBezTo>
                  <a:pt x="2098538" y="1862746"/>
                  <a:pt x="1878652" y="1790427"/>
                  <a:pt x="1724129" y="1815882"/>
                </a:cubicBezTo>
                <a:cubicBezTo>
                  <a:pt x="1569606" y="1841337"/>
                  <a:pt x="1424472" y="1809560"/>
                  <a:pt x="1164347" y="1815882"/>
                </a:cubicBezTo>
                <a:cubicBezTo>
                  <a:pt x="904222" y="1822204"/>
                  <a:pt x="917056" y="1782135"/>
                  <a:pt x="738912" y="1815882"/>
                </a:cubicBezTo>
                <a:cubicBezTo>
                  <a:pt x="560768" y="1849629"/>
                  <a:pt x="296953" y="1772369"/>
                  <a:pt x="0" y="1815882"/>
                </a:cubicBezTo>
                <a:cubicBezTo>
                  <a:pt x="-20620" y="1639653"/>
                  <a:pt x="5294" y="1540770"/>
                  <a:pt x="0" y="1325594"/>
                </a:cubicBezTo>
                <a:cubicBezTo>
                  <a:pt x="-5294" y="1110418"/>
                  <a:pt x="24286" y="937319"/>
                  <a:pt x="0" y="835306"/>
                </a:cubicBezTo>
                <a:cubicBezTo>
                  <a:pt x="-24286" y="733293"/>
                  <a:pt x="47521" y="279368"/>
                  <a:pt x="0" y="0"/>
                </a:cubicBezTo>
                <a:close/>
              </a:path>
            </a:pathLst>
          </a:custGeom>
          <a:noFill/>
          <a:ln w="92075">
            <a:solidFill>
              <a:srgbClr val="0070C0"/>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wrap="square" rtlCol="0">
            <a:spAutoFit/>
          </a:bodyPr>
          <a:lstStyle/>
          <a:p>
            <a:endParaRPr lang="en-US" sz="800" dirty="0"/>
          </a:p>
          <a:p>
            <a:pPr algn="ctr"/>
            <a:r>
              <a:rPr lang="en-US" sz="2400" dirty="0"/>
              <a:t>Be careful how we talk to ourselves… because there is one person who is always listening…. US!</a:t>
            </a:r>
            <a:endParaRPr lang="en-US" sz="800" dirty="0"/>
          </a:p>
          <a:p>
            <a:endParaRPr lang="en-US" sz="800" dirty="0"/>
          </a:p>
        </p:txBody>
      </p:sp>
      <p:sp>
        <p:nvSpPr>
          <p:cNvPr id="7" name="TextBox 6">
            <a:extLst>
              <a:ext uri="{FF2B5EF4-FFF2-40B4-BE49-F238E27FC236}">
                <a16:creationId xmlns:a16="http://schemas.microsoft.com/office/drawing/2014/main" id="{80212BEA-957D-364A-81B3-53748AE195E8}"/>
              </a:ext>
            </a:extLst>
          </p:cNvPr>
          <p:cNvSpPr txBox="1"/>
          <p:nvPr/>
        </p:nvSpPr>
        <p:spPr>
          <a:xfrm>
            <a:off x="11530428" y="6488668"/>
            <a:ext cx="614362"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168898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alpha val="29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A0455A-2119-2B47-8D4D-EF1D4C76AC7C}"/>
              </a:ext>
            </a:extLst>
          </p:cNvPr>
          <p:cNvSpPr txBox="1"/>
          <p:nvPr/>
        </p:nvSpPr>
        <p:spPr>
          <a:xfrm>
            <a:off x="224062" y="1013931"/>
            <a:ext cx="5991001" cy="1015663"/>
          </a:xfrm>
          <a:prstGeom prst="rect">
            <a:avLst/>
          </a:prstGeom>
          <a:noFill/>
          <a:ln>
            <a:solidFill>
              <a:schemeClr val="tx1">
                <a:lumMod val="50000"/>
                <a:lumOff val="50000"/>
              </a:schemeClr>
            </a:solidFill>
          </a:ln>
        </p:spPr>
        <p:txBody>
          <a:bodyPr wrap="square" rtlCol="0">
            <a:spAutoFit/>
          </a:bodyPr>
          <a:lstStyle/>
          <a:p>
            <a:pPr fontAlgn="base"/>
            <a:r>
              <a:rPr lang="en-US" sz="2000" dirty="0"/>
              <a:t>Affirmations can be about:</a:t>
            </a:r>
          </a:p>
          <a:p>
            <a:pPr marL="285750" indent="-285750" fontAlgn="base">
              <a:buFont typeface="Arial" panose="020B0604020202020204" pitchFamily="34" charset="0"/>
              <a:buChar char="•"/>
            </a:pPr>
            <a:r>
              <a:rPr lang="en-US" sz="2000" dirty="0"/>
              <a:t>something we want (new rank, money, car, house)   </a:t>
            </a:r>
          </a:p>
          <a:p>
            <a:pPr marL="285750" indent="-285750" fontAlgn="base">
              <a:buFont typeface="Arial" panose="020B0604020202020204" pitchFamily="34" charset="0"/>
              <a:buChar char="•"/>
            </a:pPr>
            <a:r>
              <a:rPr lang="en-US" sz="2000" dirty="0"/>
              <a:t>something we are trying to eliminate or work around</a:t>
            </a:r>
          </a:p>
        </p:txBody>
      </p:sp>
      <p:sp>
        <p:nvSpPr>
          <p:cNvPr id="8" name="TextBox 7">
            <a:extLst>
              <a:ext uri="{FF2B5EF4-FFF2-40B4-BE49-F238E27FC236}">
                <a16:creationId xmlns:a16="http://schemas.microsoft.com/office/drawing/2014/main" id="{3AC20C21-4C07-1A42-A6FD-89B7DDE0D345}"/>
              </a:ext>
            </a:extLst>
          </p:cNvPr>
          <p:cNvSpPr txBox="1"/>
          <p:nvPr/>
        </p:nvSpPr>
        <p:spPr>
          <a:xfrm>
            <a:off x="5953495" y="325880"/>
            <a:ext cx="6096000" cy="369332"/>
          </a:xfrm>
          <a:prstGeom prst="rect">
            <a:avLst/>
          </a:prstGeom>
          <a:noFill/>
        </p:spPr>
        <p:txBody>
          <a:bodyPr wrap="square" rtlCol="0">
            <a:spAutoFit/>
          </a:bodyPr>
          <a:lstStyle/>
          <a:p>
            <a:r>
              <a:rPr lang="en-US" dirty="0"/>
              <a:t> </a:t>
            </a:r>
            <a:endParaRPr lang="en-US" b="1" i="1" dirty="0"/>
          </a:p>
        </p:txBody>
      </p:sp>
      <p:sp>
        <p:nvSpPr>
          <p:cNvPr id="3" name="TextBox 2">
            <a:extLst>
              <a:ext uri="{FF2B5EF4-FFF2-40B4-BE49-F238E27FC236}">
                <a16:creationId xmlns:a16="http://schemas.microsoft.com/office/drawing/2014/main" id="{3AB578DC-36E6-C24D-B025-66040F88A205}"/>
              </a:ext>
            </a:extLst>
          </p:cNvPr>
          <p:cNvSpPr txBox="1"/>
          <p:nvPr/>
        </p:nvSpPr>
        <p:spPr>
          <a:xfrm>
            <a:off x="327107" y="260372"/>
            <a:ext cx="5887956" cy="584775"/>
          </a:xfrm>
          <a:prstGeom prst="rect">
            <a:avLst/>
          </a:prstGeom>
          <a:noFill/>
          <a:ln>
            <a:solidFill>
              <a:schemeClr val="tx1">
                <a:lumMod val="50000"/>
                <a:lumOff val="50000"/>
              </a:schemeClr>
            </a:solidFill>
          </a:ln>
        </p:spPr>
        <p:txBody>
          <a:bodyPr wrap="square" rtlCol="0" anchor="ctr">
            <a:spAutoFit/>
          </a:bodyPr>
          <a:lstStyle/>
          <a:p>
            <a:r>
              <a:rPr lang="en-US" sz="3200" dirty="0"/>
              <a:t>Affirmations/Visualizations</a:t>
            </a:r>
          </a:p>
        </p:txBody>
      </p:sp>
      <p:sp>
        <p:nvSpPr>
          <p:cNvPr id="15" name="TextBox 14">
            <a:extLst>
              <a:ext uri="{FF2B5EF4-FFF2-40B4-BE49-F238E27FC236}">
                <a16:creationId xmlns:a16="http://schemas.microsoft.com/office/drawing/2014/main" id="{F6820F37-039C-1E44-976A-B18E536E0F54}"/>
              </a:ext>
            </a:extLst>
          </p:cNvPr>
          <p:cNvSpPr txBox="1"/>
          <p:nvPr/>
        </p:nvSpPr>
        <p:spPr>
          <a:xfrm>
            <a:off x="224062" y="2198379"/>
            <a:ext cx="5991001" cy="2062103"/>
          </a:xfrm>
          <a:prstGeom prst="rect">
            <a:avLst/>
          </a:prstGeom>
          <a:noFill/>
          <a:ln>
            <a:solidFill>
              <a:schemeClr val="bg2">
                <a:lumMod val="75000"/>
              </a:schemeClr>
            </a:solidFill>
          </a:ln>
        </p:spPr>
        <p:txBody>
          <a:bodyPr wrap="square">
            <a:spAutoFit/>
          </a:bodyPr>
          <a:lstStyle/>
          <a:p>
            <a:pPr fontAlgn="base"/>
            <a:r>
              <a:rPr lang="en-US" sz="2000" b="1" i="1" dirty="0"/>
              <a:t>Effective affirmations/visualizations are: </a:t>
            </a:r>
          </a:p>
          <a:p>
            <a:pPr fontAlgn="base"/>
            <a:endParaRPr lang="en-US" sz="800" b="1" i="1" dirty="0"/>
          </a:p>
          <a:p>
            <a:pPr fontAlgn="base"/>
            <a:r>
              <a:rPr lang="en-US" sz="2000" b="1" i="1" dirty="0"/>
              <a:t>Written</a:t>
            </a:r>
          </a:p>
          <a:p>
            <a:pPr fontAlgn="base"/>
            <a:r>
              <a:rPr lang="en-US" sz="2000" b="1" i="1" dirty="0"/>
              <a:t>Vividly imagined…all senses</a:t>
            </a:r>
          </a:p>
          <a:p>
            <a:pPr fontAlgn="base"/>
            <a:r>
              <a:rPr lang="en-US" sz="2000" b="1" i="1" dirty="0"/>
              <a:t>Emotional words </a:t>
            </a:r>
          </a:p>
          <a:p>
            <a:pPr fontAlgn="base"/>
            <a:r>
              <a:rPr lang="en-US" sz="2000" b="1" i="1" dirty="0"/>
              <a:t>In present tense</a:t>
            </a:r>
          </a:p>
          <a:p>
            <a:pPr fontAlgn="base"/>
            <a:r>
              <a:rPr lang="en-US" sz="2000" b="1" i="1" dirty="0"/>
              <a:t>Spoken or read repeatedly until we truly believe them</a:t>
            </a:r>
          </a:p>
        </p:txBody>
      </p:sp>
      <p:sp>
        <p:nvSpPr>
          <p:cNvPr id="16" name="TextBox 15">
            <a:extLst>
              <a:ext uri="{FF2B5EF4-FFF2-40B4-BE49-F238E27FC236}">
                <a16:creationId xmlns:a16="http://schemas.microsoft.com/office/drawing/2014/main" id="{EA811B0D-BAD3-BB4A-AB09-9E99AEAC0470}"/>
              </a:ext>
            </a:extLst>
          </p:cNvPr>
          <p:cNvSpPr txBox="1"/>
          <p:nvPr/>
        </p:nvSpPr>
        <p:spPr>
          <a:xfrm>
            <a:off x="11507191" y="6512107"/>
            <a:ext cx="684809" cy="369332"/>
          </a:xfrm>
          <a:prstGeom prst="rect">
            <a:avLst/>
          </a:prstGeom>
          <a:noFill/>
        </p:spPr>
        <p:txBody>
          <a:bodyPr wrap="square" rtlCol="0">
            <a:spAutoFit/>
          </a:bodyPr>
          <a:lstStyle/>
          <a:p>
            <a:r>
              <a:rPr lang="en-US" dirty="0"/>
              <a:t>Pam</a:t>
            </a:r>
          </a:p>
        </p:txBody>
      </p:sp>
      <p:pic>
        <p:nvPicPr>
          <p:cNvPr id="13" name="Picture 4" descr="3-parts-of-the-mind | The Dream Ladder">
            <a:extLst>
              <a:ext uri="{FF2B5EF4-FFF2-40B4-BE49-F238E27FC236}">
                <a16:creationId xmlns:a16="http://schemas.microsoft.com/office/drawing/2014/main" id="{409ABA8C-9EEC-734E-82AA-A68FC8B31DEF}"/>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5565944" y="5302481"/>
            <a:ext cx="6283651" cy="1188357"/>
          </a:xfrm>
          <a:prstGeom prst="rect">
            <a:avLst/>
          </a:prstGeom>
          <a:solidFill>
            <a:schemeClr val="accent6">
              <a:lumMod val="60000"/>
              <a:lumOff val="40000"/>
            </a:schemeClr>
          </a:solidFill>
          <a:ln>
            <a:solidFill>
              <a:schemeClr val="tx1">
                <a:lumMod val="50000"/>
                <a:lumOff val="50000"/>
              </a:schemeClr>
            </a:solidFill>
          </a:ln>
        </p:spPr>
      </p:pic>
      <p:sp>
        <p:nvSpPr>
          <p:cNvPr id="17" name="TextBox 16">
            <a:extLst>
              <a:ext uri="{FF2B5EF4-FFF2-40B4-BE49-F238E27FC236}">
                <a16:creationId xmlns:a16="http://schemas.microsoft.com/office/drawing/2014/main" id="{55EE8174-94B8-FA47-82F4-58966F05CA05}"/>
              </a:ext>
            </a:extLst>
          </p:cNvPr>
          <p:cNvSpPr txBox="1"/>
          <p:nvPr/>
        </p:nvSpPr>
        <p:spPr>
          <a:xfrm>
            <a:off x="224062" y="4368091"/>
            <a:ext cx="5939542" cy="369332"/>
          </a:xfrm>
          <a:prstGeom prst="rect">
            <a:avLst/>
          </a:prstGeom>
          <a:noFill/>
          <a:ln>
            <a:solidFill>
              <a:schemeClr val="tx1">
                <a:lumMod val="50000"/>
                <a:lumOff val="50000"/>
              </a:schemeClr>
            </a:solidFill>
          </a:ln>
        </p:spPr>
        <p:txBody>
          <a:bodyPr wrap="square">
            <a:spAutoFit/>
          </a:bodyPr>
          <a:lstStyle/>
          <a:p>
            <a:pPr marL="0" indent="0">
              <a:buNone/>
            </a:pPr>
            <a:r>
              <a:rPr lang="en-US" dirty="0"/>
              <a:t>Google ”Affirmations for… Business, Marriage, Health, etc.”</a:t>
            </a:r>
          </a:p>
        </p:txBody>
      </p:sp>
      <p:pic>
        <p:nvPicPr>
          <p:cNvPr id="18" name="Picture 2" descr="May be an image of text that says 'YOU HAVE CONTROL OVER ONLY THREE THINGS IN LIFE: The thoughts you think, the images you visualize, and the actions you take. jackcanfield.com'">
            <a:extLst>
              <a:ext uri="{FF2B5EF4-FFF2-40B4-BE49-F238E27FC236}">
                <a16:creationId xmlns:a16="http://schemas.microsoft.com/office/drawing/2014/main" id="{25F46A57-6962-CF46-AF67-82F8D52D5CB1}"/>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6661650" y="325403"/>
            <a:ext cx="5166736" cy="4599204"/>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160634A2-354E-694F-A7AF-3DC3BCB0D26C}"/>
              </a:ext>
            </a:extLst>
          </p:cNvPr>
          <p:cNvSpPr txBox="1"/>
          <p:nvPr/>
        </p:nvSpPr>
        <p:spPr>
          <a:xfrm>
            <a:off x="7340699" y="3381171"/>
            <a:ext cx="3808638" cy="590978"/>
          </a:xfrm>
          <a:prstGeom prst="rect">
            <a:avLst/>
          </a:prstGeom>
          <a:solidFill>
            <a:schemeClr val="bg2">
              <a:lumMod val="75000"/>
            </a:schemeClr>
          </a:solidFill>
        </p:spPr>
        <p:txBody>
          <a:bodyPr wrap="square" rtlCol="0">
            <a:spAutoFit/>
          </a:bodyPr>
          <a:lstStyle/>
          <a:p>
            <a:endParaRPr lang="en-US" dirty="0"/>
          </a:p>
        </p:txBody>
      </p:sp>
      <p:sp>
        <p:nvSpPr>
          <p:cNvPr id="11" name="TextBox 10">
            <a:extLst>
              <a:ext uri="{FF2B5EF4-FFF2-40B4-BE49-F238E27FC236}">
                <a16:creationId xmlns:a16="http://schemas.microsoft.com/office/drawing/2014/main" id="{7C08401B-B9C4-5745-97ED-78B7A97C309C}"/>
              </a:ext>
            </a:extLst>
          </p:cNvPr>
          <p:cNvSpPr txBox="1"/>
          <p:nvPr/>
        </p:nvSpPr>
        <p:spPr>
          <a:xfrm>
            <a:off x="7340698" y="3381171"/>
            <a:ext cx="3808639" cy="646331"/>
          </a:xfrm>
          <a:prstGeom prst="rect">
            <a:avLst/>
          </a:prstGeom>
          <a:solidFill>
            <a:schemeClr val="accent6">
              <a:alpha val="68000"/>
            </a:schemeClr>
          </a:solidFill>
        </p:spPr>
        <p:txBody>
          <a:bodyPr wrap="square" rtlCol="0">
            <a:spAutoFit/>
          </a:bodyPr>
          <a:lstStyle/>
          <a:p>
            <a:r>
              <a:rPr lang="en-US" i="1" dirty="0">
                <a:solidFill>
                  <a:schemeClr val="bg1"/>
                </a:solidFill>
              </a:rPr>
              <a:t>The thoughts you think, the images you visualize, and the actions you take.</a:t>
            </a:r>
            <a:endParaRPr lang="en-US" i="1" dirty="0"/>
          </a:p>
        </p:txBody>
      </p:sp>
      <p:sp>
        <p:nvSpPr>
          <p:cNvPr id="22" name="TextBox 21">
            <a:extLst>
              <a:ext uri="{FF2B5EF4-FFF2-40B4-BE49-F238E27FC236}">
                <a16:creationId xmlns:a16="http://schemas.microsoft.com/office/drawing/2014/main" id="{AC7B1103-864D-AC4D-840B-457FF3F45FCF}"/>
              </a:ext>
            </a:extLst>
          </p:cNvPr>
          <p:cNvSpPr txBox="1"/>
          <p:nvPr/>
        </p:nvSpPr>
        <p:spPr>
          <a:xfrm>
            <a:off x="327108" y="5199734"/>
            <a:ext cx="4977272" cy="1446550"/>
          </a:xfrm>
          <a:prstGeom prst="rect">
            <a:avLst/>
          </a:prstGeom>
          <a:blipFill dpi="0" rotWithShape="1">
            <a:blip r:embed="rId4">
              <a:alphaModFix amt="70000"/>
            </a:blip>
            <a:srcRect/>
            <a:tile tx="0" ty="0" sx="100000" sy="100000" flip="none" algn="tl"/>
          </a:blipFill>
          <a:ln>
            <a:solidFill>
              <a:schemeClr val="tx1">
                <a:lumMod val="50000"/>
                <a:lumOff val="50000"/>
              </a:schemeClr>
            </a:solidFill>
          </a:ln>
        </p:spPr>
        <p:txBody>
          <a:bodyPr wrap="square" anchor="ctr">
            <a:spAutoFit/>
          </a:bodyPr>
          <a:lstStyle/>
          <a:p>
            <a:pPr algn="ctr"/>
            <a:endParaRPr lang="en-US" sz="800" i="1" dirty="0"/>
          </a:p>
          <a:p>
            <a:pPr algn="ctr"/>
            <a:r>
              <a:rPr lang="en-US" sz="1800" i="1" dirty="0"/>
              <a:t>As we visualize the NEW… </a:t>
            </a:r>
          </a:p>
          <a:p>
            <a:pPr algn="ctr"/>
            <a:r>
              <a:rPr lang="en-US" sz="1800" i="1" dirty="0"/>
              <a:t>we become more dissatisfied with the OLD  … </a:t>
            </a:r>
          </a:p>
          <a:p>
            <a:pPr algn="ctr"/>
            <a:r>
              <a:rPr lang="en-US" sz="1800" i="1" dirty="0"/>
              <a:t> and that stimulates the drive and energy </a:t>
            </a:r>
          </a:p>
          <a:p>
            <a:pPr algn="ctr"/>
            <a:r>
              <a:rPr lang="en-US" sz="1800" i="1" dirty="0"/>
              <a:t>to achieve the goal.</a:t>
            </a:r>
          </a:p>
          <a:p>
            <a:pPr algn="ctr"/>
            <a:endParaRPr lang="en-US" sz="800" i="1" dirty="0"/>
          </a:p>
        </p:txBody>
      </p:sp>
    </p:spTree>
    <p:extLst>
      <p:ext uri="{BB962C8B-B14F-4D97-AF65-F5344CB8AC3E}">
        <p14:creationId xmlns:p14="http://schemas.microsoft.com/office/powerpoint/2010/main" val="3658559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7"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45495"/>
          </a:schemeClr>
        </a:solidFill>
        <a:effectLst/>
      </p:bgPr>
    </p:bg>
    <p:spTree>
      <p:nvGrpSpPr>
        <p:cNvPr id="1" name=""/>
        <p:cNvGrpSpPr/>
        <p:nvPr/>
      </p:nvGrpSpPr>
      <p:grpSpPr>
        <a:xfrm>
          <a:off x="0" y="0"/>
          <a:ext cx="0" cy="0"/>
          <a:chOff x="0" y="0"/>
          <a:chExt cx="0" cy="0"/>
        </a:xfrm>
      </p:grpSpPr>
      <p:sp>
        <p:nvSpPr>
          <p:cNvPr id="2" name="Rectangle 1"/>
          <p:cNvSpPr/>
          <p:nvPr/>
        </p:nvSpPr>
        <p:spPr>
          <a:xfrm>
            <a:off x="422067" y="1447895"/>
            <a:ext cx="8634334" cy="1323439"/>
          </a:xfrm>
          <a:prstGeom prst="rect">
            <a:avLst/>
          </a:prstGeom>
        </p:spPr>
        <p:txBody>
          <a:bodyPr wrap="square">
            <a:spAutoFit/>
          </a:bodyPr>
          <a:lstStyle/>
          <a:p>
            <a:pPr lvl="0"/>
            <a:r>
              <a:rPr lang="en-US" sz="2000" b="1" i="1" dirty="0">
                <a:solidFill>
                  <a:prstClr val="black"/>
                </a:solidFill>
              </a:rPr>
              <a:t>Sample Affirmation</a:t>
            </a:r>
            <a:r>
              <a:rPr lang="en-US" sz="2000" dirty="0">
                <a:solidFill>
                  <a:prstClr val="black"/>
                </a:solidFill>
              </a:rPr>
              <a:t>: “I am honest and authentic when I call my friends. I tell them I am calling about something Shaklee-related, but first, I ask them how they are. We share a wonderful conversation and then we easily move to the topic of Shaklee. They always feel loved and respected. “</a:t>
            </a:r>
            <a:endParaRPr lang="en-US" sz="2000" b="1" i="1" dirty="0">
              <a:solidFill>
                <a:prstClr val="black"/>
              </a:solidFill>
            </a:endParaRPr>
          </a:p>
        </p:txBody>
      </p:sp>
      <p:pic>
        <p:nvPicPr>
          <p:cNvPr id="4" name="Picture 3"/>
          <p:cNvPicPr>
            <a:picLocks noChangeAspect="1"/>
          </p:cNvPicPr>
          <p:nvPr/>
        </p:nvPicPr>
        <p:blipFill>
          <a:blip r:embed="rId2"/>
          <a:stretch>
            <a:fillRect/>
          </a:stretch>
        </p:blipFill>
        <p:spPr>
          <a:xfrm>
            <a:off x="9139327" y="2381011"/>
            <a:ext cx="2828590" cy="4042659"/>
          </a:xfrm>
          <a:prstGeom prst="rect">
            <a:avLst/>
          </a:prstGeom>
        </p:spPr>
      </p:pic>
      <p:sp>
        <p:nvSpPr>
          <p:cNvPr id="6" name="TextBox 5"/>
          <p:cNvSpPr txBox="1"/>
          <p:nvPr/>
        </p:nvSpPr>
        <p:spPr>
          <a:xfrm>
            <a:off x="11060476" y="6426498"/>
            <a:ext cx="709457" cy="369332"/>
          </a:xfrm>
          <a:prstGeom prst="rect">
            <a:avLst/>
          </a:prstGeom>
          <a:noFill/>
        </p:spPr>
        <p:txBody>
          <a:bodyPr wrap="square" rtlCol="0">
            <a:spAutoFit/>
          </a:bodyPr>
          <a:lstStyle/>
          <a:p>
            <a:r>
              <a:rPr lang="en-US" dirty="0"/>
              <a:t>Pam</a:t>
            </a:r>
          </a:p>
        </p:txBody>
      </p:sp>
      <p:sp>
        <p:nvSpPr>
          <p:cNvPr id="5" name="TextBox 4">
            <a:extLst>
              <a:ext uri="{FF2B5EF4-FFF2-40B4-BE49-F238E27FC236}">
                <a16:creationId xmlns:a16="http://schemas.microsoft.com/office/drawing/2014/main" id="{B58DE05D-C2AB-5B4B-B4E8-9D0963B47C0E}"/>
              </a:ext>
            </a:extLst>
          </p:cNvPr>
          <p:cNvSpPr txBox="1"/>
          <p:nvPr/>
        </p:nvSpPr>
        <p:spPr>
          <a:xfrm>
            <a:off x="422067" y="459505"/>
            <a:ext cx="7172325" cy="707886"/>
          </a:xfrm>
          <a:prstGeom prst="rect">
            <a:avLst/>
          </a:prstGeom>
          <a:noFill/>
        </p:spPr>
        <p:txBody>
          <a:bodyPr wrap="square" rtlCol="0">
            <a:spAutoFit/>
          </a:bodyPr>
          <a:lstStyle/>
          <a:p>
            <a:r>
              <a:rPr lang="en-US" sz="2000" b="1" i="1" dirty="0"/>
              <a:t>Problem:</a:t>
            </a:r>
            <a:r>
              <a:rPr lang="en-US" sz="2000" dirty="0"/>
              <a:t> I don’t want my friends to think that I am calling just to sell them something. </a:t>
            </a:r>
            <a:endParaRPr lang="en-US" sz="2000" b="1" i="1" dirty="0"/>
          </a:p>
        </p:txBody>
      </p:sp>
      <p:sp>
        <p:nvSpPr>
          <p:cNvPr id="7" name="TextBox 6">
            <a:extLst>
              <a:ext uri="{FF2B5EF4-FFF2-40B4-BE49-F238E27FC236}">
                <a16:creationId xmlns:a16="http://schemas.microsoft.com/office/drawing/2014/main" id="{479C4617-D0B0-3440-B561-FCF4617B85E5}"/>
              </a:ext>
            </a:extLst>
          </p:cNvPr>
          <p:cNvSpPr txBox="1"/>
          <p:nvPr/>
        </p:nvSpPr>
        <p:spPr>
          <a:xfrm>
            <a:off x="422067" y="3894510"/>
            <a:ext cx="8367088" cy="1015663"/>
          </a:xfrm>
          <a:prstGeom prst="rect">
            <a:avLst/>
          </a:prstGeom>
          <a:noFill/>
        </p:spPr>
        <p:txBody>
          <a:bodyPr wrap="square" rtlCol="0">
            <a:spAutoFit/>
          </a:bodyPr>
          <a:lstStyle/>
          <a:p>
            <a:r>
              <a:rPr lang="en-US" sz="2000" b="1" i="1" dirty="0">
                <a:solidFill>
                  <a:prstClr val="black"/>
                </a:solidFill>
              </a:rPr>
              <a:t>Sample Affirmation</a:t>
            </a:r>
            <a:r>
              <a:rPr lang="en-US" sz="2000" dirty="0">
                <a:solidFill>
                  <a:prstClr val="black"/>
                </a:solidFill>
              </a:rPr>
              <a:t>: “People are happy to refer their friends to me. They know I have products that may help them and I will treat them with respect and care.” </a:t>
            </a:r>
          </a:p>
        </p:txBody>
      </p:sp>
      <p:sp>
        <p:nvSpPr>
          <p:cNvPr id="8" name="TextBox 7">
            <a:extLst>
              <a:ext uri="{FF2B5EF4-FFF2-40B4-BE49-F238E27FC236}">
                <a16:creationId xmlns:a16="http://schemas.microsoft.com/office/drawing/2014/main" id="{4412DCFD-E0E3-A84D-889E-F60F25E98787}"/>
              </a:ext>
            </a:extLst>
          </p:cNvPr>
          <p:cNvSpPr txBox="1"/>
          <p:nvPr/>
        </p:nvSpPr>
        <p:spPr>
          <a:xfrm>
            <a:off x="422067" y="3075057"/>
            <a:ext cx="7883655" cy="707886"/>
          </a:xfrm>
          <a:prstGeom prst="rect">
            <a:avLst/>
          </a:prstGeom>
          <a:noFill/>
        </p:spPr>
        <p:txBody>
          <a:bodyPr wrap="square" rtlCol="0">
            <a:spAutoFit/>
          </a:bodyPr>
          <a:lstStyle/>
          <a:p>
            <a:r>
              <a:rPr lang="en-US" sz="2000" b="1" i="1" dirty="0"/>
              <a:t>Problem: </a:t>
            </a:r>
            <a:r>
              <a:rPr lang="en-US" sz="2000" dirty="0"/>
              <a:t>I am running out of people to talk to and I don’t know how to ask for referrals. </a:t>
            </a:r>
            <a:endParaRPr lang="en-US" sz="2000" b="1" i="1" dirty="0"/>
          </a:p>
        </p:txBody>
      </p:sp>
      <p:sp>
        <p:nvSpPr>
          <p:cNvPr id="9" name="TextBox 8">
            <a:extLst>
              <a:ext uri="{FF2B5EF4-FFF2-40B4-BE49-F238E27FC236}">
                <a16:creationId xmlns:a16="http://schemas.microsoft.com/office/drawing/2014/main" id="{DC010D27-AB71-B248-9B76-277CB12C7786}"/>
              </a:ext>
            </a:extLst>
          </p:cNvPr>
          <p:cNvSpPr txBox="1"/>
          <p:nvPr/>
        </p:nvSpPr>
        <p:spPr>
          <a:xfrm>
            <a:off x="422067" y="5210050"/>
            <a:ext cx="8179008" cy="400110"/>
          </a:xfrm>
          <a:prstGeom prst="rect">
            <a:avLst/>
          </a:prstGeom>
          <a:noFill/>
        </p:spPr>
        <p:txBody>
          <a:bodyPr wrap="square" rtlCol="0">
            <a:spAutoFit/>
          </a:bodyPr>
          <a:lstStyle/>
          <a:p>
            <a:r>
              <a:rPr lang="en-US" sz="2000" b="1" i="1" dirty="0"/>
              <a:t>Problem: </a:t>
            </a:r>
            <a:r>
              <a:rPr lang="en-US" sz="2000" dirty="0"/>
              <a:t>I don’t follow up with anyone.</a:t>
            </a:r>
            <a:endParaRPr lang="en-US" sz="2000" b="1" i="1" dirty="0"/>
          </a:p>
        </p:txBody>
      </p:sp>
      <p:sp>
        <p:nvSpPr>
          <p:cNvPr id="10" name="TextBox 9">
            <a:extLst>
              <a:ext uri="{FF2B5EF4-FFF2-40B4-BE49-F238E27FC236}">
                <a16:creationId xmlns:a16="http://schemas.microsoft.com/office/drawing/2014/main" id="{20E6C566-C192-294A-876A-B4A93BA664DD}"/>
              </a:ext>
            </a:extLst>
          </p:cNvPr>
          <p:cNvSpPr txBox="1"/>
          <p:nvPr/>
        </p:nvSpPr>
        <p:spPr>
          <a:xfrm>
            <a:off x="422067" y="5725572"/>
            <a:ext cx="8179008" cy="707886"/>
          </a:xfrm>
          <a:prstGeom prst="rect">
            <a:avLst/>
          </a:prstGeom>
          <a:noFill/>
        </p:spPr>
        <p:txBody>
          <a:bodyPr wrap="square" rtlCol="0">
            <a:spAutoFit/>
          </a:bodyPr>
          <a:lstStyle/>
          <a:p>
            <a:r>
              <a:rPr lang="en-US" b="1" i="1" dirty="0">
                <a:solidFill>
                  <a:prstClr val="black"/>
                </a:solidFill>
              </a:rPr>
              <a:t>Sample Affirmation</a:t>
            </a:r>
            <a:r>
              <a:rPr lang="en-US" sz="2000" dirty="0">
                <a:solidFill>
                  <a:prstClr val="black"/>
                </a:solidFill>
              </a:rPr>
              <a:t>: “Following up with customers or business partners is the highest form of service I can offer.” </a:t>
            </a:r>
            <a:endParaRPr lang="en-US" sz="2000" dirty="0"/>
          </a:p>
        </p:txBody>
      </p:sp>
      <p:pic>
        <p:nvPicPr>
          <p:cNvPr id="11" name="Picture 10">
            <a:extLst>
              <a:ext uri="{FF2B5EF4-FFF2-40B4-BE49-F238E27FC236}">
                <a16:creationId xmlns:a16="http://schemas.microsoft.com/office/drawing/2014/main" id="{E41B09A1-C230-A143-B47B-347ED5794452}"/>
              </a:ext>
            </a:extLst>
          </p:cNvPr>
          <p:cNvPicPr>
            <a:picLocks noChangeAspect="1"/>
          </p:cNvPicPr>
          <p:nvPr/>
        </p:nvPicPr>
        <p:blipFill>
          <a:blip r:embed="rId3"/>
          <a:stretch>
            <a:fillRect/>
          </a:stretch>
        </p:blipFill>
        <p:spPr>
          <a:xfrm>
            <a:off x="9139327" y="415858"/>
            <a:ext cx="2630606" cy="1517441"/>
          </a:xfrm>
          <a:prstGeom prst="rect">
            <a:avLst/>
          </a:prstGeom>
          <a:ln>
            <a:solidFill>
              <a:schemeClr val="tx1">
                <a:lumMod val="50000"/>
                <a:lumOff val="50000"/>
              </a:schemeClr>
            </a:solidFill>
          </a:ln>
        </p:spPr>
      </p:pic>
    </p:spTree>
    <p:extLst>
      <p:ext uri="{BB962C8B-B14F-4D97-AF65-F5344CB8AC3E}">
        <p14:creationId xmlns:p14="http://schemas.microsoft.com/office/powerpoint/2010/main" val="36967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0CDB2">
            <a:alpha val="59298"/>
          </a:srgbClr>
        </a:solidFill>
        <a:effectLst/>
      </p:bgPr>
    </p:bg>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37DE5B2E-D5EF-A241-BA54-CC21CC64217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81370" y="1616467"/>
            <a:ext cx="2607667" cy="36433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FD986CE-1B19-AB4A-B5C0-881CF432CAE8}"/>
              </a:ext>
            </a:extLst>
          </p:cNvPr>
          <p:cNvSpPr txBox="1"/>
          <p:nvPr/>
        </p:nvSpPr>
        <p:spPr>
          <a:xfrm>
            <a:off x="253955" y="1616467"/>
            <a:ext cx="8502927" cy="4524315"/>
          </a:xfrm>
          <a:prstGeom prst="rect">
            <a:avLst/>
          </a:prstGeom>
          <a:noFill/>
        </p:spPr>
        <p:txBody>
          <a:bodyPr wrap="square" rtlCol="0">
            <a:spAutoFit/>
          </a:bodyPr>
          <a:lstStyle/>
          <a:p>
            <a:pPr fontAlgn="base"/>
            <a:r>
              <a:rPr lang="en-US" dirty="0"/>
              <a:t>Things always come up to challenge a goal. </a:t>
            </a:r>
          </a:p>
          <a:p>
            <a:pPr fontAlgn="base"/>
            <a:r>
              <a:rPr lang="en-US" dirty="0"/>
              <a:t>Delays, </a:t>
            </a:r>
          </a:p>
          <a:p>
            <a:r>
              <a:rPr lang="en-US" dirty="0"/>
              <a:t>Obstacles,</a:t>
            </a:r>
          </a:p>
          <a:p>
            <a:r>
              <a:rPr lang="en-US" dirty="0"/>
              <a:t>Unexpected Family Events, </a:t>
            </a:r>
          </a:p>
          <a:p>
            <a:r>
              <a:rPr lang="en-US" dirty="0"/>
              <a:t>Internal Doubts </a:t>
            </a:r>
          </a:p>
          <a:p>
            <a:r>
              <a:rPr lang="en-US" dirty="0"/>
              <a:t>and Fears, etc. </a:t>
            </a:r>
          </a:p>
          <a:p>
            <a:endParaRPr lang="en-US" dirty="0"/>
          </a:p>
          <a:p>
            <a:r>
              <a:rPr lang="en-US" dirty="0"/>
              <a:t>This is life.  </a:t>
            </a:r>
          </a:p>
          <a:p>
            <a:pPr fontAlgn="base"/>
            <a:r>
              <a:rPr lang="en-US" dirty="0"/>
              <a:t>How we navigate ourselves through these challenges determines whether or not we reach our goal.  </a:t>
            </a:r>
          </a:p>
          <a:p>
            <a:pPr fontAlgn="base"/>
            <a:r>
              <a:rPr lang="en-US" dirty="0"/>
              <a:t>When we are truly committed to reaching our goal, </a:t>
            </a:r>
          </a:p>
          <a:p>
            <a:pPr fontAlgn="base"/>
            <a:r>
              <a:rPr lang="en-US" dirty="0"/>
              <a:t>delays and difficulties don’t derail us. </a:t>
            </a:r>
          </a:p>
          <a:p>
            <a:pPr fontAlgn="base"/>
            <a:endParaRPr lang="en-US" dirty="0"/>
          </a:p>
          <a:p>
            <a:pPr fontAlgn="base"/>
            <a:r>
              <a:rPr lang="en-US" dirty="0"/>
              <a:t>We may need to adjust our timeline, shift our strategy, and/or learn some new skills,</a:t>
            </a:r>
          </a:p>
          <a:p>
            <a:pPr fontAlgn="base"/>
            <a:r>
              <a:rPr lang="en-US" dirty="0"/>
              <a:t>but the vision of reaching our goal and our belief that we will reach it remains intact. </a:t>
            </a:r>
          </a:p>
          <a:p>
            <a:endParaRPr lang="en-US" dirty="0"/>
          </a:p>
        </p:txBody>
      </p:sp>
      <p:sp>
        <p:nvSpPr>
          <p:cNvPr id="3" name="TextBox 2">
            <a:extLst>
              <a:ext uri="{FF2B5EF4-FFF2-40B4-BE49-F238E27FC236}">
                <a16:creationId xmlns:a16="http://schemas.microsoft.com/office/drawing/2014/main" id="{8D16EC5A-0D2D-9F42-96EB-EA8B5246AC4F}"/>
              </a:ext>
            </a:extLst>
          </p:cNvPr>
          <p:cNvSpPr txBox="1"/>
          <p:nvPr/>
        </p:nvSpPr>
        <p:spPr>
          <a:xfrm>
            <a:off x="138632" y="5909949"/>
            <a:ext cx="11999015" cy="830997"/>
          </a:xfrm>
          <a:prstGeom prst="rect">
            <a:avLst/>
          </a:prstGeom>
          <a:solidFill>
            <a:srgbClr val="F0CDB2"/>
          </a:solidFill>
          <a:ln>
            <a:solidFill>
              <a:schemeClr val="tx1">
                <a:lumMod val="50000"/>
                <a:lumOff val="50000"/>
              </a:schemeClr>
            </a:solidFill>
          </a:ln>
        </p:spPr>
        <p:txBody>
          <a:bodyPr wrap="square" rtlCol="0">
            <a:spAutoFit/>
          </a:bodyPr>
          <a:lstStyle/>
          <a:p>
            <a:r>
              <a:rPr lang="en-US" b="1" dirty="0"/>
              <a:t>  </a:t>
            </a:r>
            <a:r>
              <a:rPr lang="en-US" sz="2400" b="1" dirty="0"/>
              <a:t>We want to commit to reaching our goal, regardless of what circumstances may challenge us.</a:t>
            </a:r>
            <a:endParaRPr lang="en-US" sz="2400" dirty="0"/>
          </a:p>
        </p:txBody>
      </p:sp>
      <p:sp>
        <p:nvSpPr>
          <p:cNvPr id="4" name="TextBox 3">
            <a:extLst>
              <a:ext uri="{FF2B5EF4-FFF2-40B4-BE49-F238E27FC236}">
                <a16:creationId xmlns:a16="http://schemas.microsoft.com/office/drawing/2014/main" id="{0363277B-CF91-6B44-B870-6F6D5EE40C6E}"/>
              </a:ext>
            </a:extLst>
          </p:cNvPr>
          <p:cNvSpPr txBox="1"/>
          <p:nvPr/>
        </p:nvSpPr>
        <p:spPr>
          <a:xfrm>
            <a:off x="399649" y="177421"/>
            <a:ext cx="11289387" cy="1200329"/>
          </a:xfrm>
          <a:prstGeom prst="rect">
            <a:avLst/>
          </a:prstGeom>
          <a:solidFill>
            <a:srgbClr val="F0CDB2"/>
          </a:solidFill>
          <a:ln>
            <a:solidFill>
              <a:schemeClr val="tx1">
                <a:lumMod val="50000"/>
                <a:lumOff val="50000"/>
              </a:schemeClr>
            </a:solidFill>
          </a:ln>
        </p:spPr>
        <p:txBody>
          <a:bodyPr wrap="square" rtlCol="0">
            <a:spAutoFit/>
          </a:bodyPr>
          <a:lstStyle/>
          <a:p>
            <a:r>
              <a:rPr lang="en-US" sz="3600" dirty="0"/>
              <a:t>On Our Way to the Goal, There Will Be Challenges and Obstacles and Interruptions…</a:t>
            </a:r>
          </a:p>
        </p:txBody>
      </p:sp>
      <p:sp>
        <p:nvSpPr>
          <p:cNvPr id="5" name="TextBox 4">
            <a:extLst>
              <a:ext uri="{FF2B5EF4-FFF2-40B4-BE49-F238E27FC236}">
                <a16:creationId xmlns:a16="http://schemas.microsoft.com/office/drawing/2014/main" id="{F79B5322-3A61-0C4D-B363-89EDA51E71FB}"/>
              </a:ext>
            </a:extLst>
          </p:cNvPr>
          <p:cNvSpPr txBox="1"/>
          <p:nvPr/>
        </p:nvSpPr>
        <p:spPr>
          <a:xfrm>
            <a:off x="11324705" y="6371614"/>
            <a:ext cx="728663"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478540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88" name="Slide Background Fill">
            <a:extLst>
              <a:ext uri="{FF2B5EF4-FFF2-40B4-BE49-F238E27FC236}">
                <a16:creationId xmlns:a16="http://schemas.microsoft.com/office/drawing/2014/main" id="{C3420C89-0B09-4632-A4AF-3971D08BF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89" name="Color Cover">
            <a:extLst>
              <a:ext uri="{FF2B5EF4-FFF2-40B4-BE49-F238E27FC236}">
                <a16:creationId xmlns:a16="http://schemas.microsoft.com/office/drawing/2014/main" id="{4E5CBA61-BF74-40B4-A3A8-366BBA626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390" name="Group 74">
            <a:extLst>
              <a:ext uri="{FF2B5EF4-FFF2-40B4-BE49-F238E27FC236}">
                <a16:creationId xmlns:a16="http://schemas.microsoft.com/office/drawing/2014/main" id="{AC27E70C-5470-4262-B9CE-AE52C51CF4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2929"/>
            <a:ext cx="12188952" cy="3490956"/>
            <a:chOff x="651279" y="598259"/>
            <a:chExt cx="10889442" cy="5680742"/>
          </a:xfrm>
        </p:grpSpPr>
        <p:sp>
          <p:nvSpPr>
            <p:cNvPr id="76" name="Color">
              <a:extLst>
                <a:ext uri="{FF2B5EF4-FFF2-40B4-BE49-F238E27FC236}">
                  <a16:creationId xmlns:a16="http://schemas.microsoft.com/office/drawing/2014/main" id="{B5C7D35F-738C-47DF-AD6E-859806E46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Color">
              <a:extLst>
                <a:ext uri="{FF2B5EF4-FFF2-40B4-BE49-F238E27FC236}">
                  <a16:creationId xmlns:a16="http://schemas.microsoft.com/office/drawing/2014/main" id="{740F8C8B-E52F-46CF-89C7-51C6A037CF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386" name="Picture 2">
            <a:extLst>
              <a:ext uri="{FF2B5EF4-FFF2-40B4-BE49-F238E27FC236}">
                <a16:creationId xmlns:a16="http://schemas.microsoft.com/office/drawing/2014/main" id="{EBBB85AE-EBA8-2841-B471-3F9285BC50AC}"/>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805030" y="1065276"/>
            <a:ext cx="4727448" cy="4727448"/>
          </a:xfrm>
          <a:prstGeom prst="rect">
            <a:avLst/>
          </a:prstGeom>
          <a:noFill/>
          <a:extLst>
            <a:ext uri="{909E8E84-426E-40DD-AFC4-6F175D3DCCD1}">
              <a14:hiddenFill xmlns:a14="http://schemas.microsoft.com/office/drawing/2010/main">
                <a:solidFill>
                  <a:srgbClr val="FFFFFF"/>
                </a:solidFill>
              </a14:hiddenFill>
            </a:ext>
          </a:extLst>
        </p:spPr>
      </p:pic>
      <p:grpSp>
        <p:nvGrpSpPr>
          <p:cNvPr id="16391" name="Group 78">
            <a:extLst>
              <a:ext uri="{FF2B5EF4-FFF2-40B4-BE49-F238E27FC236}">
                <a16:creationId xmlns:a16="http://schemas.microsoft.com/office/drawing/2014/main" id="{E27AF472-EAE3-4572-AB69-B92BD10DBC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80" name="Freeform: Shape 79">
              <a:extLst>
                <a:ext uri="{FF2B5EF4-FFF2-40B4-BE49-F238E27FC236}">
                  <a16:creationId xmlns:a16="http://schemas.microsoft.com/office/drawing/2014/main" id="{BF4DB9D2-6215-420C-874C-82EADF8C6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1" name="Freeform: Shape 80">
              <a:extLst>
                <a:ext uri="{FF2B5EF4-FFF2-40B4-BE49-F238E27FC236}">
                  <a16:creationId xmlns:a16="http://schemas.microsoft.com/office/drawing/2014/main" id="{1F003139-C97C-44FA-B139-32E4DFDCE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2" name="Freeform: Shape 81">
              <a:extLst>
                <a:ext uri="{FF2B5EF4-FFF2-40B4-BE49-F238E27FC236}">
                  <a16:creationId xmlns:a16="http://schemas.microsoft.com/office/drawing/2014/main" id="{5CE4DD6E-8CEA-45EE-B630-DBC22144D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3" name="Freeform: Shape 82">
              <a:extLst>
                <a:ext uri="{FF2B5EF4-FFF2-40B4-BE49-F238E27FC236}">
                  <a16:creationId xmlns:a16="http://schemas.microsoft.com/office/drawing/2014/main" id="{A4372F7F-AA3C-470B-AA61-7C35B7722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4" name="Freeform: Shape 83">
              <a:extLst>
                <a:ext uri="{FF2B5EF4-FFF2-40B4-BE49-F238E27FC236}">
                  <a16:creationId xmlns:a16="http://schemas.microsoft.com/office/drawing/2014/main" id="{34B605BF-D199-43DD-9328-E99F2ADFC6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5" name="Freeform: Shape 84">
              <a:extLst>
                <a:ext uri="{FF2B5EF4-FFF2-40B4-BE49-F238E27FC236}">
                  <a16:creationId xmlns:a16="http://schemas.microsoft.com/office/drawing/2014/main" id="{E5D42A77-7336-4A35-8922-8098A16AA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6" name="Freeform: Shape 85">
              <a:extLst>
                <a:ext uri="{FF2B5EF4-FFF2-40B4-BE49-F238E27FC236}">
                  <a16:creationId xmlns:a16="http://schemas.microsoft.com/office/drawing/2014/main" id="{7401EE7D-B85D-4C10-AB8C-71884EFB11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3" name="TextBox 2">
            <a:extLst>
              <a:ext uri="{FF2B5EF4-FFF2-40B4-BE49-F238E27FC236}">
                <a16:creationId xmlns:a16="http://schemas.microsoft.com/office/drawing/2014/main" id="{4D84E9B5-231B-F747-8833-192C3CD33B64}"/>
              </a:ext>
            </a:extLst>
          </p:cNvPr>
          <p:cNvSpPr txBox="1"/>
          <p:nvPr/>
        </p:nvSpPr>
        <p:spPr>
          <a:xfrm>
            <a:off x="786383" y="3566810"/>
            <a:ext cx="5692953" cy="2651110"/>
          </a:xfrm>
          <a:prstGeom prst="rect">
            <a:avLst/>
          </a:prstGeom>
        </p:spPr>
        <p:txBody>
          <a:bodyPr vert="horz" lIns="91440" tIns="45720" rIns="91440" bIns="45720" rtlCol="0" anchor="ctr">
            <a:normAutofit/>
          </a:bodyPr>
          <a:lstStyle/>
          <a:p>
            <a:pPr>
              <a:lnSpc>
                <a:spcPct val="90000"/>
              </a:lnSpc>
              <a:spcAft>
                <a:spcPts val="600"/>
              </a:spcAft>
            </a:pPr>
            <a:r>
              <a:rPr lang="en-US" sz="2000" dirty="0">
                <a:solidFill>
                  <a:schemeClr val="tx2"/>
                </a:solidFill>
              </a:rPr>
              <a:t>Now through 12/31/21, anyone who joins as a NEW Distributor (or upgrades from Member to Distributor) will earn double commissions, up to $1,000 per month! </a:t>
            </a:r>
          </a:p>
          <a:p>
            <a:pPr>
              <a:lnSpc>
                <a:spcPct val="90000"/>
              </a:lnSpc>
              <a:spcAft>
                <a:spcPts val="600"/>
              </a:spcAft>
            </a:pPr>
            <a:r>
              <a:rPr lang="en-US" sz="2000" dirty="0">
                <a:solidFill>
                  <a:schemeClr val="tx2"/>
                </a:solidFill>
              </a:rPr>
              <a:t>Shaklee is also cutting the cost to get started in half… just $25…with any product order!</a:t>
            </a:r>
          </a:p>
        </p:txBody>
      </p:sp>
    </p:spTree>
    <p:extLst>
      <p:ext uri="{BB962C8B-B14F-4D97-AF65-F5344CB8AC3E}">
        <p14:creationId xmlns:p14="http://schemas.microsoft.com/office/powerpoint/2010/main" val="4111864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alpha val="15746"/>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B7D3D7-5CF7-6D4B-B0E3-6A27009BEC8C}"/>
              </a:ext>
            </a:extLst>
          </p:cNvPr>
          <p:cNvSpPr txBox="1"/>
          <p:nvPr/>
        </p:nvSpPr>
        <p:spPr>
          <a:xfrm>
            <a:off x="439556" y="471997"/>
            <a:ext cx="5431971" cy="2246769"/>
          </a:xfrm>
          <a:prstGeom prst="rect">
            <a:avLst/>
          </a:prstGeom>
          <a:noFill/>
        </p:spPr>
        <p:txBody>
          <a:bodyPr wrap="square">
            <a:spAutoFit/>
          </a:bodyPr>
          <a:lstStyle/>
          <a:p>
            <a:r>
              <a:rPr lang="en-US" sz="2000" dirty="0"/>
              <a:t>Long-term goals  - 1 year from now…5 years from now…</a:t>
            </a:r>
          </a:p>
          <a:p>
            <a:endParaRPr lang="en-US" sz="2000" dirty="0"/>
          </a:p>
          <a:p>
            <a:pPr marL="285750" indent="-285750">
              <a:buFont typeface="Arial" panose="020B0604020202020204" pitchFamily="34" charset="0"/>
              <a:buChar char="•"/>
            </a:pPr>
            <a:r>
              <a:rPr lang="en-US" sz="2000" dirty="0"/>
              <a:t>what would you like your life to look like? </a:t>
            </a:r>
          </a:p>
          <a:p>
            <a:pPr marL="285750" indent="-285750">
              <a:buFont typeface="Arial" panose="020B0604020202020204" pitchFamily="34" charset="0"/>
              <a:buChar char="•"/>
            </a:pPr>
            <a:r>
              <a:rPr lang="en-US" sz="2000" dirty="0"/>
              <a:t>what would you like your business to look like?</a:t>
            </a:r>
          </a:p>
          <a:p>
            <a:endParaRPr lang="en-US" sz="2000" dirty="0"/>
          </a:p>
          <a:p>
            <a:r>
              <a:rPr lang="en-US" sz="2000" dirty="0"/>
              <a:t>Short term goals – 90 days from now  </a:t>
            </a:r>
          </a:p>
        </p:txBody>
      </p:sp>
      <p:sp>
        <p:nvSpPr>
          <p:cNvPr id="7" name="TextBox 6">
            <a:extLst>
              <a:ext uri="{FF2B5EF4-FFF2-40B4-BE49-F238E27FC236}">
                <a16:creationId xmlns:a16="http://schemas.microsoft.com/office/drawing/2014/main" id="{847D682A-3BCF-5C40-8977-872EB81526C2}"/>
              </a:ext>
            </a:extLst>
          </p:cNvPr>
          <p:cNvSpPr txBox="1"/>
          <p:nvPr/>
        </p:nvSpPr>
        <p:spPr>
          <a:xfrm>
            <a:off x="449298" y="3190590"/>
            <a:ext cx="4346369" cy="400110"/>
          </a:xfrm>
          <a:prstGeom prst="rect">
            <a:avLst/>
          </a:prstGeom>
          <a:noFill/>
        </p:spPr>
        <p:txBody>
          <a:bodyPr wrap="square" rtlCol="0">
            <a:spAutoFit/>
          </a:bodyPr>
          <a:lstStyle/>
          <a:p>
            <a:r>
              <a:rPr lang="en-US" sz="2000" dirty="0"/>
              <a:t>How will we get from here…to there? </a:t>
            </a:r>
          </a:p>
        </p:txBody>
      </p:sp>
      <p:sp>
        <p:nvSpPr>
          <p:cNvPr id="8" name="TextBox 7">
            <a:extLst>
              <a:ext uri="{FF2B5EF4-FFF2-40B4-BE49-F238E27FC236}">
                <a16:creationId xmlns:a16="http://schemas.microsoft.com/office/drawing/2014/main" id="{9EF1422A-6D98-E348-9BDC-3D61E9582337}"/>
              </a:ext>
            </a:extLst>
          </p:cNvPr>
          <p:cNvSpPr txBox="1"/>
          <p:nvPr/>
        </p:nvSpPr>
        <p:spPr>
          <a:xfrm>
            <a:off x="449298" y="3790254"/>
            <a:ext cx="4702629" cy="400110"/>
          </a:xfrm>
          <a:prstGeom prst="rect">
            <a:avLst/>
          </a:prstGeom>
          <a:noFill/>
        </p:spPr>
        <p:txBody>
          <a:bodyPr wrap="square" rtlCol="0">
            <a:spAutoFit/>
          </a:bodyPr>
          <a:lstStyle/>
          <a:p>
            <a:r>
              <a:rPr lang="en-US" sz="2000" dirty="0"/>
              <a:t>With working goals and a plan.</a:t>
            </a:r>
          </a:p>
        </p:txBody>
      </p:sp>
      <p:sp>
        <p:nvSpPr>
          <p:cNvPr id="10" name="TextBox 9">
            <a:extLst>
              <a:ext uri="{FF2B5EF4-FFF2-40B4-BE49-F238E27FC236}">
                <a16:creationId xmlns:a16="http://schemas.microsoft.com/office/drawing/2014/main" id="{F205831C-5899-AE46-A633-5FBC1CA508F1}"/>
              </a:ext>
            </a:extLst>
          </p:cNvPr>
          <p:cNvSpPr txBox="1"/>
          <p:nvPr/>
        </p:nvSpPr>
        <p:spPr>
          <a:xfrm>
            <a:off x="464681" y="4453602"/>
            <a:ext cx="3372592" cy="1631216"/>
          </a:xfrm>
          <a:prstGeom prst="rect">
            <a:avLst/>
          </a:prstGeom>
          <a:noFill/>
        </p:spPr>
        <p:txBody>
          <a:bodyPr wrap="square" rtlCol="0">
            <a:spAutoFit/>
          </a:bodyPr>
          <a:lstStyle/>
          <a:p>
            <a:r>
              <a:rPr lang="en-US" sz="2000" dirty="0"/>
              <a:t>A plan for developing a solid customer base.</a:t>
            </a:r>
          </a:p>
          <a:p>
            <a:r>
              <a:rPr lang="en-US" sz="2000" dirty="0"/>
              <a:t>AND</a:t>
            </a:r>
          </a:p>
          <a:p>
            <a:r>
              <a:rPr lang="en-US" sz="2000" dirty="0"/>
              <a:t>A plan for assembling our business teams.</a:t>
            </a:r>
          </a:p>
        </p:txBody>
      </p:sp>
      <p:pic>
        <p:nvPicPr>
          <p:cNvPr id="14" name="Picture 13">
            <a:extLst>
              <a:ext uri="{FF2B5EF4-FFF2-40B4-BE49-F238E27FC236}">
                <a16:creationId xmlns:a16="http://schemas.microsoft.com/office/drawing/2014/main" id="{59B2AEF9-37BF-4D4C-98DA-667D03EACFBD}"/>
              </a:ext>
            </a:extLst>
          </p:cNvPr>
          <p:cNvPicPr>
            <a:picLocks noChangeAspect="1"/>
          </p:cNvPicPr>
          <p:nvPr/>
        </p:nvPicPr>
        <p:blipFill>
          <a:blip r:embed="rId2"/>
          <a:stretch>
            <a:fillRect/>
          </a:stretch>
        </p:blipFill>
        <p:spPr>
          <a:xfrm>
            <a:off x="6941857" y="656864"/>
            <a:ext cx="4132616" cy="4123804"/>
          </a:xfrm>
          <a:prstGeom prst="rect">
            <a:avLst/>
          </a:prstGeom>
        </p:spPr>
      </p:pic>
      <p:sp>
        <p:nvSpPr>
          <p:cNvPr id="15" name="TextBox 14">
            <a:extLst>
              <a:ext uri="{FF2B5EF4-FFF2-40B4-BE49-F238E27FC236}">
                <a16:creationId xmlns:a16="http://schemas.microsoft.com/office/drawing/2014/main" id="{1072B89C-39E3-E243-A062-964D757B08F0}"/>
              </a:ext>
            </a:extLst>
          </p:cNvPr>
          <p:cNvSpPr txBox="1"/>
          <p:nvPr/>
        </p:nvSpPr>
        <p:spPr>
          <a:xfrm>
            <a:off x="7336728" y="5420380"/>
            <a:ext cx="3883068" cy="523220"/>
          </a:xfrm>
          <a:prstGeom prst="rect">
            <a:avLst/>
          </a:prstGeom>
          <a:noFill/>
        </p:spPr>
        <p:txBody>
          <a:bodyPr wrap="square">
            <a:spAutoFit/>
          </a:bodyPr>
          <a:lstStyle/>
          <a:p>
            <a:r>
              <a:rPr lang="en-US" sz="2800" dirty="0">
                <a:solidFill>
                  <a:srgbClr val="FF0000"/>
                </a:solidFill>
                <a:latin typeface="Elephant Pro" pitchFamily="2" charset="0"/>
              </a:rPr>
              <a:t>So let’s make a plan!</a:t>
            </a:r>
          </a:p>
        </p:txBody>
      </p:sp>
      <p:sp>
        <p:nvSpPr>
          <p:cNvPr id="19" name="TextBox 18">
            <a:extLst>
              <a:ext uri="{FF2B5EF4-FFF2-40B4-BE49-F238E27FC236}">
                <a16:creationId xmlns:a16="http://schemas.microsoft.com/office/drawing/2014/main" id="{5CC2D330-0FA8-D047-8464-F4267CB3BAA6}"/>
              </a:ext>
            </a:extLst>
          </p:cNvPr>
          <p:cNvSpPr txBox="1"/>
          <p:nvPr/>
        </p:nvSpPr>
        <p:spPr>
          <a:xfrm>
            <a:off x="11396015" y="6345793"/>
            <a:ext cx="662608"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335431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alpha val="9347"/>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6942F5-186B-3B4A-A752-C16E20A92AC1}"/>
              </a:ext>
            </a:extLst>
          </p:cNvPr>
          <p:cNvPicPr>
            <a:picLocks noChangeAspect="1"/>
          </p:cNvPicPr>
          <p:nvPr/>
        </p:nvPicPr>
        <p:blipFill>
          <a:blip r:embed="rId3"/>
          <a:stretch>
            <a:fillRect/>
          </a:stretch>
        </p:blipFill>
        <p:spPr>
          <a:xfrm>
            <a:off x="1458686" y="0"/>
            <a:ext cx="9274628" cy="7166758"/>
          </a:xfrm>
          <a:prstGeom prst="rect">
            <a:avLst/>
          </a:prstGeom>
        </p:spPr>
      </p:pic>
      <p:sp>
        <p:nvSpPr>
          <p:cNvPr id="2" name="5-Point Star 1">
            <a:extLst>
              <a:ext uri="{FF2B5EF4-FFF2-40B4-BE49-F238E27FC236}">
                <a16:creationId xmlns:a16="http://schemas.microsoft.com/office/drawing/2014/main" id="{71DC0660-BBC4-854F-B680-259CE33336D7}"/>
              </a:ext>
            </a:extLst>
          </p:cNvPr>
          <p:cNvSpPr/>
          <p:nvPr/>
        </p:nvSpPr>
        <p:spPr>
          <a:xfrm>
            <a:off x="1567538" y="1890648"/>
            <a:ext cx="285007" cy="2850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5-Point Star 3">
            <a:extLst>
              <a:ext uri="{FF2B5EF4-FFF2-40B4-BE49-F238E27FC236}">
                <a16:creationId xmlns:a16="http://schemas.microsoft.com/office/drawing/2014/main" id="{97CC8FEE-FE49-B14B-AD6A-7BC15DF97208}"/>
              </a:ext>
            </a:extLst>
          </p:cNvPr>
          <p:cNvSpPr/>
          <p:nvPr/>
        </p:nvSpPr>
        <p:spPr>
          <a:xfrm>
            <a:off x="1567538" y="3119251"/>
            <a:ext cx="285007" cy="2850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5-Point Star 4">
            <a:extLst>
              <a:ext uri="{FF2B5EF4-FFF2-40B4-BE49-F238E27FC236}">
                <a16:creationId xmlns:a16="http://schemas.microsoft.com/office/drawing/2014/main" id="{F2B11D82-6E29-F947-8F55-00F20CF69912}"/>
              </a:ext>
            </a:extLst>
          </p:cNvPr>
          <p:cNvSpPr/>
          <p:nvPr/>
        </p:nvSpPr>
        <p:spPr>
          <a:xfrm>
            <a:off x="1603161" y="4019799"/>
            <a:ext cx="285007" cy="2850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a:extLst>
              <a:ext uri="{FF2B5EF4-FFF2-40B4-BE49-F238E27FC236}">
                <a16:creationId xmlns:a16="http://schemas.microsoft.com/office/drawing/2014/main" id="{CEF77987-B477-C548-9FBE-04AD1C2A8535}"/>
              </a:ext>
            </a:extLst>
          </p:cNvPr>
          <p:cNvSpPr/>
          <p:nvPr/>
        </p:nvSpPr>
        <p:spPr>
          <a:xfrm>
            <a:off x="1603160" y="5224153"/>
            <a:ext cx="285007" cy="2850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a:extLst>
              <a:ext uri="{FF2B5EF4-FFF2-40B4-BE49-F238E27FC236}">
                <a16:creationId xmlns:a16="http://schemas.microsoft.com/office/drawing/2014/main" id="{373EBB2B-FBFF-0C4C-957B-BE009546693C}"/>
              </a:ext>
            </a:extLst>
          </p:cNvPr>
          <p:cNvSpPr/>
          <p:nvPr/>
        </p:nvSpPr>
        <p:spPr>
          <a:xfrm>
            <a:off x="1615033" y="5811983"/>
            <a:ext cx="285007" cy="2850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6E9262F-0238-974B-8D46-EE5327E226A0}"/>
              </a:ext>
            </a:extLst>
          </p:cNvPr>
          <p:cNvSpPr txBox="1"/>
          <p:nvPr/>
        </p:nvSpPr>
        <p:spPr>
          <a:xfrm>
            <a:off x="10733314" y="5229102"/>
            <a:ext cx="1284515" cy="830997"/>
          </a:xfrm>
          <a:prstGeom prst="rect">
            <a:avLst/>
          </a:prstGeom>
          <a:noFill/>
        </p:spPr>
        <p:txBody>
          <a:bodyPr wrap="square" rtlCol="0">
            <a:spAutoFit/>
          </a:bodyPr>
          <a:lstStyle/>
          <a:p>
            <a:r>
              <a:rPr lang="en-US" sz="1200" dirty="0"/>
              <a:t>Available at </a:t>
            </a:r>
            <a:r>
              <a:rPr lang="en-US" sz="1200" dirty="0" err="1"/>
              <a:t>Shaklee.com</a:t>
            </a:r>
            <a:r>
              <a:rPr lang="en-US" sz="1200" dirty="0"/>
              <a:t>&gt;my business.&gt;tools&gt;onboarding</a:t>
            </a:r>
          </a:p>
        </p:txBody>
      </p:sp>
      <p:sp>
        <p:nvSpPr>
          <p:cNvPr id="6" name="TextBox 5"/>
          <p:cNvSpPr txBox="1"/>
          <p:nvPr/>
        </p:nvSpPr>
        <p:spPr>
          <a:xfrm>
            <a:off x="10964280" y="6244096"/>
            <a:ext cx="822582" cy="369332"/>
          </a:xfrm>
          <a:prstGeom prst="rect">
            <a:avLst/>
          </a:prstGeom>
          <a:noFill/>
        </p:spPr>
        <p:txBody>
          <a:bodyPr wrap="square" rtlCol="0">
            <a:spAutoFit/>
          </a:bodyPr>
          <a:lstStyle/>
          <a:p>
            <a:r>
              <a:rPr lang="en-US" dirty="0"/>
              <a:t> Pam</a:t>
            </a:r>
          </a:p>
        </p:txBody>
      </p:sp>
    </p:spTree>
    <p:extLst>
      <p:ext uri="{BB962C8B-B14F-4D97-AF65-F5344CB8AC3E}">
        <p14:creationId xmlns:p14="http://schemas.microsoft.com/office/powerpoint/2010/main" val="3100712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alpha val="43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57F37-7AD9-E742-B9EA-0CD5A5B7F26A}"/>
              </a:ext>
            </a:extLst>
          </p:cNvPr>
          <p:cNvSpPr>
            <a:spLocks noGrp="1"/>
          </p:cNvSpPr>
          <p:nvPr>
            <p:ph type="title"/>
          </p:nvPr>
        </p:nvSpPr>
        <p:spPr>
          <a:xfrm>
            <a:off x="838200" y="365125"/>
            <a:ext cx="8104322" cy="935223"/>
          </a:xfrm>
          <a:ln>
            <a:solidFill>
              <a:schemeClr val="bg2">
                <a:lumMod val="50000"/>
              </a:schemeClr>
            </a:solidFill>
          </a:ln>
        </p:spPr>
        <p:txBody>
          <a:bodyPr>
            <a:normAutofit/>
          </a:bodyPr>
          <a:lstStyle/>
          <a:p>
            <a:r>
              <a:rPr lang="en-US" sz="3600" dirty="0"/>
              <a:t>Generating 1000 PV with Product Bundles</a:t>
            </a:r>
          </a:p>
        </p:txBody>
      </p:sp>
      <p:sp>
        <p:nvSpPr>
          <p:cNvPr id="3" name="Content Placeholder 2">
            <a:extLst>
              <a:ext uri="{FF2B5EF4-FFF2-40B4-BE49-F238E27FC236}">
                <a16:creationId xmlns:a16="http://schemas.microsoft.com/office/drawing/2014/main" id="{03ACA814-B051-6A46-8A10-A0D5C26E88B2}"/>
              </a:ext>
            </a:extLst>
          </p:cNvPr>
          <p:cNvSpPr>
            <a:spLocks noGrp="1"/>
          </p:cNvSpPr>
          <p:nvPr>
            <p:ph idx="1"/>
          </p:nvPr>
        </p:nvSpPr>
        <p:spPr>
          <a:xfrm>
            <a:off x="838200" y="1825625"/>
            <a:ext cx="16450770" cy="4011708"/>
          </a:xfrm>
        </p:spPr>
        <p:txBody>
          <a:bodyPr>
            <a:normAutofit fontScale="92500" lnSpcReduction="20000"/>
          </a:bodyPr>
          <a:lstStyle/>
          <a:p>
            <a:pPr marL="0" indent="0">
              <a:buNone/>
            </a:pPr>
            <a:r>
              <a:rPr lang="en-US" dirty="0"/>
              <a:t>1000 PV Plan with Prove It Challenge </a:t>
            </a:r>
          </a:p>
          <a:p>
            <a:pPr marL="0" indent="0">
              <a:buNone/>
            </a:pPr>
            <a:r>
              <a:rPr lang="en-US" dirty="0"/>
              <a:t>Each kit = 100 PV x 10 = 1000 PV</a:t>
            </a:r>
          </a:p>
          <a:p>
            <a:pPr marL="0" indent="0">
              <a:buNone/>
            </a:pPr>
            <a:endParaRPr lang="en-US" dirty="0"/>
          </a:p>
          <a:p>
            <a:pPr marL="0" indent="0">
              <a:buNone/>
            </a:pPr>
            <a:r>
              <a:rPr lang="en-US" dirty="0"/>
              <a:t>1000 PV Plan with Immunity</a:t>
            </a:r>
          </a:p>
          <a:p>
            <a:pPr marL="0" indent="0">
              <a:buNone/>
            </a:pPr>
            <a:r>
              <a:rPr lang="en-US" sz="1800" dirty="0"/>
              <a:t>Vita-Lea 120 ct.    	$23.70/17.70 PV</a:t>
            </a:r>
          </a:p>
          <a:p>
            <a:pPr marL="0" indent="0">
              <a:buNone/>
            </a:pPr>
            <a:r>
              <a:rPr lang="en-US" sz="1800" dirty="0" err="1"/>
              <a:t>Nutriferon</a:t>
            </a:r>
            <a:r>
              <a:rPr lang="en-US" sz="1800" dirty="0"/>
              <a:t>    	$40.15/30 PV</a:t>
            </a:r>
          </a:p>
          <a:p>
            <a:pPr marL="0" indent="0">
              <a:buNone/>
            </a:pPr>
            <a:r>
              <a:rPr lang="en-US" sz="1800" dirty="0" err="1"/>
              <a:t>OptiFlora</a:t>
            </a:r>
            <a:r>
              <a:rPr lang="en-US" sz="1800" dirty="0"/>
              <a:t> DI 	$30.90/21.20 PV</a:t>
            </a:r>
          </a:p>
          <a:p>
            <a:pPr marL="0" indent="0">
              <a:buNone/>
            </a:pPr>
            <a:r>
              <a:rPr lang="en-US" sz="1800" dirty="0"/>
              <a:t>Vitamin C 		$22.30/16.65 PV</a:t>
            </a:r>
          </a:p>
          <a:p>
            <a:pPr marL="0" indent="0">
              <a:buNone/>
            </a:pPr>
            <a:r>
              <a:rPr lang="en-US" sz="1800" dirty="0"/>
              <a:t>Vitamin D 		$10.00/6.00 PV</a:t>
            </a:r>
          </a:p>
          <a:p>
            <a:pPr marL="0" indent="0">
              <a:buNone/>
            </a:pPr>
            <a:r>
              <a:rPr lang="en-US" sz="1800" dirty="0"/>
              <a:t>Defend &amp; Resist 	$17.80/13.30 PV</a:t>
            </a:r>
          </a:p>
          <a:p>
            <a:pPr marL="0" indent="0">
              <a:buNone/>
            </a:pPr>
            <a:r>
              <a:rPr lang="en-US" sz="1800" dirty="0"/>
              <a:t>Zinc 		$6.25/4.65 PV</a:t>
            </a:r>
          </a:p>
          <a:p>
            <a:pPr marL="0" indent="0">
              <a:buNone/>
            </a:pPr>
            <a:endParaRPr lang="en-US" sz="18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Right Brace 3">
            <a:extLst>
              <a:ext uri="{FF2B5EF4-FFF2-40B4-BE49-F238E27FC236}">
                <a16:creationId xmlns:a16="http://schemas.microsoft.com/office/drawing/2014/main" id="{9AE67067-D0AF-2142-B8C4-063622C4ECA7}"/>
              </a:ext>
            </a:extLst>
          </p:cNvPr>
          <p:cNvSpPr/>
          <p:nvPr/>
        </p:nvSpPr>
        <p:spPr>
          <a:xfrm>
            <a:off x="4421251" y="3526970"/>
            <a:ext cx="1246909" cy="2030682"/>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9383EA38-68C3-E142-992F-DE33846434E5}"/>
              </a:ext>
            </a:extLst>
          </p:cNvPr>
          <p:cNvSpPr txBox="1"/>
          <p:nvPr/>
        </p:nvSpPr>
        <p:spPr>
          <a:xfrm>
            <a:off x="5737596" y="4357645"/>
            <a:ext cx="4107047" cy="369332"/>
          </a:xfrm>
          <a:prstGeom prst="rect">
            <a:avLst/>
          </a:prstGeom>
          <a:noFill/>
        </p:spPr>
        <p:txBody>
          <a:bodyPr wrap="square" rtlCol="0">
            <a:spAutoFit/>
          </a:bodyPr>
          <a:lstStyle/>
          <a:p>
            <a:r>
              <a:rPr lang="en-US" dirty="0"/>
              <a:t>$151.10 MP/109.50 PV X 10 = 1,095 PV</a:t>
            </a:r>
          </a:p>
        </p:txBody>
      </p:sp>
      <p:pic>
        <p:nvPicPr>
          <p:cNvPr id="7" name="Picture 6">
            <a:extLst>
              <a:ext uri="{FF2B5EF4-FFF2-40B4-BE49-F238E27FC236}">
                <a16:creationId xmlns:a16="http://schemas.microsoft.com/office/drawing/2014/main" id="{B968B12B-514C-7844-B995-D7DB7F7E4D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65598" y="1150936"/>
            <a:ext cx="3395973" cy="2405022"/>
          </a:xfrm>
          <a:prstGeom prst="rect">
            <a:avLst/>
          </a:prstGeom>
        </p:spPr>
      </p:pic>
      <p:sp>
        <p:nvSpPr>
          <p:cNvPr id="5" name="TextBox 4">
            <a:extLst>
              <a:ext uri="{FF2B5EF4-FFF2-40B4-BE49-F238E27FC236}">
                <a16:creationId xmlns:a16="http://schemas.microsoft.com/office/drawing/2014/main" id="{EFC1FFFA-08FE-A340-81D2-B084A455351B}"/>
              </a:ext>
            </a:extLst>
          </p:cNvPr>
          <p:cNvSpPr txBox="1"/>
          <p:nvPr/>
        </p:nvSpPr>
        <p:spPr>
          <a:xfrm>
            <a:off x="11159366" y="6229959"/>
            <a:ext cx="702365" cy="369332"/>
          </a:xfrm>
          <a:prstGeom prst="rect">
            <a:avLst/>
          </a:prstGeom>
          <a:noFill/>
        </p:spPr>
        <p:txBody>
          <a:bodyPr wrap="square" rtlCol="0">
            <a:spAutoFit/>
          </a:bodyPr>
          <a:lstStyle/>
          <a:p>
            <a:r>
              <a:rPr lang="en-US" dirty="0"/>
              <a:t>Pam</a:t>
            </a:r>
          </a:p>
        </p:txBody>
      </p:sp>
      <p:sp>
        <p:nvSpPr>
          <p:cNvPr id="8" name="TextBox 7">
            <a:extLst>
              <a:ext uri="{FF2B5EF4-FFF2-40B4-BE49-F238E27FC236}">
                <a16:creationId xmlns:a16="http://schemas.microsoft.com/office/drawing/2014/main" id="{7E3C4E45-DEBD-7A4E-89F2-56233DFDEB75}"/>
              </a:ext>
            </a:extLst>
          </p:cNvPr>
          <p:cNvSpPr txBox="1"/>
          <p:nvPr/>
        </p:nvSpPr>
        <p:spPr>
          <a:xfrm>
            <a:off x="551145" y="5837333"/>
            <a:ext cx="9832932" cy="707886"/>
          </a:xfrm>
          <a:prstGeom prst="rect">
            <a:avLst/>
          </a:prstGeom>
          <a:noFill/>
        </p:spPr>
        <p:txBody>
          <a:bodyPr wrap="square" rtlCol="0">
            <a:spAutoFit/>
          </a:bodyPr>
          <a:lstStyle/>
          <a:p>
            <a:r>
              <a:rPr lang="en-US" sz="2000" dirty="0"/>
              <a:t>Note: Always aim for $150 for their initial order, as they get FREE membership and FREE shipping…and you get a Star toward Star Club!</a:t>
            </a:r>
          </a:p>
        </p:txBody>
      </p:sp>
    </p:spTree>
    <p:extLst>
      <p:ext uri="{BB962C8B-B14F-4D97-AF65-F5344CB8AC3E}">
        <p14:creationId xmlns:p14="http://schemas.microsoft.com/office/powerpoint/2010/main" val="2280996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5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65977" y="1859800"/>
            <a:ext cx="7241070" cy="529460"/>
          </a:xfrm>
        </p:spPr>
        <p:txBody>
          <a:bodyPr>
            <a:normAutofit fontScale="90000"/>
          </a:bodyPr>
          <a:lstStyle/>
          <a:p>
            <a:r>
              <a:rPr lang="en-US" sz="3200" dirty="0"/>
              <a:t>So now we are ready to make 2 lists of names: </a:t>
            </a:r>
          </a:p>
        </p:txBody>
      </p:sp>
      <p:sp>
        <p:nvSpPr>
          <p:cNvPr id="3" name="Content Placeholder 2"/>
          <p:cNvSpPr>
            <a:spLocks noGrp="1"/>
          </p:cNvSpPr>
          <p:nvPr>
            <p:ph idx="1"/>
          </p:nvPr>
        </p:nvSpPr>
        <p:spPr>
          <a:xfrm>
            <a:off x="232313" y="2588523"/>
            <a:ext cx="6215923" cy="4087849"/>
          </a:xfrm>
          <a:ln>
            <a:noFill/>
          </a:ln>
        </p:spPr>
        <p:txBody>
          <a:bodyPr>
            <a:normAutofit lnSpcReduction="10000"/>
          </a:bodyPr>
          <a:lstStyle/>
          <a:p>
            <a:pPr marL="0" indent="0">
              <a:buNone/>
            </a:pPr>
            <a:r>
              <a:rPr lang="en-US" sz="2200" b="1" dirty="0"/>
              <a:t>People we think would want to know about   Shaklee products: </a:t>
            </a:r>
          </a:p>
          <a:p>
            <a:pPr marL="0" indent="0">
              <a:buNone/>
            </a:pPr>
            <a:r>
              <a:rPr lang="en-US" sz="1800" dirty="0"/>
              <a:t>	</a:t>
            </a:r>
            <a:r>
              <a:rPr lang="en-US" sz="1900" dirty="0"/>
              <a:t>-- who care about the environment</a:t>
            </a:r>
          </a:p>
          <a:p>
            <a:pPr marL="0" indent="0">
              <a:buNone/>
            </a:pPr>
            <a:r>
              <a:rPr lang="en-US" sz="1900" dirty="0"/>
              <a:t>	-- who have health issues and might like to know 	  	how nutrition might help</a:t>
            </a:r>
          </a:p>
          <a:p>
            <a:pPr marL="0" indent="0">
              <a:buNone/>
            </a:pPr>
            <a:r>
              <a:rPr lang="en-US" sz="1900" dirty="0"/>
              <a:t>	-- who embrace the idea of prevention and 			wellness</a:t>
            </a:r>
          </a:p>
          <a:p>
            <a:pPr marL="0" indent="0">
              <a:buNone/>
            </a:pPr>
            <a:r>
              <a:rPr lang="en-US" sz="1900" dirty="0"/>
              <a:t>	-- who appreciate companies like Shaklee with a 		long history of science and integrity ...                       		a company they can trust</a:t>
            </a:r>
          </a:p>
          <a:p>
            <a:pPr marL="0" indent="0">
              <a:buNone/>
            </a:pPr>
            <a:r>
              <a:rPr lang="en-US" sz="1900" dirty="0"/>
              <a:t>	-- who appreciate the support and service from us 		that comes right along with the 			remarkable products.</a:t>
            </a:r>
          </a:p>
        </p:txBody>
      </p:sp>
      <p:sp>
        <p:nvSpPr>
          <p:cNvPr id="4" name="TextBox 3"/>
          <p:cNvSpPr txBox="1"/>
          <p:nvPr/>
        </p:nvSpPr>
        <p:spPr>
          <a:xfrm>
            <a:off x="414338" y="221343"/>
            <a:ext cx="9867272" cy="1477328"/>
          </a:xfrm>
          <a:prstGeom prst="rect">
            <a:avLst/>
          </a:prstGeom>
          <a:noFill/>
        </p:spPr>
        <p:txBody>
          <a:bodyPr wrap="square" rtlCol="0">
            <a:spAutoFit/>
          </a:bodyPr>
          <a:lstStyle/>
          <a:p>
            <a:r>
              <a:rPr lang="en-US" dirty="0"/>
              <a:t>So now we :</a:t>
            </a:r>
          </a:p>
          <a:p>
            <a:pPr marL="285750" indent="-285750">
              <a:buFont typeface="Arial" panose="020B0604020202020204" pitchFamily="34" charset="0"/>
              <a:buChar char="•"/>
            </a:pPr>
            <a:r>
              <a:rPr lang="en-US" dirty="0"/>
              <a:t>Know why we were attracted to Shaklee… why we want to develop a Shaklee business …</a:t>
            </a:r>
          </a:p>
          <a:p>
            <a:r>
              <a:rPr lang="en-US" dirty="0"/>
              <a:t>	 and why we want to invite people to our events.</a:t>
            </a:r>
          </a:p>
          <a:p>
            <a:pPr marL="285750" indent="-285750">
              <a:buFont typeface="Arial" panose="020B0604020202020204" pitchFamily="34" charset="0"/>
              <a:buChar char="•"/>
            </a:pPr>
            <a:r>
              <a:rPr lang="en-US" dirty="0"/>
              <a:t>Have our goals .. What we want to accomplish</a:t>
            </a:r>
          </a:p>
          <a:p>
            <a:pPr marL="285750" indent="-285750">
              <a:buFont typeface="Arial" panose="020B0604020202020204" pitchFamily="34" charset="0"/>
              <a:buChar char="•"/>
            </a:pPr>
            <a:r>
              <a:rPr lang="en-US" dirty="0"/>
              <a:t>Have some ideas for generating our first 1000 PGV </a:t>
            </a:r>
          </a:p>
        </p:txBody>
      </p:sp>
      <p:sp>
        <p:nvSpPr>
          <p:cNvPr id="5" name="TextBox 4"/>
          <p:cNvSpPr txBox="1"/>
          <p:nvPr/>
        </p:nvSpPr>
        <p:spPr>
          <a:xfrm>
            <a:off x="6623188" y="2588523"/>
            <a:ext cx="5336499" cy="2062103"/>
          </a:xfrm>
          <a:prstGeom prst="rect">
            <a:avLst/>
          </a:prstGeom>
          <a:noFill/>
          <a:ln>
            <a:noFill/>
          </a:ln>
        </p:spPr>
        <p:txBody>
          <a:bodyPr wrap="square" rtlCol="0">
            <a:spAutoFit/>
          </a:bodyPr>
          <a:lstStyle/>
          <a:p>
            <a:r>
              <a:rPr lang="en-US" sz="2000" b="1" dirty="0"/>
              <a:t>People we would like on our business team:</a:t>
            </a:r>
          </a:p>
          <a:p>
            <a:r>
              <a:rPr lang="en-US" dirty="0"/>
              <a:t>-- with good people skills</a:t>
            </a:r>
          </a:p>
          <a:p>
            <a:r>
              <a:rPr lang="en-US" dirty="0"/>
              <a:t>-- with good work ethic</a:t>
            </a:r>
          </a:p>
          <a:p>
            <a:r>
              <a:rPr lang="en-US" dirty="0"/>
              <a:t>-- who would be fun to qualify for Shaklee trips with </a:t>
            </a:r>
          </a:p>
          <a:p>
            <a:endParaRPr lang="en-US" dirty="0"/>
          </a:p>
          <a:p>
            <a:r>
              <a:rPr lang="en-US" dirty="0"/>
              <a:t>Most importantly .. </a:t>
            </a:r>
          </a:p>
          <a:p>
            <a:r>
              <a:rPr lang="en-US" dirty="0"/>
              <a:t>People we like and would like as a Business Partner ..  </a:t>
            </a:r>
          </a:p>
        </p:txBody>
      </p:sp>
      <p:pic>
        <p:nvPicPr>
          <p:cNvPr id="8194" name="Picture 2" descr="Need Staff Images, Stock Photos &amp;amp; Vectors | Shutterstock"/>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7723845" y="4811755"/>
            <a:ext cx="3135183" cy="186461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ealth And Wellness Quotes &amp;amp; Sayings | Health And Wellness Picture Quot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1062" y="5739057"/>
            <a:ext cx="937315" cy="93731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1F733C9-57BD-8942-84B6-FF733AF7F1BF}"/>
              </a:ext>
            </a:extLst>
          </p:cNvPr>
          <p:cNvSpPr txBox="1"/>
          <p:nvPr/>
        </p:nvSpPr>
        <p:spPr>
          <a:xfrm>
            <a:off x="11273425" y="6413326"/>
            <a:ext cx="686262"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1861237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19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0CDB2">
            <a:alpha val="68000"/>
          </a:srgbClr>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Bob Proctor Quote: “What you think about you bring about.”">
            <a:extLst>
              <a:ext uri="{FF2B5EF4-FFF2-40B4-BE49-F238E27FC236}">
                <a16:creationId xmlns:a16="http://schemas.microsoft.com/office/drawing/2014/main" id="{821937F7-48FC-1A4A-A679-6FA41B21A95C}"/>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5100638" y="10"/>
            <a:ext cx="8072048"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2078BDD-B5FA-234C-BD4A-30F4EB0E2079}"/>
              </a:ext>
            </a:extLst>
          </p:cNvPr>
          <p:cNvSpPr>
            <a:spLocks noGrp="1"/>
          </p:cNvSpPr>
          <p:nvPr>
            <p:ph idx="1"/>
          </p:nvPr>
        </p:nvSpPr>
        <p:spPr>
          <a:xfrm>
            <a:off x="298899" y="2274404"/>
            <a:ext cx="4500562" cy="4269272"/>
          </a:xfrm>
        </p:spPr>
        <p:txBody>
          <a:bodyPr>
            <a:normAutofit/>
          </a:bodyPr>
          <a:lstStyle/>
          <a:p>
            <a:pPr marL="0" indent="0">
              <a:buNone/>
            </a:pPr>
            <a:r>
              <a:rPr lang="en-US" sz="2000" dirty="0"/>
              <a:t> </a:t>
            </a:r>
          </a:p>
          <a:p>
            <a:pPr marL="0" indent="0">
              <a:buNone/>
            </a:pPr>
            <a:r>
              <a:rPr lang="en-US" sz="2000" dirty="0"/>
              <a:t>When coaching, say...</a:t>
            </a:r>
          </a:p>
          <a:p>
            <a:pPr marL="0" indent="0">
              <a:buNone/>
            </a:pPr>
            <a:r>
              <a:rPr lang="en-US" sz="2000" i="1" dirty="0"/>
              <a:t>“So, Mary, in our conversations, we will want to ask questions and use the phrase, “Tell me about.”   </a:t>
            </a:r>
            <a:endParaRPr lang="en-US" sz="2000" dirty="0"/>
          </a:p>
          <a:p>
            <a:pPr marL="0" indent="0">
              <a:buNone/>
            </a:pPr>
            <a:r>
              <a:rPr lang="en-US" sz="2000" i="1" dirty="0"/>
              <a:t>	             vs.</a:t>
            </a:r>
            <a:endParaRPr lang="en-US" sz="2000" dirty="0"/>
          </a:p>
          <a:p>
            <a:pPr marL="0" indent="0">
              <a:buNone/>
            </a:pPr>
            <a:r>
              <a:rPr lang="en-US" sz="2000" i="1" dirty="0"/>
              <a:t>“Now, Mary, don’t make a sales pitch. Don’t talk too much. Don’t talk too fast and whatever you do, don’t forget to leave time for the close.“</a:t>
            </a:r>
            <a:r>
              <a:rPr lang="en-US" sz="2000" dirty="0"/>
              <a:t> </a:t>
            </a:r>
          </a:p>
        </p:txBody>
      </p:sp>
      <p:sp>
        <p:nvSpPr>
          <p:cNvPr id="17" name="TextBox 16">
            <a:extLst>
              <a:ext uri="{FF2B5EF4-FFF2-40B4-BE49-F238E27FC236}">
                <a16:creationId xmlns:a16="http://schemas.microsoft.com/office/drawing/2014/main" id="{67FC7AB4-0BA6-6445-87B6-FF8666A84597}"/>
              </a:ext>
            </a:extLst>
          </p:cNvPr>
          <p:cNvSpPr txBox="1"/>
          <p:nvPr/>
        </p:nvSpPr>
        <p:spPr>
          <a:xfrm>
            <a:off x="298899" y="510632"/>
            <a:ext cx="4500562" cy="1477328"/>
          </a:xfrm>
          <a:prstGeom prst="rect">
            <a:avLst/>
          </a:prstGeom>
          <a:noFill/>
          <a:ln>
            <a:solidFill>
              <a:schemeClr val="tx1">
                <a:lumMod val="50000"/>
                <a:lumOff val="50000"/>
              </a:schemeClr>
            </a:solidFill>
          </a:ln>
        </p:spPr>
        <p:txBody>
          <a:bodyPr wrap="square" rtlCol="0">
            <a:spAutoFit/>
          </a:bodyPr>
          <a:lstStyle/>
          <a:p>
            <a:br>
              <a:rPr lang="en-US" dirty="0"/>
            </a:br>
            <a:r>
              <a:rPr lang="en-US" dirty="0"/>
              <a:t>Our business partners will be more successful when we paint a picture of the behavior we </a:t>
            </a:r>
            <a:r>
              <a:rPr lang="en-US" dirty="0" err="1"/>
              <a:t>want..and</a:t>
            </a:r>
            <a:r>
              <a:rPr lang="en-US" dirty="0"/>
              <a:t> not the behavior we don’t want. </a:t>
            </a:r>
          </a:p>
          <a:p>
            <a:endParaRPr lang="en-US" dirty="0"/>
          </a:p>
        </p:txBody>
      </p:sp>
      <p:sp>
        <p:nvSpPr>
          <p:cNvPr id="18" name="TextBox 17">
            <a:extLst>
              <a:ext uri="{FF2B5EF4-FFF2-40B4-BE49-F238E27FC236}">
                <a16:creationId xmlns:a16="http://schemas.microsoft.com/office/drawing/2014/main" id="{3102FCAA-007F-E342-B128-6EEFE80028F1}"/>
              </a:ext>
            </a:extLst>
          </p:cNvPr>
          <p:cNvSpPr txBox="1"/>
          <p:nvPr/>
        </p:nvSpPr>
        <p:spPr>
          <a:xfrm>
            <a:off x="11849671" y="6359010"/>
            <a:ext cx="985838" cy="369332"/>
          </a:xfrm>
          <a:prstGeom prst="rect">
            <a:avLst/>
          </a:prstGeom>
          <a:noFill/>
        </p:spPr>
        <p:txBody>
          <a:bodyPr wrap="square" rtlCol="0">
            <a:spAutoFit/>
          </a:bodyPr>
          <a:lstStyle/>
          <a:p>
            <a:r>
              <a:rPr lang="en-US" dirty="0">
                <a:solidFill>
                  <a:schemeClr val="bg1"/>
                </a:solidFill>
              </a:rPr>
              <a:t>Pam</a:t>
            </a:r>
          </a:p>
        </p:txBody>
      </p:sp>
    </p:spTree>
    <p:extLst>
      <p:ext uri="{BB962C8B-B14F-4D97-AF65-F5344CB8AC3E}">
        <p14:creationId xmlns:p14="http://schemas.microsoft.com/office/powerpoint/2010/main" val="2069305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92D050">
            <a:alpha val="27000"/>
          </a:srgb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D98182-C74F-044E-9D76-CD8D885DEEE9}"/>
              </a:ext>
            </a:extLst>
          </p:cNvPr>
          <p:cNvSpPr txBox="1"/>
          <p:nvPr/>
        </p:nvSpPr>
        <p:spPr>
          <a:xfrm>
            <a:off x="7343775" y="826790"/>
            <a:ext cx="1428750" cy="369332"/>
          </a:xfrm>
          <a:prstGeom prst="rect">
            <a:avLst/>
          </a:prstGeom>
          <a:solidFill>
            <a:srgbClr val="02B34A"/>
          </a:solidFill>
        </p:spPr>
        <p:txBody>
          <a:bodyPr wrap="square" rtlCol="0">
            <a:spAutoFit/>
          </a:bodyPr>
          <a:lstStyle/>
          <a:p>
            <a:endParaRPr lang="en-US" dirty="0"/>
          </a:p>
        </p:txBody>
      </p:sp>
      <p:sp>
        <p:nvSpPr>
          <p:cNvPr id="7" name="TextBox 6">
            <a:extLst>
              <a:ext uri="{FF2B5EF4-FFF2-40B4-BE49-F238E27FC236}">
                <a16:creationId xmlns:a16="http://schemas.microsoft.com/office/drawing/2014/main" id="{0D7B5CA8-E2DD-AA4D-89A8-449A1AB4E847}"/>
              </a:ext>
            </a:extLst>
          </p:cNvPr>
          <p:cNvSpPr txBox="1"/>
          <p:nvPr/>
        </p:nvSpPr>
        <p:spPr>
          <a:xfrm>
            <a:off x="6714579" y="365125"/>
            <a:ext cx="2587753" cy="830997"/>
          </a:xfrm>
          <a:prstGeom prst="rect">
            <a:avLst/>
          </a:prstGeom>
          <a:solidFill>
            <a:srgbClr val="02B34A"/>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502DE18C-B3EF-A848-9436-16BC8771466F}"/>
              </a:ext>
            </a:extLst>
          </p:cNvPr>
          <p:cNvSpPr txBox="1"/>
          <p:nvPr/>
        </p:nvSpPr>
        <p:spPr>
          <a:xfrm>
            <a:off x="6714579" y="595957"/>
            <a:ext cx="2615159" cy="461665"/>
          </a:xfrm>
          <a:prstGeom prst="rect">
            <a:avLst/>
          </a:prstGeom>
          <a:solidFill>
            <a:srgbClr val="02B34A"/>
          </a:solidFill>
        </p:spPr>
        <p:txBody>
          <a:bodyPr wrap="square" rtlCol="0">
            <a:spAutoFit/>
          </a:bodyPr>
          <a:lstStyle/>
          <a:p>
            <a:pPr algn="ctr"/>
            <a:r>
              <a:rPr lang="en-US" sz="2400" dirty="0"/>
              <a:t>Growth Mindset</a:t>
            </a:r>
          </a:p>
        </p:txBody>
      </p:sp>
      <p:sp>
        <p:nvSpPr>
          <p:cNvPr id="8" name="TextBox 7">
            <a:extLst>
              <a:ext uri="{FF2B5EF4-FFF2-40B4-BE49-F238E27FC236}">
                <a16:creationId xmlns:a16="http://schemas.microsoft.com/office/drawing/2014/main" id="{58229A3E-021E-8541-9448-CAB49AB7A8EE}"/>
              </a:ext>
            </a:extLst>
          </p:cNvPr>
          <p:cNvSpPr txBox="1"/>
          <p:nvPr/>
        </p:nvSpPr>
        <p:spPr>
          <a:xfrm>
            <a:off x="7776972" y="576873"/>
            <a:ext cx="2579948" cy="461665"/>
          </a:xfrm>
          <a:prstGeom prst="rect">
            <a:avLst/>
          </a:prstGeom>
          <a:solidFill>
            <a:schemeClr val="tx1"/>
          </a:solidFill>
        </p:spPr>
        <p:txBody>
          <a:bodyPr wrap="square" rtlCol="0">
            <a:spAutoFit/>
          </a:bodyPr>
          <a:lstStyle/>
          <a:p>
            <a:pPr algn="ctr"/>
            <a:r>
              <a:rPr lang="en-US" sz="2400" dirty="0">
                <a:solidFill>
                  <a:schemeClr val="bg1"/>
                </a:solidFill>
              </a:rPr>
              <a:t>Fixed Mindset</a:t>
            </a:r>
          </a:p>
        </p:txBody>
      </p:sp>
      <p:pic>
        <p:nvPicPr>
          <p:cNvPr id="6148" name="Picture 4" descr="Star Wars Growth vs Fixed Mindset "/>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5612289" y="342814"/>
            <a:ext cx="5208848" cy="568839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C82A56C-720A-8748-9E68-7C22C65F19A7}"/>
              </a:ext>
            </a:extLst>
          </p:cNvPr>
          <p:cNvSpPr txBox="1"/>
          <p:nvPr/>
        </p:nvSpPr>
        <p:spPr>
          <a:xfrm>
            <a:off x="8445555" y="787824"/>
            <a:ext cx="2344562" cy="369332"/>
          </a:xfrm>
          <a:prstGeom prst="rect">
            <a:avLst/>
          </a:prstGeom>
          <a:solidFill>
            <a:schemeClr val="tx1"/>
          </a:solidFill>
        </p:spPr>
        <p:txBody>
          <a:bodyPr wrap="square" rtlCol="0">
            <a:spAutoFit/>
          </a:bodyPr>
          <a:lstStyle/>
          <a:p>
            <a:endParaRPr lang="en-US"/>
          </a:p>
        </p:txBody>
      </p:sp>
      <p:sp>
        <p:nvSpPr>
          <p:cNvPr id="10" name="TextBox 9">
            <a:extLst>
              <a:ext uri="{FF2B5EF4-FFF2-40B4-BE49-F238E27FC236}">
                <a16:creationId xmlns:a16="http://schemas.microsoft.com/office/drawing/2014/main" id="{24D79370-2C39-EB40-A51D-F0685D63E447}"/>
              </a:ext>
            </a:extLst>
          </p:cNvPr>
          <p:cNvSpPr txBox="1"/>
          <p:nvPr/>
        </p:nvSpPr>
        <p:spPr>
          <a:xfrm>
            <a:off x="5933754" y="794647"/>
            <a:ext cx="2254854" cy="369333"/>
          </a:xfrm>
          <a:prstGeom prst="rect">
            <a:avLst/>
          </a:prstGeom>
          <a:solidFill>
            <a:srgbClr val="00B050"/>
          </a:solidFill>
        </p:spPr>
        <p:txBody>
          <a:bodyPr wrap="square" rtlCol="0">
            <a:spAutoFit/>
          </a:bodyPr>
          <a:lstStyle/>
          <a:p>
            <a:endParaRPr lang="en-US" dirty="0"/>
          </a:p>
        </p:txBody>
      </p:sp>
      <p:sp>
        <p:nvSpPr>
          <p:cNvPr id="11" name="TextBox 10">
            <a:extLst>
              <a:ext uri="{FF2B5EF4-FFF2-40B4-BE49-F238E27FC236}">
                <a16:creationId xmlns:a16="http://schemas.microsoft.com/office/drawing/2014/main" id="{E9657D7D-04A8-584A-ACA8-DDBBCEF7A134}"/>
              </a:ext>
            </a:extLst>
          </p:cNvPr>
          <p:cNvSpPr txBox="1"/>
          <p:nvPr/>
        </p:nvSpPr>
        <p:spPr>
          <a:xfrm>
            <a:off x="5682029" y="1266218"/>
            <a:ext cx="2534204" cy="1600438"/>
          </a:xfrm>
          <a:prstGeom prst="rect">
            <a:avLst/>
          </a:prstGeom>
          <a:solidFill>
            <a:srgbClr val="A1D562"/>
          </a:solidFill>
        </p:spPr>
        <p:txBody>
          <a:bodyPr wrap="square" rtlCol="0" anchor="ctr">
            <a:spAutoFit/>
          </a:bodyPr>
          <a:lstStyle/>
          <a:p>
            <a:pPr algn="ctr"/>
            <a:r>
              <a:rPr lang="en-US" sz="2200" dirty="0"/>
              <a:t>Because I am eager to learn, I am happy to have a go at it.</a:t>
            </a:r>
          </a:p>
          <a:p>
            <a:pPr algn="ctr"/>
            <a:endParaRPr lang="en-US" sz="2200" dirty="0"/>
          </a:p>
          <a:p>
            <a:pPr algn="ctr"/>
            <a:endParaRPr lang="en-US" sz="1000" dirty="0"/>
          </a:p>
        </p:txBody>
      </p:sp>
      <p:sp>
        <p:nvSpPr>
          <p:cNvPr id="13" name="TextBox 12">
            <a:extLst>
              <a:ext uri="{FF2B5EF4-FFF2-40B4-BE49-F238E27FC236}">
                <a16:creationId xmlns:a16="http://schemas.microsoft.com/office/drawing/2014/main" id="{4B2EEEE7-AF49-F544-B27B-60B674B7FEA2}"/>
              </a:ext>
            </a:extLst>
          </p:cNvPr>
          <p:cNvSpPr txBox="1"/>
          <p:nvPr/>
        </p:nvSpPr>
        <p:spPr>
          <a:xfrm>
            <a:off x="8285973" y="1256689"/>
            <a:ext cx="2434501" cy="1600438"/>
          </a:xfrm>
          <a:prstGeom prst="rect">
            <a:avLst/>
          </a:prstGeom>
          <a:solidFill>
            <a:schemeClr val="tx1">
              <a:lumMod val="65000"/>
              <a:lumOff val="35000"/>
            </a:schemeClr>
          </a:solidFill>
        </p:spPr>
        <p:txBody>
          <a:bodyPr wrap="square" rtlCol="0">
            <a:spAutoFit/>
          </a:bodyPr>
          <a:lstStyle/>
          <a:p>
            <a:r>
              <a:rPr lang="en-US" sz="2200" dirty="0">
                <a:solidFill>
                  <a:schemeClr val="bg1"/>
                </a:solidFill>
              </a:rPr>
              <a:t>Because I am afraid of looking silly and getting things wrong, I….</a:t>
            </a:r>
          </a:p>
          <a:p>
            <a:endParaRPr lang="en-US" sz="1000" dirty="0"/>
          </a:p>
        </p:txBody>
      </p:sp>
      <p:sp>
        <p:nvSpPr>
          <p:cNvPr id="19" name="TextBox 18">
            <a:extLst>
              <a:ext uri="{FF2B5EF4-FFF2-40B4-BE49-F238E27FC236}">
                <a16:creationId xmlns:a16="http://schemas.microsoft.com/office/drawing/2014/main" id="{950D14CA-6B2D-D14D-9E4F-59EA2FFD46FC}"/>
              </a:ext>
            </a:extLst>
          </p:cNvPr>
          <p:cNvSpPr txBox="1"/>
          <p:nvPr/>
        </p:nvSpPr>
        <p:spPr>
          <a:xfrm>
            <a:off x="914948" y="964301"/>
            <a:ext cx="3045912" cy="3785652"/>
          </a:xfrm>
          <a:prstGeom prst="rect">
            <a:avLst/>
          </a:prstGeom>
          <a:noFill/>
        </p:spPr>
        <p:txBody>
          <a:bodyPr wrap="square">
            <a:spAutoFit/>
          </a:bodyPr>
          <a:lstStyle/>
          <a:p>
            <a:r>
              <a:rPr lang="en-US" sz="6000" b="1" kern="1200" dirty="0">
                <a:solidFill>
                  <a:schemeClr val="tx1"/>
                </a:solidFill>
                <a:latin typeface="+mj-lt"/>
                <a:ea typeface="+mj-ea"/>
                <a:cs typeface="+mj-cs"/>
              </a:rPr>
              <a:t>Be Mindful of Our Mindset</a:t>
            </a:r>
            <a:endParaRPr lang="en-US" sz="6000" b="1" dirty="0"/>
          </a:p>
        </p:txBody>
      </p:sp>
      <p:sp>
        <p:nvSpPr>
          <p:cNvPr id="18" name="TextBox 17">
            <a:extLst>
              <a:ext uri="{FF2B5EF4-FFF2-40B4-BE49-F238E27FC236}">
                <a16:creationId xmlns:a16="http://schemas.microsoft.com/office/drawing/2014/main" id="{08BE431D-9740-5942-9195-4F32494AB048}"/>
              </a:ext>
            </a:extLst>
          </p:cNvPr>
          <p:cNvSpPr txBox="1"/>
          <p:nvPr/>
        </p:nvSpPr>
        <p:spPr>
          <a:xfrm>
            <a:off x="11022904" y="6413326"/>
            <a:ext cx="914400"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33955238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0" name="Freeform: Shape 9">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12 School ideas in 2021 | school, teaching, teaching growth mindset">
            <a:extLst>
              <a:ext uri="{FF2B5EF4-FFF2-40B4-BE49-F238E27FC236}">
                <a16:creationId xmlns:a16="http://schemas.microsoft.com/office/drawing/2014/main" id="{366D3029-23A9-C74F-9818-DB805FA609B9}"/>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tretch/>
        </p:blipFill>
        <p:spPr bwMode="auto">
          <a:xfrm>
            <a:off x="4175609" y="207789"/>
            <a:ext cx="4831815" cy="6442421"/>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3A2B08E-5E36-1A4A-B228-6F0574C63B60}"/>
              </a:ext>
            </a:extLst>
          </p:cNvPr>
          <p:cNvSpPr txBox="1"/>
          <p:nvPr/>
        </p:nvSpPr>
        <p:spPr>
          <a:xfrm>
            <a:off x="11305092" y="6500813"/>
            <a:ext cx="686712"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1710112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alpha val="21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0B11D8-FEC5-774E-8FFA-9987407F25FC}"/>
              </a:ext>
            </a:extLst>
          </p:cNvPr>
          <p:cNvSpPr>
            <a:spLocks noGrp="1"/>
          </p:cNvSpPr>
          <p:nvPr>
            <p:ph idx="1"/>
          </p:nvPr>
        </p:nvSpPr>
        <p:spPr>
          <a:xfrm>
            <a:off x="593763" y="1516981"/>
            <a:ext cx="10919858" cy="4645211"/>
          </a:xfrm>
        </p:spPr>
        <p:txBody>
          <a:bodyPr>
            <a:normAutofit fontScale="92500"/>
          </a:bodyPr>
          <a:lstStyle/>
          <a:p>
            <a:pPr marL="514350" indent="-514350">
              <a:buFont typeface="+mj-lt"/>
              <a:buAutoNum type="arabicPeriod"/>
            </a:pPr>
            <a:r>
              <a:rPr lang="en-US" dirty="0"/>
              <a:t>Let’s </a:t>
            </a:r>
            <a:r>
              <a:rPr lang="en-US" b="1" dirty="0"/>
              <a:t>write down our goals</a:t>
            </a:r>
            <a:r>
              <a:rPr lang="en-US" dirty="0"/>
              <a:t>…  	</a:t>
            </a:r>
            <a:r>
              <a:rPr lang="en-US" sz="2400" dirty="0"/>
              <a:t>Long term goals…1-5 years from now</a:t>
            </a:r>
          </a:p>
          <a:p>
            <a:pPr marL="457200" lvl="1" indent="0">
              <a:buNone/>
            </a:pPr>
            <a:r>
              <a:rPr lang="en-US" dirty="0"/>
              <a:t>				  	Short term goals…next 90 days</a:t>
            </a:r>
          </a:p>
          <a:p>
            <a:pPr marL="457200" lvl="1" indent="0">
              <a:buNone/>
            </a:pPr>
            <a:endParaRPr lang="en-US" dirty="0"/>
          </a:p>
          <a:p>
            <a:pPr lvl="2"/>
            <a:r>
              <a:rPr lang="en-US" sz="2600" dirty="0"/>
              <a:t>What we want more of….(money, success, health, friendships, etc.)  </a:t>
            </a:r>
          </a:p>
          <a:p>
            <a:pPr lvl="2"/>
            <a:r>
              <a:rPr lang="en-US" sz="2600" dirty="0"/>
              <a:t>What we want less of….(stress, anxiety</a:t>
            </a:r>
            <a:r>
              <a:rPr lang="en-US" dirty="0"/>
              <a:t>, </a:t>
            </a:r>
            <a:r>
              <a:rPr lang="en-US" sz="2600" dirty="0"/>
              <a:t>unhealthy relationships, debt, etc.)</a:t>
            </a:r>
          </a:p>
          <a:p>
            <a:pPr marL="914400" lvl="1" indent="-457200">
              <a:buFont typeface="+mj-lt"/>
              <a:buAutoNum type="arabicPeriod"/>
            </a:pPr>
            <a:endParaRPr lang="en-US" sz="1000" dirty="0"/>
          </a:p>
          <a:p>
            <a:pPr marL="514350" indent="-514350">
              <a:buFont typeface="+mj-lt"/>
              <a:buAutoNum type="arabicPeriod"/>
            </a:pPr>
            <a:r>
              <a:rPr lang="en-US" b="1" dirty="0"/>
              <a:t>Create affirmations and visualizations </a:t>
            </a:r>
            <a:r>
              <a:rPr lang="en-US" dirty="0"/>
              <a:t>to support our thinking in reaching       each goal.</a:t>
            </a:r>
          </a:p>
          <a:p>
            <a:pPr marL="514350" indent="-514350" fontAlgn="base">
              <a:buFont typeface="+mj-lt"/>
              <a:buAutoNum type="arabicPeriod"/>
            </a:pPr>
            <a:r>
              <a:rPr lang="en-US" b="1" dirty="0"/>
              <a:t>Monitor our self-talk </a:t>
            </a:r>
            <a:r>
              <a:rPr lang="en-US" dirty="0"/>
              <a:t>to be sure it is supporting us in reaching our goals.</a:t>
            </a:r>
          </a:p>
          <a:p>
            <a:pPr marL="514350" indent="-514350" fontAlgn="base">
              <a:buFont typeface="+mj-lt"/>
              <a:buAutoNum type="arabicPeriod"/>
            </a:pPr>
            <a:r>
              <a:rPr lang="en-US" b="1" dirty="0"/>
              <a:t>Begin using the Vital Behaviors Tracker </a:t>
            </a:r>
            <a:r>
              <a:rPr lang="en-US" dirty="0"/>
              <a:t>with the goal of </a:t>
            </a:r>
            <a:r>
              <a:rPr lang="en-US" b="1" dirty="0"/>
              <a:t>achieving Star Club </a:t>
            </a:r>
            <a:r>
              <a:rPr lang="en-US" dirty="0"/>
              <a:t>this month by sponsoring 3 members (or more!), each with $150 order. </a:t>
            </a:r>
          </a:p>
          <a:p>
            <a:pPr marL="0" indent="0" fontAlgn="base">
              <a:buNone/>
            </a:pPr>
            <a:endParaRPr lang="en-US" b="1" i="1" dirty="0"/>
          </a:p>
        </p:txBody>
      </p:sp>
      <p:sp>
        <p:nvSpPr>
          <p:cNvPr id="6" name="Title 5">
            <a:extLst>
              <a:ext uri="{FF2B5EF4-FFF2-40B4-BE49-F238E27FC236}">
                <a16:creationId xmlns:a16="http://schemas.microsoft.com/office/drawing/2014/main" id="{C03C9AAB-648A-F445-B3D0-D833680175B8}"/>
              </a:ext>
            </a:extLst>
          </p:cNvPr>
          <p:cNvSpPr>
            <a:spLocks noGrp="1"/>
          </p:cNvSpPr>
          <p:nvPr>
            <p:ph type="title"/>
          </p:nvPr>
        </p:nvSpPr>
        <p:spPr>
          <a:xfrm>
            <a:off x="593763" y="365124"/>
            <a:ext cx="10835244" cy="1005840"/>
          </a:xfrm>
          <a:ln>
            <a:solidFill>
              <a:schemeClr val="tx1">
                <a:lumMod val="50000"/>
                <a:lumOff val="50000"/>
              </a:schemeClr>
            </a:solidFill>
          </a:ln>
        </p:spPr>
        <p:txBody>
          <a:bodyPr>
            <a:normAutofit/>
          </a:bodyPr>
          <a:lstStyle/>
          <a:p>
            <a:r>
              <a:rPr lang="en-US" dirty="0"/>
              <a:t>Action Steps</a:t>
            </a:r>
          </a:p>
        </p:txBody>
      </p:sp>
      <p:sp>
        <p:nvSpPr>
          <p:cNvPr id="2" name="TextBox 1">
            <a:extLst>
              <a:ext uri="{FF2B5EF4-FFF2-40B4-BE49-F238E27FC236}">
                <a16:creationId xmlns:a16="http://schemas.microsoft.com/office/drawing/2014/main" id="{7635750C-5B91-1A49-9709-FF75A98FBA75}"/>
              </a:ext>
            </a:extLst>
          </p:cNvPr>
          <p:cNvSpPr txBox="1"/>
          <p:nvPr/>
        </p:nvSpPr>
        <p:spPr>
          <a:xfrm>
            <a:off x="10958513" y="6357938"/>
            <a:ext cx="942975"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589358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B12025-0166-DB4F-815B-31CBB55E1A46}"/>
              </a:ext>
            </a:extLst>
          </p:cNvPr>
          <p:cNvSpPr txBox="1"/>
          <p:nvPr/>
        </p:nvSpPr>
        <p:spPr>
          <a:xfrm>
            <a:off x="2347499" y="1460279"/>
            <a:ext cx="7639463" cy="4401205"/>
          </a:xfrm>
          <a:prstGeom prst="rect">
            <a:avLst/>
          </a:prstGeom>
          <a:noFill/>
          <a:ln>
            <a:solidFill>
              <a:schemeClr val="bg2">
                <a:lumMod val="50000"/>
              </a:schemeClr>
            </a:solidFill>
          </a:ln>
        </p:spPr>
        <p:txBody>
          <a:bodyPr wrap="square">
            <a:spAutoFit/>
          </a:bodyPr>
          <a:lstStyle/>
          <a:p>
            <a:pPr algn="ctr"/>
            <a:r>
              <a:rPr lang="en-US" sz="2800" i="1" dirty="0"/>
              <a:t>When we go to work on our goals, our goals will go to work on us. </a:t>
            </a:r>
            <a:br>
              <a:rPr lang="en-US" sz="2800" i="1" dirty="0"/>
            </a:br>
            <a:r>
              <a:rPr lang="en-US" sz="2800" i="1" dirty="0"/>
              <a:t>When we go to work on our plan, our plan will go to work on us. </a:t>
            </a:r>
          </a:p>
          <a:p>
            <a:pPr algn="ctr"/>
            <a:br>
              <a:rPr lang="en-US" sz="2800" i="1" dirty="0"/>
            </a:br>
            <a:r>
              <a:rPr lang="en-US" sz="2800" b="1" i="1" dirty="0"/>
              <a:t>Whatever good things we build…</a:t>
            </a:r>
          </a:p>
          <a:p>
            <a:pPr algn="ctr"/>
            <a:r>
              <a:rPr lang="en-US" sz="2800" b="1" i="1" dirty="0"/>
              <a:t> end up building us.</a:t>
            </a:r>
            <a:br>
              <a:rPr lang="en-US" sz="2800" b="1" i="1" dirty="0"/>
            </a:br>
            <a:r>
              <a:rPr lang="en-US" sz="2800" i="1" dirty="0"/>
              <a:t>We all have two choices:                                     </a:t>
            </a:r>
          </a:p>
          <a:p>
            <a:pPr algn="ctr"/>
            <a:r>
              <a:rPr lang="en-US" sz="2800" i="1" dirty="0"/>
              <a:t>       We can make a living or we can design a life.			</a:t>
            </a:r>
            <a:r>
              <a:rPr lang="en-US" i="1" dirty="0"/>
              <a:t>	--Jim </a:t>
            </a:r>
            <a:r>
              <a:rPr lang="en-US" i="1" dirty="0" err="1"/>
              <a:t>Rohn</a:t>
            </a:r>
            <a:endParaRPr lang="en-US" dirty="0"/>
          </a:p>
        </p:txBody>
      </p:sp>
    </p:spTree>
    <p:extLst>
      <p:ext uri="{BB962C8B-B14F-4D97-AF65-F5344CB8AC3E}">
        <p14:creationId xmlns:p14="http://schemas.microsoft.com/office/powerpoint/2010/main" val="19756762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6">
            <a:extLst>
              <a:ext uri="{FF2B5EF4-FFF2-40B4-BE49-F238E27FC236}">
                <a16:creationId xmlns:a16="http://schemas.microsoft.com/office/drawing/2014/main" id="{DA2E7C1E-2B5A-4BBA-AE51-1CD8C19309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6">
            <a:extLst>
              <a:ext uri="{FF2B5EF4-FFF2-40B4-BE49-F238E27FC236}">
                <a16:creationId xmlns:a16="http://schemas.microsoft.com/office/drawing/2014/main" id="{43DF76B1-5174-4FAF-9D19-FFEE984268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I always wanted to be somebody, but now I realize I should have been more  specific.">
            <a:extLst>
              <a:ext uri="{FF2B5EF4-FFF2-40B4-BE49-F238E27FC236}">
                <a16:creationId xmlns:a16="http://schemas.microsoft.com/office/drawing/2014/main" id="{5C13F63F-DBAF-F247-9CF9-64BC69E32979}"/>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3573490" y="914400"/>
            <a:ext cx="4968819" cy="4968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348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75000"/>
            <a:alpha val="18561"/>
          </a:schemeClr>
        </a:solidFill>
        <a:effectLst/>
      </p:bgPr>
    </p:bg>
    <p:spTree>
      <p:nvGrpSpPr>
        <p:cNvPr id="1" name=""/>
        <p:cNvGrpSpPr/>
        <p:nvPr/>
      </p:nvGrpSpPr>
      <p:grpSpPr>
        <a:xfrm>
          <a:off x="0" y="0"/>
          <a:ext cx="0" cy="0"/>
          <a:chOff x="0" y="0"/>
          <a:chExt cx="0" cy="0"/>
        </a:xfrm>
      </p:grpSpPr>
      <p:sp>
        <p:nvSpPr>
          <p:cNvPr id="2" name="AutoShape 2" descr="https://mail.google.com/mail/u/0?ui=2&amp;ik=59108e47bc&amp;attid=0.1.1&amp;permmsgid=msg-f:1715450087657529706&amp;th=17ce80c410bd616a&amp;view=fimg&amp;fur=ip&amp;sz=s0-l75-ft&amp;attbid=ANGjdJ87AYc4CH-ihCNLAVaDoqjTDN1LxfZgEeErmX6lP19sOrsMaJyi1Yd1rG9GP0T2NyrGGMgJ7EpnzlHbocTpsneoxVraPb4U2mUibNcHSsWn_TK7bAwACpmV7Wg&amp;disp=em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a:extLst>
              <a:ext uri="{FF2B5EF4-FFF2-40B4-BE49-F238E27FC236}">
                <a16:creationId xmlns:a16="http://schemas.microsoft.com/office/drawing/2014/main" id="{36C77B94-9318-8443-B2A7-6AA5514B13FA}"/>
              </a:ext>
            </a:extLst>
          </p:cNvPr>
          <p:cNvSpPr txBox="1"/>
          <p:nvPr/>
        </p:nvSpPr>
        <p:spPr>
          <a:xfrm>
            <a:off x="307975" y="380010"/>
            <a:ext cx="11550732" cy="731520"/>
          </a:xfrm>
          <a:prstGeom prst="rect">
            <a:avLst/>
          </a:prstGeom>
          <a:solidFill>
            <a:schemeClr val="bg2">
              <a:lumMod val="75000"/>
            </a:schemeClr>
          </a:solidFill>
        </p:spPr>
        <p:txBody>
          <a:bodyPr wrap="square" rtlCol="0">
            <a:spAutoFit/>
          </a:bodyPr>
          <a:lstStyle/>
          <a:p>
            <a:r>
              <a:rPr lang="en-US" sz="4000" b="1" dirty="0"/>
              <a:t>4 Part Training: Building Something Great … Together </a:t>
            </a:r>
          </a:p>
          <a:p>
            <a:endParaRPr lang="en-US" dirty="0"/>
          </a:p>
        </p:txBody>
      </p:sp>
      <p:pic>
        <p:nvPicPr>
          <p:cNvPr id="1026" name="Picture 2" descr="Talking About Your Goals — Dynamic English | Clases Particulares de Inglés">
            <a:extLst>
              <a:ext uri="{FF2B5EF4-FFF2-40B4-BE49-F238E27FC236}">
                <a16:creationId xmlns:a16="http://schemas.microsoft.com/office/drawing/2014/main" id="{FBDAC56A-8922-5446-AE0A-FF9F461C7D5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138130" y="1599417"/>
            <a:ext cx="5860323" cy="223828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33F1738-85C8-5849-A71B-774093540A0B}"/>
              </a:ext>
            </a:extLst>
          </p:cNvPr>
          <p:cNvSpPr txBox="1"/>
          <p:nvPr/>
        </p:nvSpPr>
        <p:spPr>
          <a:xfrm>
            <a:off x="1389414" y="1262055"/>
            <a:ext cx="9357756" cy="584775"/>
          </a:xfrm>
          <a:prstGeom prst="rect">
            <a:avLst/>
          </a:prstGeom>
          <a:solidFill>
            <a:schemeClr val="bg2">
              <a:lumMod val="90000"/>
            </a:schemeClr>
          </a:solidFill>
        </p:spPr>
        <p:txBody>
          <a:bodyPr wrap="square" rtlCol="0">
            <a:spAutoFit/>
          </a:bodyPr>
          <a:lstStyle/>
          <a:p>
            <a:r>
              <a:rPr lang="en-US" sz="3200" b="1" i="1" dirty="0">
                <a:latin typeface="+mj-lt"/>
              </a:rPr>
              <a:t>Week #2 – The Power of Goal Setting and Making a Plan</a:t>
            </a:r>
          </a:p>
        </p:txBody>
      </p:sp>
      <p:pic>
        <p:nvPicPr>
          <p:cNvPr id="11" name="Picture 10">
            <a:extLst>
              <a:ext uri="{FF2B5EF4-FFF2-40B4-BE49-F238E27FC236}">
                <a16:creationId xmlns:a16="http://schemas.microsoft.com/office/drawing/2014/main" id="{EF342DAF-DF04-ED4B-A773-1CFF07A40B6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956217" y="3643036"/>
            <a:ext cx="1394781" cy="2008389"/>
          </a:xfrm>
          <a:prstGeom prst="rect">
            <a:avLst/>
          </a:prstGeom>
          <a:ln>
            <a:solidFill>
              <a:schemeClr val="tx1">
                <a:lumMod val="50000"/>
                <a:lumOff val="50000"/>
              </a:schemeClr>
            </a:solidFill>
          </a:ln>
        </p:spPr>
      </p:pic>
      <p:sp>
        <p:nvSpPr>
          <p:cNvPr id="12" name="TextBox 11">
            <a:extLst>
              <a:ext uri="{FF2B5EF4-FFF2-40B4-BE49-F238E27FC236}">
                <a16:creationId xmlns:a16="http://schemas.microsoft.com/office/drawing/2014/main" id="{AA33BCE4-1861-3E4C-88E7-ECD2A947CDC4}"/>
              </a:ext>
            </a:extLst>
          </p:cNvPr>
          <p:cNvSpPr txBox="1"/>
          <p:nvPr/>
        </p:nvSpPr>
        <p:spPr>
          <a:xfrm>
            <a:off x="3956217" y="6291504"/>
            <a:ext cx="4449288" cy="457200"/>
          </a:xfrm>
          <a:prstGeom prst="rect">
            <a:avLst/>
          </a:prstGeom>
          <a:solidFill>
            <a:schemeClr val="bg2">
              <a:lumMod val="90000"/>
            </a:schemeClr>
          </a:solidFill>
        </p:spPr>
        <p:txBody>
          <a:bodyPr wrap="square" rtlCol="0" anchor="ctr">
            <a:spAutoFit/>
          </a:bodyPr>
          <a:lstStyle/>
          <a:p>
            <a:endParaRPr lang="en-US" sz="1000" i="1" dirty="0"/>
          </a:p>
          <a:p>
            <a:r>
              <a:rPr lang="en-US" sz="2400" i="1" dirty="0"/>
              <a:t>Tuesday,  Nov 9, 2021, 7:00pm CT</a:t>
            </a:r>
            <a:endParaRPr lang="en-US" sz="800" i="1" dirty="0"/>
          </a:p>
          <a:p>
            <a:endParaRPr lang="en-US" dirty="0"/>
          </a:p>
        </p:txBody>
      </p:sp>
      <p:pic>
        <p:nvPicPr>
          <p:cNvPr id="14" name="Picture 13" descr="A picture containing tree, person, outdoor&#10;&#10;Description automatically generated">
            <a:extLst>
              <a:ext uri="{FF2B5EF4-FFF2-40B4-BE49-F238E27FC236}">
                <a16:creationId xmlns:a16="http://schemas.microsoft.com/office/drawing/2014/main" id="{A1A3DEEE-D61A-3949-8F94-B967D3BD1178}"/>
              </a:ext>
            </a:extLst>
          </p:cNvPr>
          <p:cNvPicPr>
            <a:picLocks noChangeAspect="1"/>
          </p:cNvPicPr>
          <p:nvPr/>
        </p:nvPicPr>
        <p:blipFill rotWithShape="1">
          <a:blip r:embed="rId4">
            <a:extLst>
              <a:ext uri="{28A0092B-C50C-407E-A947-70E740481C1C}">
                <a14:useLocalDpi xmlns:a14="http://schemas.microsoft.com/office/drawing/2010/main"/>
              </a:ext>
            </a:extLst>
          </a:blip>
          <a:srcRect b="-2"/>
          <a:stretch/>
        </p:blipFill>
        <p:spPr>
          <a:xfrm>
            <a:off x="6977078" y="3643035"/>
            <a:ext cx="1394780" cy="2008389"/>
          </a:xfrm>
          <a:prstGeom prst="rect">
            <a:avLst/>
          </a:prstGeom>
          <a:ln>
            <a:solidFill>
              <a:schemeClr val="tx1">
                <a:lumMod val="50000"/>
                <a:lumOff val="50000"/>
              </a:schemeClr>
            </a:solidFill>
          </a:ln>
        </p:spPr>
      </p:pic>
      <p:sp>
        <p:nvSpPr>
          <p:cNvPr id="17" name="TextBox 16">
            <a:extLst>
              <a:ext uri="{FF2B5EF4-FFF2-40B4-BE49-F238E27FC236}">
                <a16:creationId xmlns:a16="http://schemas.microsoft.com/office/drawing/2014/main" id="{2D795DA8-22B5-7A46-B17E-B9DAD9D945F6}"/>
              </a:ext>
            </a:extLst>
          </p:cNvPr>
          <p:cNvSpPr txBox="1"/>
          <p:nvPr/>
        </p:nvSpPr>
        <p:spPr>
          <a:xfrm>
            <a:off x="3629026" y="5651424"/>
            <a:ext cx="5600700" cy="640080"/>
          </a:xfrm>
          <a:prstGeom prst="rect">
            <a:avLst/>
          </a:prstGeom>
          <a:noFill/>
        </p:spPr>
        <p:txBody>
          <a:bodyPr wrap="square" rtlCol="0">
            <a:spAutoFit/>
          </a:bodyPr>
          <a:lstStyle/>
          <a:p>
            <a:r>
              <a:rPr lang="en-US" i="1" dirty="0"/>
              <a:t>       Barb </a:t>
            </a:r>
            <a:r>
              <a:rPr lang="en-US" i="1" dirty="0" err="1"/>
              <a:t>Lagoni</a:t>
            </a:r>
            <a:r>
              <a:rPr lang="en-US" dirty="0"/>
              <a:t>	                   	</a:t>
            </a:r>
            <a:r>
              <a:rPr lang="en-US" i="1" dirty="0"/>
              <a:t>Pam Cary</a:t>
            </a:r>
            <a:r>
              <a:rPr lang="en-US" dirty="0"/>
              <a:t>	        </a:t>
            </a:r>
            <a:endParaRPr lang="en-US" i="1" dirty="0"/>
          </a:p>
          <a:p>
            <a:r>
              <a:rPr lang="en-US" dirty="0"/>
              <a:t> Sr. Master Coordinator               Sr. Executive Coordinator	     </a:t>
            </a:r>
          </a:p>
        </p:txBody>
      </p:sp>
    </p:spTree>
    <p:extLst>
      <p:ext uri="{BB962C8B-B14F-4D97-AF65-F5344CB8AC3E}">
        <p14:creationId xmlns:p14="http://schemas.microsoft.com/office/powerpoint/2010/main" val="2082045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tom Winnie the Pooh quote for Zoey image 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73655" y="513397"/>
            <a:ext cx="7562850" cy="5943601"/>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819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18000"/>
          </a:schemeClr>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098C7E-D135-F749-8862-1F5B4508AFB9}"/>
              </a:ext>
            </a:extLst>
          </p:cNvPr>
          <p:cNvSpPr>
            <a:spLocks noGrp="1"/>
          </p:cNvSpPr>
          <p:nvPr>
            <p:ph type="title"/>
          </p:nvPr>
        </p:nvSpPr>
        <p:spPr>
          <a:xfrm>
            <a:off x="458851" y="336459"/>
            <a:ext cx="11026681" cy="984174"/>
          </a:xfrm>
          <a:ln>
            <a:solidFill>
              <a:schemeClr val="tx1">
                <a:lumMod val="50000"/>
                <a:lumOff val="50000"/>
              </a:schemeClr>
            </a:solidFill>
          </a:ln>
        </p:spPr>
        <p:txBody>
          <a:bodyPr vert="horz" lIns="91440" tIns="45720" rIns="91440" bIns="45720" rtlCol="0" anchor="ctr">
            <a:normAutofit/>
          </a:bodyPr>
          <a:lstStyle/>
          <a:p>
            <a:r>
              <a:rPr lang="en-US" sz="4000" dirty="0"/>
              <a:t>Objectives for 4 Week Training</a:t>
            </a:r>
          </a:p>
        </p:txBody>
      </p:sp>
      <p:sp>
        <p:nvSpPr>
          <p:cNvPr id="1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757988" y="1558159"/>
            <a:ext cx="4727544" cy="471325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AutoShape 4" descr="Jack Canfield - What do you want to contribute to the world?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A66C6203-AEBC-5B49-B03E-6F973DE7F873}"/>
              </a:ext>
            </a:extLst>
          </p:cNvPr>
          <p:cNvSpPr txBox="1"/>
          <p:nvPr/>
        </p:nvSpPr>
        <p:spPr>
          <a:xfrm>
            <a:off x="460375" y="2319377"/>
            <a:ext cx="4131743" cy="430368"/>
          </a:xfrm>
          <a:prstGeom prst="rect">
            <a:avLst/>
          </a:prstGeom>
          <a:solidFill>
            <a:schemeClr val="accent1">
              <a:lumMod val="20000"/>
              <a:lumOff val="80000"/>
            </a:schemeClr>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E50AC0B1-84E9-1244-8CC6-B8F24E486893}"/>
              </a:ext>
            </a:extLst>
          </p:cNvPr>
          <p:cNvSpPr txBox="1"/>
          <p:nvPr/>
        </p:nvSpPr>
        <p:spPr>
          <a:xfrm>
            <a:off x="458851" y="1619565"/>
            <a:ext cx="5635625" cy="4824415"/>
          </a:xfrm>
          <a:prstGeom prst="rect">
            <a:avLst/>
          </a:prstGeom>
          <a:solidFill>
            <a:schemeClr val="accent1">
              <a:lumMod val="60000"/>
              <a:lumOff val="40000"/>
              <a:alpha val="69000"/>
            </a:schemeClr>
          </a:solidFill>
        </p:spPr>
        <p:txBody>
          <a:bodyPr vert="horz" lIns="91440" tIns="45720" rIns="91440" bIns="45720" rtlCol="0">
            <a:normAutofit/>
          </a:bodyPr>
          <a:lstStyle/>
          <a:p>
            <a:pPr>
              <a:lnSpc>
                <a:spcPct val="90000"/>
              </a:lnSpc>
              <a:spcAft>
                <a:spcPts val="600"/>
              </a:spcAft>
            </a:pPr>
            <a:r>
              <a:rPr lang="en-US" sz="2000" dirty="0"/>
              <a:t>To help each of us: </a:t>
            </a:r>
          </a:p>
          <a:p>
            <a:pPr>
              <a:lnSpc>
                <a:spcPct val="90000"/>
              </a:lnSpc>
              <a:spcAft>
                <a:spcPts val="600"/>
              </a:spcAft>
            </a:pPr>
            <a:endParaRPr lang="en-US" sz="2000" dirty="0"/>
          </a:p>
          <a:p>
            <a:pPr>
              <a:lnSpc>
                <a:spcPct val="90000"/>
              </a:lnSpc>
              <a:spcAft>
                <a:spcPts val="600"/>
              </a:spcAft>
            </a:pPr>
            <a:r>
              <a:rPr lang="en-US" sz="2000" dirty="0"/>
              <a:t>1. Improve our communication skills, especially as they relate to connecting and inviting.</a:t>
            </a:r>
          </a:p>
          <a:p>
            <a:pPr>
              <a:lnSpc>
                <a:spcPct val="90000"/>
              </a:lnSpc>
              <a:spcAft>
                <a:spcPts val="600"/>
              </a:spcAft>
            </a:pPr>
            <a:endParaRPr lang="en-US" sz="2000" dirty="0"/>
          </a:p>
          <a:p>
            <a:pPr>
              <a:lnSpc>
                <a:spcPct val="90000"/>
              </a:lnSpc>
              <a:spcAft>
                <a:spcPts val="600"/>
              </a:spcAft>
            </a:pPr>
            <a:r>
              <a:rPr lang="en-US" sz="2000" dirty="0"/>
              <a:t>2. Create a system for:</a:t>
            </a:r>
          </a:p>
          <a:p>
            <a:pPr>
              <a:lnSpc>
                <a:spcPct val="90000"/>
              </a:lnSpc>
              <a:spcAft>
                <a:spcPts val="600"/>
              </a:spcAft>
            </a:pPr>
            <a:endParaRPr lang="en-US" sz="800" dirty="0"/>
          </a:p>
          <a:p>
            <a:pPr marL="400050" indent="-285750">
              <a:lnSpc>
                <a:spcPct val="90000"/>
              </a:lnSpc>
              <a:spcAft>
                <a:spcPts val="600"/>
              </a:spcAft>
              <a:buFont typeface="Arial" panose="020B0604020202020204" pitchFamily="34" charset="0"/>
              <a:buChar char="•"/>
            </a:pPr>
            <a:r>
              <a:rPr lang="en-US" sz="2000" dirty="0"/>
              <a:t>Meeting new people and obtaining customers</a:t>
            </a:r>
          </a:p>
          <a:p>
            <a:pPr marL="400050" indent="-285750">
              <a:lnSpc>
                <a:spcPct val="90000"/>
              </a:lnSpc>
              <a:spcAft>
                <a:spcPts val="600"/>
              </a:spcAft>
              <a:buFont typeface="Arial" panose="020B0604020202020204" pitchFamily="34" charset="0"/>
              <a:buChar char="•"/>
            </a:pPr>
            <a:r>
              <a:rPr lang="en-US" sz="2000" dirty="0"/>
              <a:t>Servicing and educating customers about products and business benefits</a:t>
            </a:r>
          </a:p>
          <a:p>
            <a:pPr marL="400050" indent="-285750">
              <a:lnSpc>
                <a:spcPct val="90000"/>
              </a:lnSpc>
              <a:spcAft>
                <a:spcPts val="600"/>
              </a:spcAft>
              <a:buFont typeface="Arial" panose="020B0604020202020204" pitchFamily="34" charset="0"/>
              <a:buChar char="•"/>
            </a:pPr>
            <a:r>
              <a:rPr lang="en-US" sz="2000" dirty="0"/>
              <a:t>Identifying business partners</a:t>
            </a:r>
          </a:p>
          <a:p>
            <a:pPr>
              <a:lnSpc>
                <a:spcPct val="90000"/>
              </a:lnSpc>
              <a:spcAft>
                <a:spcPts val="600"/>
              </a:spcAft>
            </a:pPr>
            <a:r>
              <a:rPr lang="en-US" sz="2000" dirty="0"/>
              <a:t> </a:t>
            </a:r>
          </a:p>
          <a:p>
            <a:pPr>
              <a:lnSpc>
                <a:spcPct val="90000"/>
              </a:lnSpc>
              <a:spcAft>
                <a:spcPts val="600"/>
              </a:spcAft>
            </a:pPr>
            <a:r>
              <a:rPr lang="en-US" sz="2000" dirty="0"/>
              <a:t>3. Generate 1000 NEW PGV</a:t>
            </a:r>
          </a:p>
          <a:p>
            <a:pPr indent="-228600">
              <a:lnSpc>
                <a:spcPct val="90000"/>
              </a:lnSpc>
              <a:buFont typeface="Arial" panose="020B0604020202020204" pitchFamily="34" charset="0"/>
              <a:buChar char="•"/>
            </a:pPr>
            <a:endParaRPr lang="en-US" sz="1200" dirty="0"/>
          </a:p>
        </p:txBody>
      </p:sp>
      <p:sp>
        <p:nvSpPr>
          <p:cNvPr id="6" name="TextBox 5">
            <a:extLst>
              <a:ext uri="{FF2B5EF4-FFF2-40B4-BE49-F238E27FC236}">
                <a16:creationId xmlns:a16="http://schemas.microsoft.com/office/drawing/2014/main" id="{AD23F8AF-FC04-5647-9BD1-D3658EF6A811}"/>
              </a:ext>
            </a:extLst>
          </p:cNvPr>
          <p:cNvSpPr txBox="1"/>
          <p:nvPr/>
        </p:nvSpPr>
        <p:spPr>
          <a:xfrm>
            <a:off x="10929938" y="6343650"/>
            <a:ext cx="1106487"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964217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alpha val="22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6281E-BEF7-D14C-915A-C85640BDEA0E}"/>
              </a:ext>
            </a:extLst>
          </p:cNvPr>
          <p:cNvSpPr>
            <a:spLocks noGrp="1"/>
          </p:cNvSpPr>
          <p:nvPr>
            <p:ph type="title"/>
          </p:nvPr>
        </p:nvSpPr>
        <p:spPr>
          <a:xfrm>
            <a:off x="838200" y="365126"/>
            <a:ext cx="4933335" cy="1060552"/>
          </a:xfrm>
          <a:ln>
            <a:solidFill>
              <a:schemeClr val="bg2">
                <a:lumMod val="50000"/>
              </a:schemeClr>
            </a:solidFill>
          </a:ln>
        </p:spPr>
        <p:txBody>
          <a:bodyPr>
            <a:normAutofit/>
          </a:bodyPr>
          <a:lstStyle/>
          <a:p>
            <a:r>
              <a:rPr lang="en-US" sz="2800" dirty="0"/>
              <a:t>Objectives for Week #2</a:t>
            </a:r>
            <a:br>
              <a:rPr lang="en-US" sz="2800" dirty="0"/>
            </a:br>
            <a:r>
              <a:rPr lang="en-US" sz="2800" dirty="0"/>
              <a:t>Setting Goals and Making a Plan</a:t>
            </a:r>
          </a:p>
        </p:txBody>
      </p:sp>
      <p:sp>
        <p:nvSpPr>
          <p:cNvPr id="5" name="TextBox 4">
            <a:extLst>
              <a:ext uri="{FF2B5EF4-FFF2-40B4-BE49-F238E27FC236}">
                <a16:creationId xmlns:a16="http://schemas.microsoft.com/office/drawing/2014/main" id="{83885A61-B62E-CE44-8DCC-33231411ECC7}"/>
              </a:ext>
            </a:extLst>
          </p:cNvPr>
          <p:cNvSpPr txBox="1"/>
          <p:nvPr/>
        </p:nvSpPr>
        <p:spPr>
          <a:xfrm>
            <a:off x="838200" y="1725760"/>
            <a:ext cx="4857008" cy="4801314"/>
          </a:xfrm>
          <a:prstGeom prst="rect">
            <a:avLst/>
          </a:prstGeom>
          <a:noFill/>
        </p:spPr>
        <p:txBody>
          <a:bodyPr wrap="square" rtlCol="0">
            <a:spAutoFit/>
          </a:bodyPr>
          <a:lstStyle/>
          <a:p>
            <a:pPr marL="285750" indent="-285750" fontAlgn="base">
              <a:buFont typeface="Arial" panose="020B0604020202020204" pitchFamily="34" charset="0"/>
              <a:buChar char="•"/>
            </a:pPr>
            <a:r>
              <a:rPr lang="en-US" dirty="0"/>
              <a:t>To understand </a:t>
            </a:r>
            <a:r>
              <a:rPr lang="en-US" b="1" dirty="0"/>
              <a:t>why goal setting is critical </a:t>
            </a:r>
            <a:r>
              <a:rPr lang="en-US" dirty="0"/>
              <a:t>to progressing in our businesses…and in our lives.</a:t>
            </a:r>
          </a:p>
          <a:p>
            <a:pPr marL="285750" indent="-285750" fontAlgn="base">
              <a:buFont typeface="Arial" panose="020B0604020202020204" pitchFamily="34" charset="0"/>
              <a:buChar char="•"/>
            </a:pPr>
            <a:endParaRPr lang="en-US" dirty="0"/>
          </a:p>
          <a:p>
            <a:pPr marL="285750" indent="-285750" fontAlgn="base">
              <a:buFont typeface="Arial" panose="020B0604020202020204" pitchFamily="34" charset="0"/>
              <a:buChar char="•"/>
            </a:pPr>
            <a:r>
              <a:rPr lang="en-US" dirty="0"/>
              <a:t>To understand </a:t>
            </a:r>
            <a:r>
              <a:rPr lang="en-US" b="1" dirty="0"/>
              <a:t>how the mind works </a:t>
            </a:r>
            <a:r>
              <a:rPr lang="en-US" dirty="0"/>
              <a:t>and to </a:t>
            </a:r>
            <a:r>
              <a:rPr lang="en-US" b="1" dirty="0"/>
              <a:t>activate the problem-solving mechanism </a:t>
            </a:r>
            <a:r>
              <a:rPr lang="en-US" dirty="0"/>
              <a:t>of our brains to help us either move toward our goals … Or ... away from them and back to our comfort zones.</a:t>
            </a:r>
          </a:p>
          <a:p>
            <a:pPr marL="285750" indent="-285750" fontAlgn="base">
              <a:buFont typeface="Arial" panose="020B0604020202020204" pitchFamily="34" charset="0"/>
              <a:buChar char="•"/>
            </a:pPr>
            <a:endParaRPr lang="en-US" dirty="0"/>
          </a:p>
          <a:p>
            <a:pPr marL="285750" indent="-285750" fontAlgn="base">
              <a:buFont typeface="Arial" panose="020B0604020202020204" pitchFamily="34" charset="0"/>
              <a:buChar char="•"/>
            </a:pPr>
            <a:r>
              <a:rPr lang="en-US" dirty="0"/>
              <a:t>To implement the practices of </a:t>
            </a:r>
            <a:r>
              <a:rPr lang="en-US" b="1" dirty="0"/>
              <a:t>affirmations, </a:t>
            </a:r>
            <a:r>
              <a:rPr lang="en-US" dirty="0"/>
              <a:t>self-talk and </a:t>
            </a:r>
            <a:r>
              <a:rPr lang="en-US" b="1" dirty="0"/>
              <a:t>visualization.</a:t>
            </a:r>
          </a:p>
          <a:p>
            <a:endParaRPr lang="en-US" dirty="0"/>
          </a:p>
          <a:p>
            <a:pPr marL="285750" indent="-285750">
              <a:buFont typeface="Arial" panose="020B0604020202020204" pitchFamily="34" charset="0"/>
              <a:buChar char="•"/>
            </a:pPr>
            <a:r>
              <a:rPr lang="en-US" dirty="0"/>
              <a:t>To understand that</a:t>
            </a:r>
            <a:r>
              <a:rPr lang="en-US" b="1" dirty="0"/>
              <a:t> creating a plan </a:t>
            </a:r>
            <a:r>
              <a:rPr lang="en-US" dirty="0"/>
              <a:t>is crucial to maki ng goals a reality!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Learn how to create a 1000 PGV plan</a:t>
            </a:r>
          </a:p>
          <a:p>
            <a:endParaRPr lang="en-US" dirty="0"/>
          </a:p>
        </p:txBody>
      </p:sp>
      <p:sp>
        <p:nvSpPr>
          <p:cNvPr id="6" name="TextBox 5">
            <a:extLst>
              <a:ext uri="{FF2B5EF4-FFF2-40B4-BE49-F238E27FC236}">
                <a16:creationId xmlns:a16="http://schemas.microsoft.com/office/drawing/2014/main" id="{67AD042B-FA06-C349-AA4B-112A7A96E917}"/>
              </a:ext>
            </a:extLst>
          </p:cNvPr>
          <p:cNvSpPr txBox="1"/>
          <p:nvPr/>
        </p:nvSpPr>
        <p:spPr>
          <a:xfrm>
            <a:off x="-1587032" y="4433301"/>
            <a:ext cx="5091113" cy="369332"/>
          </a:xfrm>
          <a:prstGeom prst="rect">
            <a:avLst/>
          </a:prstGeom>
          <a:noFill/>
          <a:ln>
            <a:solidFill>
              <a:schemeClr val="bg2">
                <a:lumMod val="75000"/>
              </a:schemeClr>
            </a:solidFill>
          </a:ln>
        </p:spPr>
        <p:txBody>
          <a:bodyPr wrap="square">
            <a:spAutoFit/>
          </a:bodyPr>
          <a:lstStyle/>
          <a:p>
            <a:endParaRPr lang="en-US" dirty="0"/>
          </a:p>
        </p:txBody>
      </p:sp>
      <p:pic>
        <p:nvPicPr>
          <p:cNvPr id="3" name="Picture 2"/>
          <p:cNvPicPr>
            <a:picLocks noChangeAspect="1"/>
          </p:cNvPicPr>
          <p:nvPr/>
        </p:nvPicPr>
        <p:blipFill>
          <a:blip r:embed="rId2"/>
          <a:stretch>
            <a:fillRect/>
          </a:stretch>
        </p:blipFill>
        <p:spPr>
          <a:xfrm>
            <a:off x="6228522" y="1950919"/>
            <a:ext cx="5649192" cy="4350995"/>
          </a:xfrm>
          <a:prstGeom prst="rect">
            <a:avLst/>
          </a:prstGeom>
        </p:spPr>
      </p:pic>
      <p:sp>
        <p:nvSpPr>
          <p:cNvPr id="4" name="TextBox 3">
            <a:extLst>
              <a:ext uri="{FF2B5EF4-FFF2-40B4-BE49-F238E27FC236}">
                <a16:creationId xmlns:a16="http://schemas.microsoft.com/office/drawing/2014/main" id="{DD2BF90F-4082-144F-BFEB-E4C3A49C6C17}"/>
              </a:ext>
            </a:extLst>
          </p:cNvPr>
          <p:cNvSpPr txBox="1"/>
          <p:nvPr/>
        </p:nvSpPr>
        <p:spPr>
          <a:xfrm>
            <a:off x="10801350" y="6301914"/>
            <a:ext cx="1076364"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459620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29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58209-480B-464F-9A59-6B428285457B}"/>
              </a:ext>
            </a:extLst>
          </p:cNvPr>
          <p:cNvSpPr>
            <a:spLocks noGrp="1"/>
          </p:cNvSpPr>
          <p:nvPr>
            <p:ph type="title"/>
          </p:nvPr>
        </p:nvSpPr>
        <p:spPr>
          <a:xfrm>
            <a:off x="561696" y="385871"/>
            <a:ext cx="10543625" cy="719396"/>
          </a:xfrm>
          <a:ln>
            <a:solidFill>
              <a:schemeClr val="tx1">
                <a:lumMod val="50000"/>
                <a:lumOff val="50000"/>
              </a:schemeClr>
            </a:solidFill>
          </a:ln>
        </p:spPr>
        <p:txBody>
          <a:bodyPr>
            <a:normAutofit/>
          </a:bodyPr>
          <a:lstStyle/>
          <a:p>
            <a:pPr algn="ctr"/>
            <a:r>
              <a:rPr lang="en-US" sz="3200" dirty="0"/>
              <a:t>Review/Reports from Week #1– Connecting and Inviting </a:t>
            </a:r>
          </a:p>
        </p:txBody>
      </p:sp>
      <p:sp>
        <p:nvSpPr>
          <p:cNvPr id="3" name="Content Placeholder 2">
            <a:extLst>
              <a:ext uri="{FF2B5EF4-FFF2-40B4-BE49-F238E27FC236}">
                <a16:creationId xmlns:a16="http://schemas.microsoft.com/office/drawing/2014/main" id="{FBAAD9DA-53F4-044D-B44E-9962A5EC2C68}"/>
              </a:ext>
            </a:extLst>
          </p:cNvPr>
          <p:cNvSpPr>
            <a:spLocks noGrp="1"/>
          </p:cNvSpPr>
          <p:nvPr>
            <p:ph idx="1"/>
          </p:nvPr>
        </p:nvSpPr>
        <p:spPr>
          <a:xfrm>
            <a:off x="561697" y="5992862"/>
            <a:ext cx="5302731" cy="365760"/>
          </a:xfrm>
        </p:spPr>
        <p:txBody>
          <a:bodyPr>
            <a:normAutofit/>
          </a:bodyPr>
          <a:lstStyle/>
          <a:p>
            <a:pPr marL="0" indent="0">
              <a:buNone/>
            </a:pPr>
            <a:r>
              <a:rPr lang="en-US" sz="1800" dirty="0"/>
              <a:t>And we wrapped up with some sample word tracks </a:t>
            </a:r>
          </a:p>
        </p:txBody>
      </p:sp>
      <p:sp>
        <p:nvSpPr>
          <p:cNvPr id="4" name="TextBox 3"/>
          <p:cNvSpPr txBox="1"/>
          <p:nvPr/>
        </p:nvSpPr>
        <p:spPr>
          <a:xfrm>
            <a:off x="561697" y="1324651"/>
            <a:ext cx="10228521" cy="2031325"/>
          </a:xfrm>
          <a:prstGeom prst="rect">
            <a:avLst/>
          </a:prstGeom>
          <a:noFill/>
        </p:spPr>
        <p:txBody>
          <a:bodyPr wrap="square" rtlCol="0">
            <a:spAutoFit/>
          </a:bodyPr>
          <a:lstStyle/>
          <a:p>
            <a:r>
              <a:rPr lang="en-US" dirty="0"/>
              <a:t>In week #1 we discussed some of the key elements that help us to better connect with others and build relationships.</a:t>
            </a:r>
          </a:p>
          <a:p>
            <a:r>
              <a:rPr lang="en-US" dirty="0"/>
              <a:t>Starting with:</a:t>
            </a:r>
          </a:p>
          <a:p>
            <a:pPr marL="285750" indent="-285750">
              <a:buFont typeface="Arial" panose="020B0604020202020204" pitchFamily="34" charset="0"/>
              <a:buChar char="•"/>
            </a:pPr>
            <a:r>
              <a:rPr lang="en-US" dirty="0"/>
              <a:t>Sharing </a:t>
            </a:r>
            <a:r>
              <a:rPr lang="en-US" b="1" dirty="0"/>
              <a:t>WHY</a:t>
            </a:r>
            <a:r>
              <a:rPr lang="en-US" dirty="0"/>
              <a:t> we are inviting someone to an event or to listen to a Heath Chat or to take a look at some business information.</a:t>
            </a:r>
          </a:p>
          <a:p>
            <a:pPr marL="285750" indent="-285750">
              <a:buFont typeface="Arial" panose="020B0604020202020204" pitchFamily="34" charset="0"/>
              <a:buChar char="•"/>
            </a:pPr>
            <a:r>
              <a:rPr lang="en-US" dirty="0"/>
              <a:t>We heard stories of 2 of our colleagues and WHY they love their Shaklee businesses and what Shaklee means to them. </a:t>
            </a:r>
          </a:p>
        </p:txBody>
      </p:sp>
      <p:sp>
        <p:nvSpPr>
          <p:cNvPr id="5" name="TextBox 4"/>
          <p:cNvSpPr txBox="1"/>
          <p:nvPr/>
        </p:nvSpPr>
        <p:spPr>
          <a:xfrm>
            <a:off x="561697" y="3444409"/>
            <a:ext cx="6925781" cy="2308324"/>
          </a:xfrm>
          <a:prstGeom prst="rect">
            <a:avLst/>
          </a:prstGeom>
          <a:noFill/>
        </p:spPr>
        <p:txBody>
          <a:bodyPr wrap="square" rtlCol="0">
            <a:spAutoFit/>
          </a:bodyPr>
          <a:lstStyle/>
          <a:p>
            <a:r>
              <a:rPr lang="en-US" dirty="0"/>
              <a:t>And we reviewed additional Principles of Approaching:</a:t>
            </a:r>
          </a:p>
          <a:p>
            <a:pPr marL="285750" indent="-285750">
              <a:buFont typeface="Arial" panose="020B0604020202020204" pitchFamily="34" charset="0"/>
              <a:buChar char="•"/>
            </a:pPr>
            <a:r>
              <a:rPr lang="en-US" dirty="0"/>
              <a:t>Asking questions to discover needs … (not offering a solution until                             a problem has been acknowledged) </a:t>
            </a:r>
          </a:p>
          <a:p>
            <a:pPr marL="285750" indent="-285750">
              <a:buFont typeface="Arial" panose="020B0604020202020204" pitchFamily="34" charset="0"/>
              <a:buChar char="•"/>
            </a:pPr>
            <a:r>
              <a:rPr lang="en-US" dirty="0"/>
              <a:t>The importance of being an “ active” listener</a:t>
            </a:r>
          </a:p>
          <a:p>
            <a:pPr marL="285750" indent="-285750">
              <a:buFont typeface="Arial" panose="020B0604020202020204" pitchFamily="34" charset="0"/>
              <a:buChar char="•"/>
            </a:pPr>
            <a:r>
              <a:rPr lang="en-US" dirty="0"/>
              <a:t>Asking permission to provide information</a:t>
            </a:r>
          </a:p>
          <a:p>
            <a:pPr marL="285750" indent="-285750">
              <a:buFont typeface="Arial" panose="020B0604020202020204" pitchFamily="34" charset="0"/>
              <a:buChar char="•"/>
            </a:pPr>
            <a:r>
              <a:rPr lang="en-US" dirty="0"/>
              <a:t>Affirming and acknowledging </a:t>
            </a:r>
          </a:p>
          <a:p>
            <a:pPr marL="285750" indent="-285750">
              <a:buFont typeface="Arial" panose="020B0604020202020204" pitchFamily="34" charset="0"/>
              <a:buChar char="•"/>
            </a:pPr>
            <a:r>
              <a:rPr lang="en-US" dirty="0"/>
              <a:t>Avoiding telling   (not “should or have </a:t>
            </a:r>
            <a:r>
              <a:rPr lang="en-US" dirty="0" err="1"/>
              <a:t>to’s</a:t>
            </a:r>
            <a:r>
              <a:rPr lang="en-US" dirty="0"/>
              <a:t>“ ) </a:t>
            </a:r>
          </a:p>
          <a:p>
            <a:pPr marL="285750" indent="-285750">
              <a:buFont typeface="Arial" panose="020B0604020202020204" pitchFamily="34" charset="0"/>
              <a:buChar char="•"/>
            </a:pPr>
            <a:r>
              <a:rPr lang="en-US" dirty="0"/>
              <a:t>And more</a:t>
            </a:r>
          </a:p>
        </p:txBody>
      </p:sp>
      <p:pic>
        <p:nvPicPr>
          <p:cNvPr id="4100" name="Picture 4" descr="Grammarly - This quote feels truer than ever right now. 💚 | Facebook"/>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87478" y="3101155"/>
            <a:ext cx="3556712" cy="35567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A695D6D-8AB9-1D44-9749-B06DB92940DF}"/>
              </a:ext>
            </a:extLst>
          </p:cNvPr>
          <p:cNvSpPr txBox="1"/>
          <p:nvPr/>
        </p:nvSpPr>
        <p:spPr>
          <a:xfrm>
            <a:off x="11372850" y="6358622"/>
            <a:ext cx="819150"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197268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alpha val="49298"/>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13321" y="320038"/>
            <a:ext cx="4500202" cy="817646"/>
          </a:xfrm>
          <a:ln>
            <a:solidFill>
              <a:schemeClr val="bg2">
                <a:lumMod val="50000"/>
              </a:schemeClr>
            </a:solidFill>
          </a:ln>
        </p:spPr>
        <p:txBody>
          <a:bodyPr>
            <a:noAutofit/>
          </a:bodyPr>
          <a:lstStyle/>
          <a:p>
            <a:r>
              <a:rPr lang="en-US" sz="2400" dirty="0"/>
              <a:t>Last week we asked the question .. </a:t>
            </a:r>
            <a:br>
              <a:rPr lang="en-US" sz="3200" dirty="0"/>
            </a:br>
            <a:r>
              <a:rPr lang="en-US" sz="3200" dirty="0"/>
              <a:t>      What Do You Want? </a:t>
            </a:r>
          </a:p>
        </p:txBody>
      </p:sp>
      <p:sp>
        <p:nvSpPr>
          <p:cNvPr id="3" name="Content Placeholder 2"/>
          <p:cNvSpPr>
            <a:spLocks noGrp="1"/>
          </p:cNvSpPr>
          <p:nvPr>
            <p:ph idx="1"/>
          </p:nvPr>
        </p:nvSpPr>
        <p:spPr>
          <a:xfrm rot="344063">
            <a:off x="3503521" y="6118272"/>
            <a:ext cx="1633023" cy="435212"/>
          </a:xfrm>
        </p:spPr>
        <p:txBody>
          <a:bodyPr>
            <a:normAutofit/>
          </a:bodyPr>
          <a:lstStyle/>
          <a:p>
            <a:pPr marL="0" indent="0">
              <a:buNone/>
            </a:pPr>
            <a:r>
              <a:rPr lang="en-US" sz="1800" dirty="0"/>
              <a:t>Car Payments </a:t>
            </a:r>
          </a:p>
        </p:txBody>
      </p:sp>
      <p:sp>
        <p:nvSpPr>
          <p:cNvPr id="5" name="TextBox 4">
            <a:extLst>
              <a:ext uri="{FF2B5EF4-FFF2-40B4-BE49-F238E27FC236}">
                <a16:creationId xmlns:a16="http://schemas.microsoft.com/office/drawing/2014/main" id="{428553F6-C46A-F34D-A279-9399CE22128D}"/>
              </a:ext>
            </a:extLst>
          </p:cNvPr>
          <p:cNvSpPr txBox="1"/>
          <p:nvPr/>
        </p:nvSpPr>
        <p:spPr>
          <a:xfrm rot="1332039">
            <a:off x="9333500" y="3968829"/>
            <a:ext cx="2149441" cy="646331"/>
          </a:xfrm>
          <a:prstGeom prst="rect">
            <a:avLst/>
          </a:prstGeom>
          <a:noFill/>
          <a:ln>
            <a:solidFill>
              <a:schemeClr val="bg2">
                <a:lumMod val="25000"/>
              </a:schemeClr>
            </a:solidFill>
          </a:ln>
        </p:spPr>
        <p:txBody>
          <a:bodyPr wrap="square" rtlCol="0">
            <a:spAutoFit/>
          </a:bodyPr>
          <a:lstStyle/>
          <a:p>
            <a:r>
              <a:rPr lang="en-US" sz="3600" dirty="0">
                <a:highlight>
                  <a:srgbClr val="FFFF00"/>
                </a:highlight>
              </a:rPr>
              <a:t>FREEDOM</a:t>
            </a:r>
          </a:p>
        </p:txBody>
      </p:sp>
      <p:pic>
        <p:nvPicPr>
          <p:cNvPr id="6" name="Picture 5">
            <a:extLst>
              <a:ext uri="{FF2B5EF4-FFF2-40B4-BE49-F238E27FC236}">
                <a16:creationId xmlns:a16="http://schemas.microsoft.com/office/drawing/2014/main" id="{3BE99173-E71E-2843-B3D9-EAEF9C96A4BC}"/>
              </a:ext>
            </a:extLst>
          </p:cNvPr>
          <p:cNvPicPr>
            <a:picLocks noChangeAspect="1"/>
          </p:cNvPicPr>
          <p:nvPr/>
        </p:nvPicPr>
        <p:blipFill>
          <a:blip r:embed="rId2"/>
          <a:stretch>
            <a:fillRect/>
          </a:stretch>
        </p:blipFill>
        <p:spPr>
          <a:xfrm rot="20520302">
            <a:off x="254528" y="3371030"/>
            <a:ext cx="2455905" cy="1841929"/>
          </a:xfrm>
          <a:prstGeom prst="rect">
            <a:avLst/>
          </a:prstGeom>
        </p:spPr>
      </p:pic>
      <p:pic>
        <p:nvPicPr>
          <p:cNvPr id="7" name="Picture 6">
            <a:extLst>
              <a:ext uri="{FF2B5EF4-FFF2-40B4-BE49-F238E27FC236}">
                <a16:creationId xmlns:a16="http://schemas.microsoft.com/office/drawing/2014/main" id="{F214DADD-1D04-4C44-AC82-D83AE232AF8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10909" y="4615664"/>
            <a:ext cx="1620586" cy="2160781"/>
          </a:xfrm>
          <a:prstGeom prst="rect">
            <a:avLst/>
          </a:prstGeom>
        </p:spPr>
      </p:pic>
      <p:pic>
        <p:nvPicPr>
          <p:cNvPr id="8" name="Picture 7">
            <a:extLst>
              <a:ext uri="{FF2B5EF4-FFF2-40B4-BE49-F238E27FC236}">
                <a16:creationId xmlns:a16="http://schemas.microsoft.com/office/drawing/2014/main" id="{98A655D5-F583-4045-8DBA-BCF516F0E7CB}"/>
              </a:ext>
            </a:extLst>
          </p:cNvPr>
          <p:cNvPicPr>
            <a:picLocks noChangeAspect="1"/>
          </p:cNvPicPr>
          <p:nvPr/>
        </p:nvPicPr>
        <p:blipFill>
          <a:blip r:embed="rId4"/>
          <a:stretch>
            <a:fillRect/>
          </a:stretch>
        </p:blipFill>
        <p:spPr>
          <a:xfrm>
            <a:off x="7309848" y="4390129"/>
            <a:ext cx="1659481" cy="2160782"/>
          </a:xfrm>
          <a:prstGeom prst="rect">
            <a:avLst/>
          </a:prstGeom>
        </p:spPr>
      </p:pic>
      <p:pic>
        <p:nvPicPr>
          <p:cNvPr id="9" name="Picture 8">
            <a:extLst>
              <a:ext uri="{FF2B5EF4-FFF2-40B4-BE49-F238E27FC236}">
                <a16:creationId xmlns:a16="http://schemas.microsoft.com/office/drawing/2014/main" id="{11B1EAC1-34AE-6C4C-8899-0BCF2E8346D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326036" y="4967340"/>
            <a:ext cx="2256278" cy="1504185"/>
          </a:xfrm>
          <a:prstGeom prst="rect">
            <a:avLst/>
          </a:prstGeom>
        </p:spPr>
      </p:pic>
      <p:sp>
        <p:nvSpPr>
          <p:cNvPr id="10" name="TextBox 9"/>
          <p:cNvSpPr txBox="1"/>
          <p:nvPr/>
        </p:nvSpPr>
        <p:spPr>
          <a:xfrm rot="470444">
            <a:off x="9020671" y="3008444"/>
            <a:ext cx="2775098" cy="646331"/>
          </a:xfrm>
          <a:prstGeom prst="rect">
            <a:avLst/>
          </a:prstGeom>
          <a:noFill/>
          <a:ln>
            <a:solidFill>
              <a:schemeClr val="tx1">
                <a:lumMod val="75000"/>
                <a:lumOff val="25000"/>
              </a:schemeClr>
            </a:solidFill>
          </a:ln>
        </p:spPr>
        <p:txBody>
          <a:bodyPr wrap="square" rtlCol="0">
            <a:spAutoFit/>
          </a:bodyPr>
          <a:lstStyle/>
          <a:p>
            <a:r>
              <a:rPr lang="en-US" dirty="0"/>
              <a:t>Average student loan debt 	$38,000</a:t>
            </a:r>
          </a:p>
        </p:txBody>
      </p:sp>
      <p:pic>
        <p:nvPicPr>
          <p:cNvPr id="2050" name="Picture 2" descr="May be an image of text that says 'Shaklee MASTER COORDINATO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1192051">
            <a:off x="10021009" y="904055"/>
            <a:ext cx="1906023" cy="1072138"/>
          </a:xfrm>
          <a:prstGeom prst="rect">
            <a:avLst/>
          </a:prstGeom>
          <a:noFill/>
          <a:ln>
            <a:solidFill>
              <a:schemeClr val="accent6">
                <a:lumMod val="75000"/>
              </a:schemeClr>
            </a:solidFill>
          </a:ln>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rotWithShape="1">
          <a:blip r:embed="rId7">
            <a:extLst>
              <a:ext uri="{28A0092B-C50C-407E-A947-70E740481C1C}">
                <a14:useLocalDpi xmlns:a14="http://schemas.microsoft.com/office/drawing/2010/main"/>
              </a:ext>
            </a:extLst>
          </a:blip>
          <a:srcRect/>
          <a:stretch/>
        </p:blipFill>
        <p:spPr>
          <a:xfrm rot="20902956">
            <a:off x="309981" y="221903"/>
            <a:ext cx="1564658" cy="1852238"/>
          </a:xfrm>
          <a:prstGeom prst="rect">
            <a:avLst/>
          </a:prstGeom>
        </p:spPr>
      </p:pic>
      <p:pic>
        <p:nvPicPr>
          <p:cNvPr id="12" name="Picture 11"/>
          <p:cNvPicPr>
            <a:picLocks noChangeAspect="1"/>
          </p:cNvPicPr>
          <p:nvPr/>
        </p:nvPicPr>
        <p:blipFill>
          <a:blip r:embed="rId8"/>
          <a:stretch>
            <a:fillRect/>
          </a:stretch>
        </p:blipFill>
        <p:spPr>
          <a:xfrm>
            <a:off x="3558669" y="1303285"/>
            <a:ext cx="3284455" cy="2876450"/>
          </a:xfrm>
          <a:prstGeom prst="rect">
            <a:avLst/>
          </a:prstGeom>
        </p:spPr>
      </p:pic>
      <p:sp>
        <p:nvSpPr>
          <p:cNvPr id="13" name="TextBox 12"/>
          <p:cNvSpPr txBox="1"/>
          <p:nvPr/>
        </p:nvSpPr>
        <p:spPr>
          <a:xfrm>
            <a:off x="7716081" y="3728408"/>
            <a:ext cx="867869" cy="584775"/>
          </a:xfrm>
          <a:prstGeom prst="rect">
            <a:avLst/>
          </a:prstGeom>
          <a:noFill/>
          <a:ln>
            <a:solidFill>
              <a:schemeClr val="bg2">
                <a:lumMod val="50000"/>
              </a:schemeClr>
            </a:solidFill>
          </a:ln>
        </p:spPr>
        <p:txBody>
          <a:bodyPr wrap="square" rtlCol="0">
            <a:spAutoFit/>
          </a:bodyPr>
          <a:lstStyle/>
          <a:p>
            <a:r>
              <a:rPr lang="en-US" sz="3200" dirty="0"/>
              <a:t>$$$</a:t>
            </a:r>
          </a:p>
        </p:txBody>
      </p:sp>
      <p:sp>
        <p:nvSpPr>
          <p:cNvPr id="14" name="Rectangle 13"/>
          <p:cNvSpPr/>
          <p:nvPr/>
        </p:nvSpPr>
        <p:spPr>
          <a:xfrm rot="20501606">
            <a:off x="106945" y="2857883"/>
            <a:ext cx="2016258" cy="480131"/>
          </a:xfrm>
          <a:prstGeom prst="rect">
            <a:avLst/>
          </a:prstGeom>
          <a:ln>
            <a:solidFill>
              <a:schemeClr val="bg2">
                <a:lumMod val="75000"/>
              </a:schemeClr>
            </a:solidFill>
          </a:ln>
        </p:spPr>
        <p:txBody>
          <a:bodyPr wrap="none">
            <a:spAutoFit/>
          </a:bodyPr>
          <a:lstStyle/>
          <a:p>
            <a:pPr lvl="0">
              <a:lnSpc>
                <a:spcPct val="90000"/>
              </a:lnSpc>
              <a:spcBef>
                <a:spcPts val="1000"/>
              </a:spcBef>
            </a:pPr>
            <a:r>
              <a:rPr lang="en-US" sz="2800" dirty="0">
                <a:solidFill>
                  <a:prstClr val="black"/>
                </a:solidFill>
              </a:rPr>
              <a:t> team .. fun  </a:t>
            </a:r>
          </a:p>
        </p:txBody>
      </p:sp>
      <p:sp>
        <p:nvSpPr>
          <p:cNvPr id="15" name="TextBox 14"/>
          <p:cNvSpPr txBox="1"/>
          <p:nvPr/>
        </p:nvSpPr>
        <p:spPr>
          <a:xfrm>
            <a:off x="5679447" y="4246332"/>
            <a:ext cx="1350335" cy="369332"/>
          </a:xfrm>
          <a:prstGeom prst="rect">
            <a:avLst/>
          </a:prstGeom>
          <a:noFill/>
          <a:ln>
            <a:solidFill>
              <a:schemeClr val="bg2">
                <a:lumMod val="50000"/>
              </a:schemeClr>
            </a:solidFill>
          </a:ln>
        </p:spPr>
        <p:txBody>
          <a:bodyPr wrap="square" rtlCol="0">
            <a:spAutoFit/>
          </a:bodyPr>
          <a:lstStyle/>
          <a:p>
            <a:r>
              <a:rPr lang="en-US" dirty="0"/>
              <a:t>Recognition</a:t>
            </a:r>
          </a:p>
        </p:txBody>
      </p:sp>
      <p:pic>
        <p:nvPicPr>
          <p:cNvPr id="16" name="Picture 15"/>
          <p:cNvPicPr>
            <a:picLocks noChangeAspect="1"/>
          </p:cNvPicPr>
          <p:nvPr/>
        </p:nvPicPr>
        <p:blipFill>
          <a:blip r:embed="rId9"/>
          <a:stretch>
            <a:fillRect/>
          </a:stretch>
        </p:blipFill>
        <p:spPr>
          <a:xfrm>
            <a:off x="1539250" y="4967340"/>
            <a:ext cx="1717368" cy="1717368"/>
          </a:xfrm>
          <a:prstGeom prst="rect">
            <a:avLst/>
          </a:prstGeom>
        </p:spPr>
      </p:pic>
      <p:pic>
        <p:nvPicPr>
          <p:cNvPr id="17" name="Picture 16"/>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rot="1283321">
            <a:off x="7077057" y="2219670"/>
            <a:ext cx="1994259" cy="1541206"/>
          </a:xfrm>
          <a:prstGeom prst="rect">
            <a:avLst/>
          </a:prstGeom>
        </p:spPr>
      </p:pic>
      <p:sp>
        <p:nvSpPr>
          <p:cNvPr id="20" name="TextBox 19"/>
          <p:cNvSpPr txBox="1"/>
          <p:nvPr/>
        </p:nvSpPr>
        <p:spPr>
          <a:xfrm rot="1182871">
            <a:off x="10583676" y="669361"/>
            <a:ext cx="1433678" cy="369332"/>
          </a:xfrm>
          <a:prstGeom prst="rect">
            <a:avLst/>
          </a:prstGeom>
          <a:noFill/>
        </p:spPr>
        <p:txBody>
          <a:bodyPr wrap="square" rtlCol="0">
            <a:spAutoFit/>
          </a:bodyPr>
          <a:lstStyle/>
          <a:p>
            <a:r>
              <a:rPr lang="en-US" dirty="0"/>
              <a:t>New Rank</a:t>
            </a:r>
          </a:p>
        </p:txBody>
      </p:sp>
      <p:sp>
        <p:nvSpPr>
          <p:cNvPr id="21" name="TextBox 20"/>
          <p:cNvSpPr txBox="1"/>
          <p:nvPr/>
        </p:nvSpPr>
        <p:spPr>
          <a:xfrm rot="20722533">
            <a:off x="707806" y="2019000"/>
            <a:ext cx="1453041" cy="646331"/>
          </a:xfrm>
          <a:prstGeom prst="rect">
            <a:avLst/>
          </a:prstGeom>
          <a:noFill/>
          <a:ln>
            <a:solidFill>
              <a:schemeClr val="bg2">
                <a:lumMod val="50000"/>
              </a:schemeClr>
            </a:solidFill>
          </a:ln>
        </p:spPr>
        <p:txBody>
          <a:bodyPr wrap="square" rtlCol="0">
            <a:spAutoFit/>
          </a:bodyPr>
          <a:lstStyle/>
          <a:p>
            <a:r>
              <a:rPr lang="en-US" dirty="0"/>
              <a:t>Personal Achievement</a:t>
            </a:r>
          </a:p>
        </p:txBody>
      </p:sp>
      <p:pic>
        <p:nvPicPr>
          <p:cNvPr id="2052" name="Picture 4" descr="Tips For Paying Off Credit Card Debt Fast - Credit Marvel"/>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9518069" y="1906890"/>
            <a:ext cx="1485260" cy="99017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rot="20592968">
            <a:off x="2028408" y="1164809"/>
            <a:ext cx="1460665" cy="646331"/>
          </a:xfrm>
          <a:prstGeom prst="rect">
            <a:avLst/>
          </a:prstGeom>
          <a:noFill/>
        </p:spPr>
        <p:txBody>
          <a:bodyPr wrap="square" rtlCol="0">
            <a:spAutoFit/>
          </a:bodyPr>
          <a:lstStyle/>
          <a:p>
            <a:r>
              <a:rPr lang="en-US" dirty="0"/>
              <a:t>Time with family</a:t>
            </a:r>
          </a:p>
        </p:txBody>
      </p:sp>
      <p:pic>
        <p:nvPicPr>
          <p:cNvPr id="23" name="Picture 22"/>
          <p:cNvPicPr>
            <a:picLocks noChangeAspect="1"/>
          </p:cNvPicPr>
          <p:nvPr/>
        </p:nvPicPr>
        <p:blipFill>
          <a:blip r:embed="rId12"/>
          <a:stretch>
            <a:fillRect/>
          </a:stretch>
        </p:blipFill>
        <p:spPr>
          <a:xfrm rot="383631">
            <a:off x="3479515" y="4767321"/>
            <a:ext cx="1875196" cy="1406397"/>
          </a:xfrm>
          <a:prstGeom prst="rect">
            <a:avLst/>
          </a:prstGeom>
        </p:spPr>
      </p:pic>
      <p:pic>
        <p:nvPicPr>
          <p:cNvPr id="24" name="Picture 23"/>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rot="21009932">
            <a:off x="8086596" y="175248"/>
            <a:ext cx="1240994" cy="1914461"/>
          </a:xfrm>
          <a:prstGeom prst="rect">
            <a:avLst/>
          </a:prstGeom>
        </p:spPr>
      </p:pic>
      <p:sp>
        <p:nvSpPr>
          <p:cNvPr id="25" name="TextBox 24"/>
          <p:cNvSpPr txBox="1"/>
          <p:nvPr/>
        </p:nvSpPr>
        <p:spPr>
          <a:xfrm rot="608698">
            <a:off x="9109534" y="141757"/>
            <a:ext cx="1066870" cy="830997"/>
          </a:xfrm>
          <a:prstGeom prst="rect">
            <a:avLst/>
          </a:prstGeom>
          <a:noFill/>
          <a:ln>
            <a:solidFill>
              <a:schemeClr val="bg1">
                <a:lumMod val="65000"/>
              </a:schemeClr>
            </a:solidFill>
          </a:ln>
        </p:spPr>
        <p:txBody>
          <a:bodyPr wrap="square" rtlCol="0">
            <a:spAutoFit/>
          </a:bodyPr>
          <a:lstStyle/>
          <a:p>
            <a:pPr algn="ctr"/>
            <a:r>
              <a:rPr lang="en-US" sz="1600" dirty="0"/>
              <a:t>$ for daughter’s wedding </a:t>
            </a:r>
          </a:p>
        </p:txBody>
      </p:sp>
      <p:sp>
        <p:nvSpPr>
          <p:cNvPr id="19" name="TextBox 18"/>
          <p:cNvSpPr txBox="1"/>
          <p:nvPr/>
        </p:nvSpPr>
        <p:spPr>
          <a:xfrm rot="1192760">
            <a:off x="7456215" y="1974637"/>
            <a:ext cx="2286837" cy="523220"/>
          </a:xfrm>
          <a:prstGeom prst="rect">
            <a:avLst/>
          </a:prstGeom>
          <a:noFill/>
        </p:spPr>
        <p:txBody>
          <a:bodyPr wrap="square" rtlCol="0">
            <a:spAutoFit/>
          </a:bodyPr>
          <a:lstStyle/>
          <a:p>
            <a:r>
              <a:rPr lang="en-US" sz="2800" dirty="0"/>
              <a:t>FREE Travel</a:t>
            </a:r>
          </a:p>
        </p:txBody>
      </p:sp>
      <p:sp>
        <p:nvSpPr>
          <p:cNvPr id="4" name="TextBox 3">
            <a:extLst>
              <a:ext uri="{FF2B5EF4-FFF2-40B4-BE49-F238E27FC236}">
                <a16:creationId xmlns:a16="http://schemas.microsoft.com/office/drawing/2014/main" id="{D946A91B-B467-3B48-A92F-EC3426B0ABFD}"/>
              </a:ext>
            </a:extLst>
          </p:cNvPr>
          <p:cNvSpPr txBox="1"/>
          <p:nvPr/>
        </p:nvSpPr>
        <p:spPr>
          <a:xfrm>
            <a:off x="11467787" y="6419629"/>
            <a:ext cx="724214"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282880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B0F0">
            <a:alpha val="16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6559A3-EC83-7A42-ACC4-FEB2FEA809D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7883" y="228353"/>
            <a:ext cx="3419523" cy="3357077"/>
          </a:xfrm>
          <a:prstGeom prst="rect">
            <a:avLst/>
          </a:prstGeom>
          <a:ln>
            <a:solidFill>
              <a:schemeClr val="bg2">
                <a:lumMod val="50000"/>
              </a:schemeClr>
            </a:solidFill>
          </a:ln>
        </p:spPr>
      </p:pic>
      <p:sp>
        <p:nvSpPr>
          <p:cNvPr id="8" name="TextBox 7">
            <a:extLst>
              <a:ext uri="{FF2B5EF4-FFF2-40B4-BE49-F238E27FC236}">
                <a16:creationId xmlns:a16="http://schemas.microsoft.com/office/drawing/2014/main" id="{7A363E3A-19D0-1B40-89B5-6F8F8BA64C08}"/>
              </a:ext>
            </a:extLst>
          </p:cNvPr>
          <p:cNvSpPr txBox="1"/>
          <p:nvPr/>
        </p:nvSpPr>
        <p:spPr>
          <a:xfrm>
            <a:off x="5135525" y="228353"/>
            <a:ext cx="6350899" cy="749242"/>
          </a:xfrm>
          <a:prstGeom prst="rect">
            <a:avLst/>
          </a:prstGeom>
          <a:noFill/>
          <a:ln w="12700" cap="flat">
            <a:solidFill>
              <a:schemeClr val="bg2">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71"/>
            <a:r>
              <a:rPr lang="en-US" dirty="0"/>
              <a:t>Goals in the beginning .. 8 years ago …</a:t>
            </a:r>
          </a:p>
          <a:p>
            <a:pPr defTabSz="410771"/>
            <a:endParaRPr lang="en-US" sz="800" dirty="0"/>
          </a:p>
          <a:p>
            <a:pPr defTabSz="410771"/>
            <a:r>
              <a:rPr lang="en-US" dirty="0"/>
              <a:t>Needed money (new house, new baby, lost job, needed products )</a:t>
            </a:r>
          </a:p>
        </p:txBody>
      </p:sp>
      <p:sp>
        <p:nvSpPr>
          <p:cNvPr id="9" name="TextBox 8">
            <a:extLst>
              <a:ext uri="{FF2B5EF4-FFF2-40B4-BE49-F238E27FC236}">
                <a16:creationId xmlns:a16="http://schemas.microsoft.com/office/drawing/2014/main" id="{B4F49B7E-E1F7-214F-B2B2-735C920089F0}"/>
              </a:ext>
            </a:extLst>
          </p:cNvPr>
          <p:cNvSpPr txBox="1"/>
          <p:nvPr/>
        </p:nvSpPr>
        <p:spPr>
          <a:xfrm>
            <a:off x="609552" y="3953203"/>
            <a:ext cx="3896187" cy="2404439"/>
          </a:xfrm>
          <a:prstGeom prst="rect">
            <a:avLst/>
          </a:prstGeom>
          <a:noFill/>
          <a:ln w="12700" cap="flat">
            <a:solidFill>
              <a:schemeClr val="bg2">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241105" indent="-241105" defTabSz="410771">
              <a:buFont typeface="Arial" panose="020B0604020202020204" pitchFamily="34" charset="0"/>
              <a:buChar char="•"/>
            </a:pPr>
            <a:endParaRPr lang="en-US" sz="1406" dirty="0"/>
          </a:p>
          <a:p>
            <a:pPr marL="241105" indent="-241105" defTabSz="410771">
              <a:lnSpc>
                <a:spcPts val="1500"/>
              </a:lnSpc>
              <a:buFont typeface="Arial" panose="020B0604020202020204" pitchFamily="34" charset="0"/>
              <a:buChar char="•"/>
            </a:pPr>
            <a:r>
              <a:rPr lang="en-US" sz="1600" dirty="0"/>
              <a:t>Therapeutic Recreational Therapist</a:t>
            </a:r>
          </a:p>
          <a:p>
            <a:pPr marL="241105" indent="-241105" defTabSz="410771">
              <a:lnSpc>
                <a:spcPts val="1500"/>
              </a:lnSpc>
              <a:buFont typeface="Arial" panose="020B0604020202020204" pitchFamily="34" charset="0"/>
              <a:buChar char="•"/>
            </a:pPr>
            <a:endParaRPr lang="en-US" sz="1600" dirty="0"/>
          </a:p>
          <a:p>
            <a:pPr marL="241105" indent="-241105" defTabSz="410771">
              <a:lnSpc>
                <a:spcPts val="1500"/>
              </a:lnSpc>
              <a:buFont typeface="Arial" panose="020B0604020202020204" pitchFamily="34" charset="0"/>
              <a:buChar char="•"/>
            </a:pPr>
            <a:r>
              <a:rPr lang="en-US" sz="1600" dirty="0"/>
              <a:t>Overweight, low energy, poor sleep</a:t>
            </a:r>
          </a:p>
          <a:p>
            <a:pPr marL="241105" indent="-241105" defTabSz="410771">
              <a:lnSpc>
                <a:spcPts val="1500"/>
              </a:lnSpc>
              <a:buFont typeface="Arial" panose="020B0604020202020204" pitchFamily="34" charset="0"/>
              <a:buChar char="•"/>
            </a:pPr>
            <a:endParaRPr lang="en-US" sz="1600" dirty="0"/>
          </a:p>
          <a:p>
            <a:pPr marL="241105" indent="-241105" defTabSz="410771">
              <a:lnSpc>
                <a:spcPts val="1500"/>
              </a:lnSpc>
              <a:buFont typeface="Arial" panose="020B0604020202020204" pitchFamily="34" charset="0"/>
              <a:buChar char="•"/>
            </a:pPr>
            <a:r>
              <a:rPr lang="en-US" sz="1600" dirty="0"/>
              <a:t>Fertility issues; “So Toxic!”</a:t>
            </a:r>
          </a:p>
          <a:p>
            <a:pPr marL="241105" indent="-241105" defTabSz="410771">
              <a:lnSpc>
                <a:spcPts val="1500"/>
              </a:lnSpc>
              <a:buFont typeface="Arial" panose="020B0604020202020204" pitchFamily="34" charset="0"/>
              <a:buChar char="•"/>
            </a:pPr>
            <a:endParaRPr lang="en-US" sz="1600" dirty="0"/>
          </a:p>
          <a:p>
            <a:pPr marL="241105" indent="-241105" defTabSz="410771">
              <a:lnSpc>
                <a:spcPts val="1500"/>
              </a:lnSpc>
              <a:buFont typeface="Arial" panose="020B0604020202020204" pitchFamily="34" charset="0"/>
              <a:buChar char="•"/>
            </a:pPr>
            <a:r>
              <a:rPr lang="en-US" sz="1600" dirty="0"/>
              <a:t>Grieving the loss of her dad</a:t>
            </a:r>
          </a:p>
          <a:p>
            <a:pPr marL="241105" indent="-241105" defTabSz="410771">
              <a:lnSpc>
                <a:spcPts val="1500"/>
              </a:lnSpc>
              <a:buFont typeface="Arial" panose="020B0604020202020204" pitchFamily="34" charset="0"/>
              <a:buChar char="•"/>
            </a:pPr>
            <a:endParaRPr lang="en-US" sz="1600" dirty="0"/>
          </a:p>
          <a:p>
            <a:pPr marL="241105" indent="-241105" defTabSz="410771">
              <a:lnSpc>
                <a:spcPts val="1500"/>
              </a:lnSpc>
              <a:buFont typeface="Arial" panose="020B0604020202020204" pitchFamily="34" charset="0"/>
              <a:buChar char="•"/>
            </a:pPr>
            <a:r>
              <a:rPr lang="en-US" sz="1600" dirty="0"/>
              <a:t>Living paycheck to paycheck</a:t>
            </a:r>
          </a:p>
          <a:p>
            <a:pPr marL="241105" indent="-241105" defTabSz="410771">
              <a:lnSpc>
                <a:spcPts val="1500"/>
              </a:lnSpc>
              <a:buFont typeface="Arial" panose="020B0604020202020204" pitchFamily="34" charset="0"/>
              <a:buChar char="•"/>
            </a:pPr>
            <a:endParaRPr lang="en-US" sz="1600" dirty="0"/>
          </a:p>
          <a:p>
            <a:pPr marL="241105" indent="-241105" defTabSz="410771">
              <a:lnSpc>
                <a:spcPts val="1500"/>
              </a:lnSpc>
              <a:buFont typeface="Arial" panose="020B0604020202020204" pitchFamily="34" charset="0"/>
              <a:buChar char="•"/>
            </a:pPr>
            <a:r>
              <a:rPr lang="en-US" sz="1600" dirty="0"/>
              <a:t>Travel was only a distant dream</a:t>
            </a:r>
          </a:p>
        </p:txBody>
      </p:sp>
      <p:sp>
        <p:nvSpPr>
          <p:cNvPr id="12" name="TextBox 11">
            <a:extLst>
              <a:ext uri="{FF2B5EF4-FFF2-40B4-BE49-F238E27FC236}">
                <a16:creationId xmlns:a16="http://schemas.microsoft.com/office/drawing/2014/main" id="{9C6A1F56-65B3-304F-9004-AC628134C0A3}"/>
              </a:ext>
            </a:extLst>
          </p:cNvPr>
          <p:cNvSpPr txBox="1"/>
          <p:nvPr/>
        </p:nvSpPr>
        <p:spPr>
          <a:xfrm>
            <a:off x="10942093" y="6380075"/>
            <a:ext cx="756984" cy="2669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71"/>
            <a:r>
              <a:rPr lang="en-US" sz="1266" dirty="0"/>
              <a:t>P</a:t>
            </a:r>
          </a:p>
        </p:txBody>
      </p:sp>
      <p:sp>
        <p:nvSpPr>
          <p:cNvPr id="13" name="TextBox 12">
            <a:extLst>
              <a:ext uri="{FF2B5EF4-FFF2-40B4-BE49-F238E27FC236}">
                <a16:creationId xmlns:a16="http://schemas.microsoft.com/office/drawing/2014/main" id="{0981AB78-3B25-A74F-8826-257F7B1DB84E}"/>
              </a:ext>
            </a:extLst>
          </p:cNvPr>
          <p:cNvSpPr txBox="1"/>
          <p:nvPr/>
        </p:nvSpPr>
        <p:spPr>
          <a:xfrm>
            <a:off x="5135525" y="1011225"/>
            <a:ext cx="6475228" cy="2421366"/>
          </a:xfrm>
          <a:prstGeom prst="rect">
            <a:avLst/>
          </a:prstGeom>
          <a:no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71"/>
            <a:r>
              <a:rPr lang="en-US" sz="2000" dirty="0"/>
              <a:t>Goals – 6 months later</a:t>
            </a:r>
          </a:p>
          <a:p>
            <a:pPr defTabSz="410771"/>
            <a:r>
              <a:rPr lang="en-US" sz="1600" dirty="0"/>
              <a:t>John analyzes income options:</a:t>
            </a:r>
          </a:p>
          <a:p>
            <a:pPr defTabSz="410771"/>
            <a:endParaRPr lang="en-US" sz="1600" dirty="0"/>
          </a:p>
          <a:p>
            <a:pPr defTabSz="410771"/>
            <a:r>
              <a:rPr lang="en-US" sz="1600" dirty="0"/>
              <a:t>Working CVS 4 pm to 9 pm  = $600/ month</a:t>
            </a:r>
          </a:p>
          <a:p>
            <a:pPr defTabSz="410771"/>
            <a:endParaRPr lang="en-US" sz="800" dirty="0"/>
          </a:p>
          <a:p>
            <a:pPr defTabSz="410771"/>
            <a:r>
              <a:rPr lang="en-US" sz="1600" dirty="0"/>
              <a:t>Shaklee Director:</a:t>
            </a:r>
          </a:p>
          <a:p>
            <a:pPr defTabSz="410771"/>
            <a:r>
              <a:rPr lang="en-US" sz="1600" dirty="0"/>
              <a:t>2000 PGV X 20% = $400 = MP markup 15% = $300 =</a:t>
            </a:r>
          </a:p>
          <a:p>
            <a:pPr defTabSz="410771"/>
            <a:r>
              <a:rPr lang="en-US" sz="1600" dirty="0"/>
              <a:t>Total $700 </a:t>
            </a:r>
          </a:p>
          <a:p>
            <a:pPr defTabSz="410771"/>
            <a:r>
              <a:rPr lang="en-US" sz="1600" dirty="0"/>
              <a:t>Plus gets to be home with the children! </a:t>
            </a:r>
          </a:p>
          <a:p>
            <a:pPr defTabSz="410771"/>
            <a:endParaRPr lang="en-US" sz="1266" dirty="0"/>
          </a:p>
        </p:txBody>
      </p:sp>
      <p:sp>
        <p:nvSpPr>
          <p:cNvPr id="2" name="TextBox 1"/>
          <p:cNvSpPr txBox="1"/>
          <p:nvPr/>
        </p:nvSpPr>
        <p:spPr>
          <a:xfrm>
            <a:off x="5135524" y="3398227"/>
            <a:ext cx="6475229" cy="3139321"/>
          </a:xfrm>
          <a:prstGeom prst="rect">
            <a:avLst/>
          </a:prstGeom>
          <a:noFill/>
          <a:ln>
            <a:solidFill>
              <a:schemeClr val="bg1">
                <a:lumMod val="75000"/>
              </a:schemeClr>
            </a:solidFill>
          </a:ln>
        </p:spPr>
        <p:txBody>
          <a:bodyPr wrap="square" rtlCol="0">
            <a:spAutoFit/>
          </a:bodyPr>
          <a:lstStyle/>
          <a:p>
            <a:r>
              <a:rPr lang="en-US" dirty="0"/>
              <a:t>Goals – 1 year later after attending Global Conference and local 				training events…</a:t>
            </a:r>
          </a:p>
          <a:p>
            <a:pPr marL="285750" indent="-285750">
              <a:buFont typeface="Arial" panose="020B0604020202020204" pitchFamily="34" charset="0"/>
              <a:buChar char="•"/>
            </a:pPr>
            <a:r>
              <a:rPr lang="en-US" sz="1600" dirty="0"/>
              <a:t>Earn $3000/ month (after products) </a:t>
            </a:r>
          </a:p>
          <a:p>
            <a:pPr marL="285750" indent="-285750">
              <a:buFont typeface="Arial" panose="020B0604020202020204" pitchFamily="34" charset="0"/>
              <a:buChar char="•"/>
            </a:pPr>
            <a:r>
              <a:rPr lang="en-US" sz="1600" dirty="0"/>
              <a:t>Debt-free</a:t>
            </a:r>
          </a:p>
          <a:p>
            <a:pPr marL="285750" indent="-285750">
              <a:buFont typeface="Arial" panose="020B0604020202020204" pitchFamily="34" charset="0"/>
              <a:buChar char="•"/>
            </a:pPr>
            <a:r>
              <a:rPr lang="en-US" sz="1600" dirty="0"/>
              <a:t>Science teacher John take summers off</a:t>
            </a:r>
          </a:p>
          <a:p>
            <a:pPr marL="285750" indent="-285750">
              <a:buFont typeface="Arial" panose="020B0604020202020204" pitchFamily="34" charset="0"/>
              <a:buChar char="•"/>
            </a:pPr>
            <a:r>
              <a:rPr lang="en-US" sz="1600" dirty="0"/>
              <a:t>RV</a:t>
            </a:r>
          </a:p>
          <a:p>
            <a:pPr marL="285750" indent="-285750">
              <a:buFont typeface="Arial" panose="020B0604020202020204" pitchFamily="34" charset="0"/>
              <a:buChar char="•"/>
            </a:pPr>
            <a:r>
              <a:rPr lang="en-US" sz="1600" dirty="0"/>
              <a:t>Start college funds for kids and retirement</a:t>
            </a:r>
          </a:p>
          <a:p>
            <a:pPr marL="285750" indent="-285750">
              <a:buFont typeface="Arial" panose="020B0604020202020204" pitchFamily="34" charset="0"/>
              <a:buChar char="•"/>
            </a:pPr>
            <a:r>
              <a:rPr lang="en-US" sz="1600" dirty="0"/>
              <a:t>Qualify for Shaklee Trip to Mexico</a:t>
            </a:r>
          </a:p>
          <a:p>
            <a:pPr marL="285750" indent="-285750">
              <a:buFont typeface="Arial" panose="020B0604020202020204" pitchFamily="34" charset="0"/>
              <a:buChar char="•"/>
            </a:pPr>
            <a:r>
              <a:rPr lang="en-US" sz="1600" dirty="0"/>
              <a:t>Develop 3 new Directors by August </a:t>
            </a:r>
          </a:p>
          <a:p>
            <a:pPr marL="285750" indent="-285750">
              <a:buFont typeface="Arial" panose="020B0604020202020204" pitchFamily="34" charset="0"/>
              <a:buChar char="•"/>
            </a:pPr>
            <a:r>
              <a:rPr lang="en-US" sz="1600" dirty="0"/>
              <a:t>20,000 OV (Organizational Volume </a:t>
            </a:r>
          </a:p>
          <a:p>
            <a:pPr marL="285750" indent="-285750">
              <a:buFont typeface="Arial" panose="020B0604020202020204" pitchFamily="34" charset="0"/>
              <a:buChar char="•"/>
            </a:pPr>
            <a:r>
              <a:rPr lang="en-US" sz="1600" dirty="0"/>
              <a:t>Advance to Executive Coordinator </a:t>
            </a:r>
          </a:p>
          <a:p>
            <a:pPr marL="285750" indent="-285750">
              <a:buFont typeface="Arial" panose="020B0604020202020204" pitchFamily="34" charset="0"/>
              <a:buChar char="•"/>
            </a:pPr>
            <a:r>
              <a:rPr lang="en-US" sz="1600" dirty="0"/>
              <a:t>New car </a:t>
            </a:r>
            <a:endParaRPr lang="en-US" dirty="0"/>
          </a:p>
        </p:txBody>
      </p:sp>
    </p:spTree>
    <p:extLst>
      <p:ext uri="{BB962C8B-B14F-4D97-AF65-F5344CB8AC3E}">
        <p14:creationId xmlns:p14="http://schemas.microsoft.com/office/powerpoint/2010/main" val="420801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75000"/>
            <a:alpha val="21976"/>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317847" y="527952"/>
            <a:ext cx="4595118" cy="4334569"/>
          </a:xfrm>
          <a:prstGeom prst="rect">
            <a:avLst/>
          </a:prstGeom>
        </p:spPr>
      </p:pic>
      <p:sp>
        <p:nvSpPr>
          <p:cNvPr id="3" name="Rectangle 2"/>
          <p:cNvSpPr/>
          <p:nvPr/>
        </p:nvSpPr>
        <p:spPr>
          <a:xfrm>
            <a:off x="584199" y="462089"/>
            <a:ext cx="5546777" cy="3011978"/>
          </a:xfrm>
          <a:prstGeom prst="rect">
            <a:avLst/>
          </a:prstGeom>
        </p:spPr>
        <p:txBody>
          <a:bodyPr wrap="square">
            <a:spAutoFit/>
          </a:bodyPr>
          <a:lstStyle/>
          <a:p>
            <a:pPr lvl="0" defTabSz="410771"/>
            <a:r>
              <a:rPr lang="en-US" sz="2400" b="1" dirty="0">
                <a:solidFill>
                  <a:prstClr val="black"/>
                </a:solidFill>
              </a:rPr>
              <a:t>Goals REACHED 8 years later …</a:t>
            </a:r>
          </a:p>
          <a:p>
            <a:pPr marL="241105" lvl="0" indent="-241105" defTabSz="410771">
              <a:buFont typeface="Arial" panose="020B0604020202020204" pitchFamily="34" charset="0"/>
              <a:buChar char="•"/>
            </a:pPr>
            <a:endParaRPr lang="en-US" sz="1406" dirty="0">
              <a:solidFill>
                <a:prstClr val="black"/>
              </a:solidFill>
            </a:endParaRPr>
          </a:p>
          <a:p>
            <a:pPr marL="241105" lvl="0" indent="-241105" defTabSz="410771">
              <a:lnSpc>
                <a:spcPts val="1400"/>
              </a:lnSpc>
              <a:buFont typeface="Arial" panose="020B0604020202020204" pitchFamily="34" charset="0"/>
              <a:buChar char="•"/>
            </a:pPr>
            <a:r>
              <a:rPr lang="en-US" dirty="0">
                <a:solidFill>
                  <a:prstClr val="black"/>
                </a:solidFill>
              </a:rPr>
              <a:t>Work from home Mom; Replaced her therapist income</a:t>
            </a:r>
          </a:p>
          <a:p>
            <a:pPr lvl="0" defTabSz="410771">
              <a:lnSpc>
                <a:spcPts val="1400"/>
              </a:lnSpc>
            </a:pPr>
            <a:endParaRPr lang="en-US" dirty="0">
              <a:solidFill>
                <a:prstClr val="black"/>
              </a:solidFill>
            </a:endParaRPr>
          </a:p>
          <a:p>
            <a:pPr marL="241105" lvl="0" indent="-241105" defTabSz="410771">
              <a:lnSpc>
                <a:spcPts val="1400"/>
              </a:lnSpc>
              <a:buFont typeface="Arial" panose="020B0604020202020204" pitchFamily="34" charset="0"/>
              <a:buChar char="•"/>
            </a:pPr>
            <a:r>
              <a:rPr lang="en-US" dirty="0">
                <a:solidFill>
                  <a:prstClr val="black"/>
                </a:solidFill>
              </a:rPr>
              <a:t>Every family member healthy and thriving</a:t>
            </a:r>
          </a:p>
          <a:p>
            <a:pPr lvl="0" defTabSz="410771">
              <a:lnSpc>
                <a:spcPts val="1400"/>
              </a:lnSpc>
            </a:pPr>
            <a:endParaRPr lang="en-US" dirty="0">
              <a:solidFill>
                <a:prstClr val="black"/>
              </a:solidFill>
            </a:endParaRPr>
          </a:p>
          <a:p>
            <a:pPr marL="241105" lvl="0" indent="-241105" defTabSz="410771">
              <a:lnSpc>
                <a:spcPts val="1400"/>
              </a:lnSpc>
              <a:buFont typeface="Arial" panose="020B0604020202020204" pitchFamily="34" charset="0"/>
              <a:buChar char="•"/>
            </a:pPr>
            <a:r>
              <a:rPr lang="en-US" dirty="0">
                <a:solidFill>
                  <a:prstClr val="black"/>
                </a:solidFill>
              </a:rPr>
              <a:t>Great energy &amp; sleep; works out regularly</a:t>
            </a:r>
          </a:p>
          <a:p>
            <a:pPr marL="241105" lvl="0" indent="-241105" defTabSz="410771">
              <a:lnSpc>
                <a:spcPts val="1400"/>
              </a:lnSpc>
              <a:buFont typeface="Arial" panose="020B0604020202020204" pitchFamily="34" charset="0"/>
              <a:buChar char="•"/>
            </a:pPr>
            <a:endParaRPr lang="en-US" dirty="0">
              <a:solidFill>
                <a:prstClr val="black"/>
              </a:solidFill>
            </a:endParaRPr>
          </a:p>
          <a:p>
            <a:pPr marL="241105" lvl="0" indent="-241105" defTabSz="410771">
              <a:lnSpc>
                <a:spcPts val="1400"/>
              </a:lnSpc>
              <a:buFont typeface="Arial" panose="020B0604020202020204" pitchFamily="34" charset="0"/>
              <a:buChar char="•"/>
            </a:pPr>
            <a:r>
              <a:rPr lang="en-US" dirty="0">
                <a:solidFill>
                  <a:prstClr val="black"/>
                </a:solidFill>
              </a:rPr>
              <a:t>Six trips, including Mexico &amp; Machu Picchu!</a:t>
            </a:r>
          </a:p>
          <a:p>
            <a:pPr marL="241105" lvl="0" indent="-241105" defTabSz="410771">
              <a:lnSpc>
                <a:spcPts val="1400"/>
              </a:lnSpc>
              <a:buFont typeface="Arial" panose="020B0604020202020204" pitchFamily="34" charset="0"/>
              <a:buChar char="•"/>
            </a:pPr>
            <a:endParaRPr lang="en-US" dirty="0">
              <a:solidFill>
                <a:prstClr val="black"/>
              </a:solidFill>
            </a:endParaRPr>
          </a:p>
          <a:p>
            <a:pPr marL="241105" lvl="0" indent="-241105" defTabSz="410771">
              <a:lnSpc>
                <a:spcPts val="1400"/>
              </a:lnSpc>
              <a:buFont typeface="Arial" panose="020B0604020202020204" pitchFamily="34" charset="0"/>
              <a:buChar char="•"/>
            </a:pPr>
            <a:r>
              <a:rPr lang="en-US" dirty="0">
                <a:solidFill>
                  <a:prstClr val="black"/>
                </a:solidFill>
              </a:rPr>
              <a:t>Earned car payments…for the next 9 years!!</a:t>
            </a:r>
          </a:p>
          <a:p>
            <a:pPr marL="241105" lvl="0" indent="-241105" defTabSz="410771">
              <a:lnSpc>
                <a:spcPts val="1400"/>
              </a:lnSpc>
              <a:buFont typeface="Arial" panose="020B0604020202020204" pitchFamily="34" charset="0"/>
              <a:buChar char="•"/>
            </a:pPr>
            <a:endParaRPr lang="en-US" dirty="0">
              <a:solidFill>
                <a:prstClr val="black"/>
              </a:solidFill>
            </a:endParaRPr>
          </a:p>
          <a:p>
            <a:pPr marL="241105" lvl="0" indent="-241105" defTabSz="410771">
              <a:lnSpc>
                <a:spcPts val="1400"/>
              </a:lnSpc>
              <a:buFont typeface="Arial" panose="020B0604020202020204" pitchFamily="34" charset="0"/>
              <a:buChar char="•"/>
            </a:pPr>
            <a:r>
              <a:rPr lang="en-US" dirty="0">
                <a:solidFill>
                  <a:prstClr val="black"/>
                </a:solidFill>
              </a:rPr>
              <a:t>Spending summers traveling the country in their RV.</a:t>
            </a:r>
          </a:p>
          <a:p>
            <a:pPr lvl="0" defTabSz="410771">
              <a:lnSpc>
                <a:spcPts val="1400"/>
              </a:lnSpc>
            </a:pPr>
            <a:endParaRPr lang="en-US" dirty="0">
              <a:solidFill>
                <a:prstClr val="black"/>
              </a:solidFill>
            </a:endParaRPr>
          </a:p>
          <a:p>
            <a:pPr marL="285750" lvl="0" indent="-285750" defTabSz="410771">
              <a:lnSpc>
                <a:spcPts val="1400"/>
              </a:lnSpc>
              <a:buFont typeface="Arial" panose="020B0604020202020204" pitchFamily="34" charset="0"/>
              <a:buChar char="•"/>
            </a:pPr>
            <a:r>
              <a:rPr lang="en-US" dirty="0">
                <a:solidFill>
                  <a:prstClr val="black"/>
                </a:solidFill>
              </a:rPr>
              <a:t>Earned $20,000  Special Rank Advancement Bonus</a:t>
            </a:r>
          </a:p>
        </p:txBody>
      </p:sp>
      <p:sp>
        <p:nvSpPr>
          <p:cNvPr id="4" name="TextBox 3"/>
          <p:cNvSpPr txBox="1"/>
          <p:nvPr/>
        </p:nvSpPr>
        <p:spPr>
          <a:xfrm>
            <a:off x="1348987" y="4024875"/>
            <a:ext cx="9563978" cy="2400657"/>
          </a:xfrm>
          <a:prstGeom prst="rect">
            <a:avLst/>
          </a:prstGeom>
          <a:noFill/>
          <a:ln>
            <a:noFill/>
          </a:ln>
        </p:spPr>
        <p:txBody>
          <a:bodyPr wrap="square" rtlCol="0">
            <a:spAutoFit/>
          </a:bodyPr>
          <a:lstStyle/>
          <a:p>
            <a:r>
              <a:rPr lang="en-US" sz="2400" b="1" dirty="0"/>
              <a:t>So .. Time for the Next Goals</a:t>
            </a:r>
          </a:p>
          <a:p>
            <a:pPr marL="285750" indent="-285750">
              <a:buFont typeface="Arial" panose="020B0604020202020204" pitchFamily="34" charset="0"/>
              <a:buChar char="•"/>
            </a:pPr>
            <a:r>
              <a:rPr lang="en-US" dirty="0"/>
              <a:t>$ for more professional development</a:t>
            </a:r>
          </a:p>
          <a:p>
            <a:pPr marL="285750" indent="-285750">
              <a:buFont typeface="Arial" panose="020B0604020202020204" pitchFamily="34" charset="0"/>
              <a:buChar char="•"/>
            </a:pPr>
            <a:r>
              <a:rPr lang="en-US" dirty="0"/>
              <a:t>Continually add to college funds</a:t>
            </a:r>
          </a:p>
          <a:p>
            <a:pPr marL="285750" indent="-285750">
              <a:buFont typeface="Arial" panose="020B0604020202020204" pitchFamily="34" charset="0"/>
              <a:buChar char="•"/>
            </a:pPr>
            <a:r>
              <a:rPr lang="en-US" dirty="0"/>
              <a:t>Upgrade RV (add bunk house)</a:t>
            </a:r>
          </a:p>
          <a:p>
            <a:pPr marL="285750" indent="-285750">
              <a:buFont typeface="Arial" panose="020B0604020202020204" pitchFamily="34" charset="0"/>
              <a:buChar char="•"/>
            </a:pPr>
            <a:r>
              <a:rPr lang="en-US" dirty="0"/>
              <a:t>Travel to Europe</a:t>
            </a:r>
          </a:p>
          <a:p>
            <a:pPr marL="285750" indent="-285750">
              <a:buFont typeface="Arial" panose="020B0604020202020204" pitchFamily="34" charset="0"/>
              <a:buChar char="•"/>
            </a:pPr>
            <a:r>
              <a:rPr lang="en-US" dirty="0"/>
              <a:t>Create Key Coordinator Plan (developing 3 new business leaders and help them advance in rank  and build legs of leaders)</a:t>
            </a:r>
          </a:p>
          <a:p>
            <a:pPr marL="285750" indent="-285750">
              <a:buFont typeface="Arial" panose="020B0604020202020204" pitchFamily="34" charset="0"/>
              <a:buChar char="•"/>
            </a:pPr>
            <a:r>
              <a:rPr lang="en-US" dirty="0"/>
              <a:t> Keeping my  “Why”  in front of me… helping others see what Shaklee could mean for them, too.    </a:t>
            </a:r>
          </a:p>
        </p:txBody>
      </p:sp>
    </p:spTree>
    <p:extLst>
      <p:ext uri="{BB962C8B-B14F-4D97-AF65-F5344CB8AC3E}">
        <p14:creationId xmlns:p14="http://schemas.microsoft.com/office/powerpoint/2010/main" val="154967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2945</TotalTime>
  <Words>2573</Words>
  <Application>Microsoft Macintosh PowerPoint</Application>
  <PresentationFormat>Widescreen</PresentationFormat>
  <Paragraphs>322</Paragraphs>
  <Slides>30</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Calibri Light</vt:lpstr>
      <vt:lpstr>Elephant Pro</vt:lpstr>
      <vt:lpstr>Office Theme</vt:lpstr>
      <vt:lpstr>Report From  Session #1 - Connecting &amp; Inviting</vt:lpstr>
      <vt:lpstr>PowerPoint Presentation</vt:lpstr>
      <vt:lpstr>PowerPoint Presentation</vt:lpstr>
      <vt:lpstr>Objectives for 4 Week Training</vt:lpstr>
      <vt:lpstr>Objectives for Week #2 Setting Goals and Making a Plan</vt:lpstr>
      <vt:lpstr>Review/Reports from Week #1– Connecting and Inviting </vt:lpstr>
      <vt:lpstr>Last week we asked the question ..        What Do You Want? </vt:lpstr>
      <vt:lpstr>PowerPoint Presentation</vt:lpstr>
      <vt:lpstr>PowerPoint Presentation</vt:lpstr>
      <vt:lpstr>PowerPoint Presentation</vt:lpstr>
      <vt:lpstr>Jim Rohn </vt:lpstr>
      <vt:lpstr>Why is Goal Setting So Effective…and Important??</vt:lpstr>
      <vt:lpstr>PowerPoint Presentation</vt:lpstr>
      <vt:lpstr>Setting Goals Activates the Problem-Solving Region of the Brain</vt:lpstr>
      <vt:lpstr>PowerPoint Presentation</vt:lpstr>
      <vt:lpstr>Monitor Self-Talk … It Can Sabotage Us or It Can Empower Us </vt:lpstr>
      <vt:lpstr>PowerPoint Presentation</vt:lpstr>
      <vt:lpstr>PowerPoint Presentation</vt:lpstr>
      <vt:lpstr>PowerPoint Presentation</vt:lpstr>
      <vt:lpstr>PowerPoint Presentation</vt:lpstr>
      <vt:lpstr>PowerPoint Presentation</vt:lpstr>
      <vt:lpstr>Generating 1000 PV with Product Bundles</vt:lpstr>
      <vt:lpstr>So now we are ready to make 2 lists of names: </vt:lpstr>
      <vt:lpstr>PowerPoint Presentation</vt:lpstr>
      <vt:lpstr>PowerPoint Presentation</vt:lpstr>
      <vt:lpstr>PowerPoint Presentation</vt:lpstr>
      <vt:lpstr>Action Steps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Pam Cary</dc:creator>
  <cp:lastModifiedBy>Pam Cary</cp:lastModifiedBy>
  <cp:revision>106</cp:revision>
  <dcterms:created xsi:type="dcterms:W3CDTF">2021-11-02T19:21:32Z</dcterms:created>
  <dcterms:modified xsi:type="dcterms:W3CDTF">2021-11-10T00:23:21Z</dcterms:modified>
</cp:coreProperties>
</file>