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5.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 id="2147483684" r:id="rId3"/>
    <p:sldMasterId id="2147483732" r:id="rId4"/>
    <p:sldMasterId id="2147483788" r:id="rId5"/>
    <p:sldMasterId id="2147483802" r:id="rId6"/>
  </p:sldMasterIdLst>
  <p:notesMasterIdLst>
    <p:notesMasterId r:id="rId33"/>
  </p:notesMasterIdLst>
  <p:sldIdLst>
    <p:sldId id="265" r:id="rId7"/>
    <p:sldId id="583" r:id="rId8"/>
    <p:sldId id="584" r:id="rId9"/>
    <p:sldId id="585" r:id="rId10"/>
    <p:sldId id="586" r:id="rId11"/>
    <p:sldId id="588" r:id="rId12"/>
    <p:sldId id="257" r:id="rId13"/>
    <p:sldId id="294" r:id="rId14"/>
    <p:sldId id="589" r:id="rId15"/>
    <p:sldId id="268" r:id="rId16"/>
    <p:sldId id="270" r:id="rId17"/>
    <p:sldId id="272" r:id="rId18"/>
    <p:sldId id="273" r:id="rId19"/>
    <p:sldId id="288" r:id="rId20"/>
    <p:sldId id="590" r:id="rId21"/>
    <p:sldId id="284" r:id="rId22"/>
    <p:sldId id="285" r:id="rId23"/>
    <p:sldId id="286" r:id="rId24"/>
    <p:sldId id="283" r:id="rId25"/>
    <p:sldId id="595" r:id="rId26"/>
    <p:sldId id="281" r:id="rId27"/>
    <p:sldId id="593" r:id="rId28"/>
    <p:sldId id="264" r:id="rId29"/>
    <p:sldId id="592" r:id="rId30"/>
    <p:sldId id="594" r:id="rId31"/>
    <p:sldId id="267"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CA3A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881BD93-12CA-9445-A0FE-954799C1609B}" v="1055" dt="2021-12-01T00:42:06.16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974" autoAdjust="0"/>
    <p:restoredTop sz="94699"/>
  </p:normalViewPr>
  <p:slideViewPr>
    <p:cSldViewPr snapToGrid="0">
      <p:cViewPr varScale="1">
        <p:scale>
          <a:sx n="103" d="100"/>
          <a:sy n="103" d="100"/>
        </p:scale>
        <p:origin x="224"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21" Type="http://schemas.openxmlformats.org/officeDocument/2006/relationships/slide" Target="slides/slide15.xml"/><Relationship Id="rId34" Type="http://schemas.openxmlformats.org/officeDocument/2006/relationships/presProps" Target="pres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notesMaster" Target="notesMasters/notesMaster1.xml"/><Relationship Id="rId38"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viewProps" Target="viewProps.xml"/><Relationship Id="rId8" Type="http://schemas.openxmlformats.org/officeDocument/2006/relationships/slide" Target="slides/slide2.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245BB2-2875-4038-BE67-E8EAFAB4EDD5}" type="datetimeFigureOut">
              <a:rPr lang="en-US" smtClean="0"/>
              <a:t>11/29/21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446F049-8F6F-40E4-A254-3F55BBB5C55C}" type="slidenum">
              <a:rPr lang="en-US" smtClean="0"/>
              <a:t>‹#›</a:t>
            </a:fld>
            <a:endParaRPr lang="en-US"/>
          </a:p>
        </p:txBody>
      </p:sp>
    </p:spTree>
    <p:extLst>
      <p:ext uri="{BB962C8B-B14F-4D97-AF65-F5344CB8AC3E}">
        <p14:creationId xmlns:p14="http://schemas.microsoft.com/office/powerpoint/2010/main" val="13711404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C979222-DD10-2643-9186-F49BF55D661E}" type="slidenum">
              <a:rPr lang="en-US" smtClean="0"/>
              <a:t>2</a:t>
            </a:fld>
            <a:endParaRPr lang="en-US"/>
          </a:p>
        </p:txBody>
      </p:sp>
    </p:spTree>
    <p:extLst>
      <p:ext uri="{BB962C8B-B14F-4D97-AF65-F5344CB8AC3E}">
        <p14:creationId xmlns:p14="http://schemas.microsoft.com/office/powerpoint/2010/main" val="6461205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We’ve heard from 3 of our top leaders abut two systems they use to identify business partners in our organizations ..and about that ever important inside work.. To recap…sometimes the best place to find new distributors is in our customer base.</a:t>
            </a:r>
          </a:p>
        </p:txBody>
      </p:sp>
      <p:sp>
        <p:nvSpPr>
          <p:cNvPr id="4" name="Slide Number Placeholder 3"/>
          <p:cNvSpPr>
            <a:spLocks noGrp="1"/>
          </p:cNvSpPr>
          <p:nvPr>
            <p:ph type="sldNum" sz="quarter" idx="5"/>
          </p:nvPr>
        </p:nvSpPr>
        <p:spPr/>
        <p:txBody>
          <a:bodyPr/>
          <a:lstStyle/>
          <a:p>
            <a:fld id="{F446F049-8F6F-40E4-A254-3F55BBB5C55C}" type="slidenum">
              <a:rPr lang="en-US" smtClean="0"/>
              <a:t>19</a:t>
            </a:fld>
            <a:endParaRPr lang="en-US"/>
          </a:p>
        </p:txBody>
      </p:sp>
    </p:spTree>
    <p:extLst>
      <p:ext uri="{BB962C8B-B14F-4D97-AF65-F5344CB8AC3E}">
        <p14:creationId xmlns:p14="http://schemas.microsoft.com/office/powerpoint/2010/main" val="38957788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many of us, when we first began, we were afraid they would say </a:t>
            </a:r>
            <a:r>
              <a:rPr lang="en-US" dirty="0" err="1"/>
              <a:t>no..then</a:t>
            </a:r>
            <a:r>
              <a:rPr lang="en-US" dirty="0"/>
              <a:t> it became what if they say yes?</a:t>
            </a:r>
          </a:p>
        </p:txBody>
      </p:sp>
      <p:sp>
        <p:nvSpPr>
          <p:cNvPr id="4" name="Slide Number Placeholder 3"/>
          <p:cNvSpPr>
            <a:spLocks noGrp="1"/>
          </p:cNvSpPr>
          <p:nvPr>
            <p:ph type="sldNum" sz="quarter" idx="5"/>
          </p:nvPr>
        </p:nvSpPr>
        <p:spPr/>
        <p:txBody>
          <a:bodyPr/>
          <a:lstStyle/>
          <a:p>
            <a:fld id="{F446F049-8F6F-40E4-A254-3F55BBB5C55C}" type="slidenum">
              <a:rPr lang="en-US" smtClean="0"/>
              <a:t>20</a:t>
            </a:fld>
            <a:endParaRPr lang="en-US"/>
          </a:p>
        </p:txBody>
      </p:sp>
    </p:spTree>
    <p:extLst>
      <p:ext uri="{BB962C8B-B14F-4D97-AF65-F5344CB8AC3E}">
        <p14:creationId xmlns:p14="http://schemas.microsoft.com/office/powerpoint/2010/main" val="355563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DFA751-0151-8745-9DFC-E64781B65DA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588313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35B8512A-6036-42F1-B38A-03FFE8D78714}" type="datetimeFigureOut">
              <a:rPr lang="en-US" smtClean="0"/>
              <a:t>11/29/21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BD6C67A-E812-49F0-A1A2-A4F152D6F4AA}" type="slidenum">
              <a:rPr lang="en-US" smtClean="0"/>
              <a:t>‹#›</a:t>
            </a:fld>
            <a:endParaRPr lang="en-US"/>
          </a:p>
        </p:txBody>
      </p:sp>
    </p:spTree>
    <p:extLst>
      <p:ext uri="{BB962C8B-B14F-4D97-AF65-F5344CB8AC3E}">
        <p14:creationId xmlns:p14="http://schemas.microsoft.com/office/powerpoint/2010/main" val="2038184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5B8512A-6036-42F1-B38A-03FFE8D78714}" type="datetimeFigureOut">
              <a:rPr lang="en-US" smtClean="0"/>
              <a:t>11/29/21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BD6C67A-E812-49F0-A1A2-A4F152D6F4AA}" type="slidenum">
              <a:rPr lang="en-US" smtClean="0"/>
              <a:t>‹#›</a:t>
            </a:fld>
            <a:endParaRPr lang="en-US"/>
          </a:p>
        </p:txBody>
      </p:sp>
    </p:spTree>
    <p:extLst>
      <p:ext uri="{BB962C8B-B14F-4D97-AF65-F5344CB8AC3E}">
        <p14:creationId xmlns:p14="http://schemas.microsoft.com/office/powerpoint/2010/main" val="31000361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5B8512A-6036-42F1-B38A-03FFE8D78714}" type="datetimeFigureOut">
              <a:rPr lang="en-US" smtClean="0"/>
              <a:t>11/29/21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BD6C67A-E812-49F0-A1A2-A4F152D6F4AA}" type="slidenum">
              <a:rPr lang="en-US" smtClean="0"/>
              <a:t>‹#›</a:t>
            </a:fld>
            <a:endParaRPr lang="en-US"/>
          </a:p>
        </p:txBody>
      </p:sp>
    </p:spTree>
    <p:extLst>
      <p:ext uri="{BB962C8B-B14F-4D97-AF65-F5344CB8AC3E}">
        <p14:creationId xmlns:p14="http://schemas.microsoft.com/office/powerpoint/2010/main" val="28192766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fld id="{E21AB904-0E02-8346-9EC7-0C4F1AC699C6}"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609585" rtl="0" eaLnBrk="1" fontAlgn="auto" latinLnBrk="0" hangingPunct="1">
                <a:lnSpc>
                  <a:spcPct val="100000"/>
                </a:lnSpc>
                <a:spcBef>
                  <a:spcPts val="0"/>
                </a:spcBef>
                <a:spcAft>
                  <a:spcPts val="0"/>
                </a:spcAft>
                <a:buClrTx/>
                <a:buSzTx/>
                <a:buFontTx/>
                <a:buNone/>
                <a:tabLst/>
                <a:defRPr/>
              </a:pPr>
              <a:t>11/29/21</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526C32D8-E308-2649-813D-C0FCD852E51C}"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0107840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fld id="{E21AB904-0E02-8346-9EC7-0C4F1AC699C6}"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609585" rtl="0" eaLnBrk="1" fontAlgn="auto" latinLnBrk="0" hangingPunct="1">
                <a:lnSpc>
                  <a:spcPct val="100000"/>
                </a:lnSpc>
                <a:spcBef>
                  <a:spcPts val="0"/>
                </a:spcBef>
                <a:spcAft>
                  <a:spcPts val="0"/>
                </a:spcAft>
                <a:buClrTx/>
                <a:buSzTx/>
                <a:buFontTx/>
                <a:buNone/>
                <a:tabLst/>
                <a:defRPr/>
              </a:pPr>
              <a:t>11/29/21</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526C32D8-E308-2649-813D-C0FCD852E51C}"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9988482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33"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fld id="{E21AB904-0E02-8346-9EC7-0C4F1AC699C6}"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609585" rtl="0" eaLnBrk="1" fontAlgn="auto" latinLnBrk="0" hangingPunct="1">
                <a:lnSpc>
                  <a:spcPct val="100000"/>
                </a:lnSpc>
                <a:spcBef>
                  <a:spcPts val="0"/>
                </a:spcBef>
                <a:spcAft>
                  <a:spcPts val="0"/>
                </a:spcAft>
                <a:buClrTx/>
                <a:buSzTx/>
                <a:buFontTx/>
                <a:buNone/>
                <a:tabLst/>
                <a:defRPr/>
              </a:pPr>
              <a:t>11/29/21</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526C32D8-E308-2649-813D-C0FCD852E51C}"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3234743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200151"/>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200151"/>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fld id="{E21AB904-0E02-8346-9EC7-0C4F1AC699C6}"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609585" rtl="0" eaLnBrk="1" fontAlgn="auto" latinLnBrk="0" hangingPunct="1">
                <a:lnSpc>
                  <a:spcPct val="100000"/>
                </a:lnSpc>
                <a:spcBef>
                  <a:spcPts val="0"/>
                </a:spcBef>
                <a:spcAft>
                  <a:spcPts val="0"/>
                </a:spcAft>
                <a:buClrTx/>
                <a:buSzTx/>
                <a:buFontTx/>
                <a:buNone/>
                <a:tabLst/>
                <a:defRPr/>
              </a:pPr>
              <a:t>11/29/21</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526C32D8-E308-2649-813D-C0FCD852E51C}"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244715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fld id="{E21AB904-0E02-8346-9EC7-0C4F1AC699C6}"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609585" rtl="0" eaLnBrk="1" fontAlgn="auto" latinLnBrk="0" hangingPunct="1">
                <a:lnSpc>
                  <a:spcPct val="100000"/>
                </a:lnSpc>
                <a:spcBef>
                  <a:spcPts val="0"/>
                </a:spcBef>
                <a:spcAft>
                  <a:spcPts val="0"/>
                </a:spcAft>
                <a:buClrTx/>
                <a:buSzTx/>
                <a:buFontTx/>
                <a:buNone/>
                <a:tabLst/>
                <a:defRPr/>
              </a:pPr>
              <a:t>11/29/21</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Footer Placeholder 7"/>
          <p:cNvSpPr>
            <a:spLocks noGrp="1"/>
          </p:cNvSpPr>
          <p:nvPr>
            <p:ph type="ftr" sz="quarter" idx="11"/>
          </p:nvPr>
        </p:nvSpPr>
        <p:spPr/>
        <p:txBody>
          <a:bodyP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526C32D8-E308-2649-813D-C0FCD852E51C}"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5216560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fld id="{E21AB904-0E02-8346-9EC7-0C4F1AC699C6}"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609585" rtl="0" eaLnBrk="1" fontAlgn="auto" latinLnBrk="0" hangingPunct="1">
                <a:lnSpc>
                  <a:spcPct val="100000"/>
                </a:lnSpc>
                <a:spcBef>
                  <a:spcPts val="0"/>
                </a:spcBef>
                <a:spcAft>
                  <a:spcPts val="0"/>
                </a:spcAft>
                <a:buClrTx/>
                <a:buSzTx/>
                <a:buFontTx/>
                <a:buNone/>
                <a:tabLst/>
                <a:defRPr/>
              </a:pPr>
              <a:t>11/29/21</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Footer Placeholder 3"/>
          <p:cNvSpPr>
            <a:spLocks noGrp="1"/>
          </p:cNvSpPr>
          <p:nvPr>
            <p:ph type="ftr" sz="quarter" idx="11"/>
          </p:nvPr>
        </p:nvSpPr>
        <p:spPr/>
        <p:txBody>
          <a:bodyP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526C32D8-E308-2649-813D-C0FCD852E51C}"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9602762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fld id="{E21AB904-0E02-8346-9EC7-0C4F1AC699C6}"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609585" rtl="0" eaLnBrk="1" fontAlgn="auto" latinLnBrk="0" hangingPunct="1">
                <a:lnSpc>
                  <a:spcPct val="100000"/>
                </a:lnSpc>
                <a:spcBef>
                  <a:spcPts val="0"/>
                </a:spcBef>
                <a:spcAft>
                  <a:spcPts val="0"/>
                </a:spcAft>
                <a:buClrTx/>
                <a:buSzTx/>
                <a:buFontTx/>
                <a:buNone/>
                <a:tabLst/>
                <a:defRPr/>
              </a:pPr>
              <a:t>11/29/21</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Footer Placeholder 2"/>
          <p:cNvSpPr>
            <a:spLocks noGrp="1"/>
          </p:cNvSpPr>
          <p:nvPr>
            <p:ph type="ftr" sz="quarter" idx="11"/>
          </p:nvPr>
        </p:nvSpPr>
        <p:spPr/>
        <p:txBody>
          <a:bodyP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526C32D8-E308-2649-813D-C0FCD852E51C}"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9325554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49"/>
            <a:ext cx="4011084" cy="1162051"/>
          </a:xfrm>
        </p:spPr>
        <p:txBody>
          <a:bodyPr anchor="b"/>
          <a:lstStyle>
            <a:lvl1pPr algn="l">
              <a:defRPr sz="2667" b="1"/>
            </a:lvl1pPr>
          </a:lstStyle>
          <a:p>
            <a:r>
              <a:rPr lang="en-US"/>
              <a:t>Click to edit Master title style</a:t>
            </a:r>
          </a:p>
        </p:txBody>
      </p:sp>
      <p:sp>
        <p:nvSpPr>
          <p:cNvPr id="3" name="Content Placeholder 2"/>
          <p:cNvSpPr>
            <a:spLocks noGrp="1"/>
          </p:cNvSpPr>
          <p:nvPr>
            <p:ph idx="1"/>
          </p:nvPr>
        </p:nvSpPr>
        <p:spPr>
          <a:xfrm>
            <a:off x="4766733" y="273052"/>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fld id="{E21AB904-0E02-8346-9EC7-0C4F1AC699C6}"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609585" rtl="0" eaLnBrk="1" fontAlgn="auto" latinLnBrk="0" hangingPunct="1">
                <a:lnSpc>
                  <a:spcPct val="100000"/>
                </a:lnSpc>
                <a:spcBef>
                  <a:spcPts val="0"/>
                </a:spcBef>
                <a:spcAft>
                  <a:spcPts val="0"/>
                </a:spcAft>
                <a:buClrTx/>
                <a:buSzTx/>
                <a:buFontTx/>
                <a:buNone/>
                <a:tabLst/>
                <a:defRPr/>
              </a:pPr>
              <a:t>11/29/21</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526C32D8-E308-2649-813D-C0FCD852E51C}"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6670708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5B8512A-6036-42F1-B38A-03FFE8D78714}" type="datetimeFigureOut">
              <a:rPr lang="en-US" smtClean="0"/>
              <a:t>11/29/21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BD6C67A-E812-49F0-A1A2-A4F152D6F4AA}" type="slidenum">
              <a:rPr lang="en-US" smtClean="0"/>
              <a:t>‹#›</a:t>
            </a:fld>
            <a:endParaRPr lang="en-US"/>
          </a:p>
        </p:txBody>
      </p:sp>
    </p:spTree>
    <p:extLst>
      <p:ext uri="{BB962C8B-B14F-4D97-AF65-F5344CB8AC3E}">
        <p14:creationId xmlns:p14="http://schemas.microsoft.com/office/powerpoint/2010/main" val="1970772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667"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en-US"/>
          </a:p>
        </p:txBody>
      </p:sp>
      <p:sp>
        <p:nvSpPr>
          <p:cNvPr id="4" name="Text Placeholder 3"/>
          <p:cNvSpPr>
            <a:spLocks noGrp="1"/>
          </p:cNvSpPr>
          <p:nvPr>
            <p:ph type="body" sz="half" idx="2"/>
          </p:nvPr>
        </p:nvSpPr>
        <p:spPr>
          <a:xfrm>
            <a:off x="2389717" y="5367338"/>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fld id="{E21AB904-0E02-8346-9EC7-0C4F1AC699C6}"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609585" rtl="0" eaLnBrk="1" fontAlgn="auto" latinLnBrk="0" hangingPunct="1">
                <a:lnSpc>
                  <a:spcPct val="100000"/>
                </a:lnSpc>
                <a:spcBef>
                  <a:spcPts val="0"/>
                </a:spcBef>
                <a:spcAft>
                  <a:spcPts val="0"/>
                </a:spcAft>
                <a:buClrTx/>
                <a:buSzTx/>
                <a:buFontTx/>
                <a:buNone/>
                <a:tabLst/>
                <a:defRPr/>
              </a:pPr>
              <a:t>11/29/21</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526C32D8-E308-2649-813D-C0FCD852E51C}"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7173525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fld id="{E21AB904-0E02-8346-9EC7-0C4F1AC699C6}"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609585" rtl="0" eaLnBrk="1" fontAlgn="auto" latinLnBrk="0" hangingPunct="1">
                <a:lnSpc>
                  <a:spcPct val="100000"/>
                </a:lnSpc>
                <a:spcBef>
                  <a:spcPts val="0"/>
                </a:spcBef>
                <a:spcAft>
                  <a:spcPts val="0"/>
                </a:spcAft>
                <a:buClrTx/>
                <a:buSzTx/>
                <a:buFontTx/>
                <a:buNone/>
                <a:tabLst/>
                <a:defRPr/>
              </a:pPr>
              <a:t>11/29/21</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526C32D8-E308-2649-813D-C0FCD852E51C}"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97591504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06375"/>
            <a:ext cx="2743200" cy="438785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06375"/>
            <a:ext cx="8026400" cy="438785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fld id="{E21AB904-0E02-8346-9EC7-0C4F1AC699C6}"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609585" rtl="0" eaLnBrk="1" fontAlgn="auto" latinLnBrk="0" hangingPunct="1">
                <a:lnSpc>
                  <a:spcPct val="100000"/>
                </a:lnSpc>
                <a:spcBef>
                  <a:spcPts val="0"/>
                </a:spcBef>
                <a:spcAft>
                  <a:spcPts val="0"/>
                </a:spcAft>
                <a:buClrTx/>
                <a:buSzTx/>
                <a:buFontTx/>
                <a:buNone/>
                <a:tabLst/>
                <a:defRPr/>
              </a:pPr>
              <a:t>11/29/21</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526C32D8-E308-2649-813D-C0FCD852E51C}"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20065410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fld id="{E21AB904-0E02-8346-9EC7-0C4F1AC699C6}"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609585" rtl="0" eaLnBrk="1" fontAlgn="auto" latinLnBrk="0" hangingPunct="1">
                <a:lnSpc>
                  <a:spcPct val="100000"/>
                </a:lnSpc>
                <a:spcBef>
                  <a:spcPts val="0"/>
                </a:spcBef>
                <a:spcAft>
                  <a:spcPts val="0"/>
                </a:spcAft>
                <a:buClrTx/>
                <a:buSzTx/>
                <a:buFontTx/>
                <a:buNone/>
                <a:tabLst/>
                <a:defRPr/>
              </a:pPr>
              <a:t>11/29/21</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526C32D8-E308-2649-813D-C0FCD852E51C}"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120975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fld id="{E21AB904-0E02-8346-9EC7-0C4F1AC699C6}"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609585" rtl="0" eaLnBrk="1" fontAlgn="auto" latinLnBrk="0" hangingPunct="1">
                <a:lnSpc>
                  <a:spcPct val="100000"/>
                </a:lnSpc>
                <a:spcBef>
                  <a:spcPts val="0"/>
                </a:spcBef>
                <a:spcAft>
                  <a:spcPts val="0"/>
                </a:spcAft>
                <a:buClrTx/>
                <a:buSzTx/>
                <a:buFontTx/>
                <a:buNone/>
                <a:tabLst/>
                <a:defRPr/>
              </a:pPr>
              <a:t>11/29/21</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526C32D8-E308-2649-813D-C0FCD852E51C}"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79414507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33"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fld id="{E21AB904-0E02-8346-9EC7-0C4F1AC699C6}"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609585" rtl="0" eaLnBrk="1" fontAlgn="auto" latinLnBrk="0" hangingPunct="1">
                <a:lnSpc>
                  <a:spcPct val="100000"/>
                </a:lnSpc>
                <a:spcBef>
                  <a:spcPts val="0"/>
                </a:spcBef>
                <a:spcAft>
                  <a:spcPts val="0"/>
                </a:spcAft>
                <a:buClrTx/>
                <a:buSzTx/>
                <a:buFontTx/>
                <a:buNone/>
                <a:tabLst/>
                <a:defRPr/>
              </a:pPr>
              <a:t>11/29/21</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526C32D8-E308-2649-813D-C0FCD852E51C}"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50236751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200151"/>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200151"/>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fld id="{E21AB904-0E02-8346-9EC7-0C4F1AC699C6}"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609585" rtl="0" eaLnBrk="1" fontAlgn="auto" latinLnBrk="0" hangingPunct="1">
                <a:lnSpc>
                  <a:spcPct val="100000"/>
                </a:lnSpc>
                <a:spcBef>
                  <a:spcPts val="0"/>
                </a:spcBef>
                <a:spcAft>
                  <a:spcPts val="0"/>
                </a:spcAft>
                <a:buClrTx/>
                <a:buSzTx/>
                <a:buFontTx/>
                <a:buNone/>
                <a:tabLst/>
                <a:defRPr/>
              </a:pPr>
              <a:t>11/29/21</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526C32D8-E308-2649-813D-C0FCD852E51C}"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62661483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fld id="{E21AB904-0E02-8346-9EC7-0C4F1AC699C6}"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609585" rtl="0" eaLnBrk="1" fontAlgn="auto" latinLnBrk="0" hangingPunct="1">
                <a:lnSpc>
                  <a:spcPct val="100000"/>
                </a:lnSpc>
                <a:spcBef>
                  <a:spcPts val="0"/>
                </a:spcBef>
                <a:spcAft>
                  <a:spcPts val="0"/>
                </a:spcAft>
                <a:buClrTx/>
                <a:buSzTx/>
                <a:buFontTx/>
                <a:buNone/>
                <a:tabLst/>
                <a:defRPr/>
              </a:pPr>
              <a:t>11/29/21</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Footer Placeholder 7"/>
          <p:cNvSpPr>
            <a:spLocks noGrp="1"/>
          </p:cNvSpPr>
          <p:nvPr>
            <p:ph type="ftr" sz="quarter" idx="11"/>
          </p:nvPr>
        </p:nvSpPr>
        <p:spPr/>
        <p:txBody>
          <a:bodyP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526C32D8-E308-2649-813D-C0FCD852E51C}"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2750208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fld id="{E21AB904-0E02-8346-9EC7-0C4F1AC699C6}"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609585" rtl="0" eaLnBrk="1" fontAlgn="auto" latinLnBrk="0" hangingPunct="1">
                <a:lnSpc>
                  <a:spcPct val="100000"/>
                </a:lnSpc>
                <a:spcBef>
                  <a:spcPts val="0"/>
                </a:spcBef>
                <a:spcAft>
                  <a:spcPts val="0"/>
                </a:spcAft>
                <a:buClrTx/>
                <a:buSzTx/>
                <a:buFontTx/>
                <a:buNone/>
                <a:tabLst/>
                <a:defRPr/>
              </a:pPr>
              <a:t>11/29/21</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Footer Placeholder 3"/>
          <p:cNvSpPr>
            <a:spLocks noGrp="1"/>
          </p:cNvSpPr>
          <p:nvPr>
            <p:ph type="ftr" sz="quarter" idx="11"/>
          </p:nvPr>
        </p:nvSpPr>
        <p:spPr/>
        <p:txBody>
          <a:bodyP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526C32D8-E308-2649-813D-C0FCD852E51C}"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55860927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fld id="{E21AB904-0E02-8346-9EC7-0C4F1AC699C6}"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609585" rtl="0" eaLnBrk="1" fontAlgn="auto" latinLnBrk="0" hangingPunct="1">
                <a:lnSpc>
                  <a:spcPct val="100000"/>
                </a:lnSpc>
                <a:spcBef>
                  <a:spcPts val="0"/>
                </a:spcBef>
                <a:spcAft>
                  <a:spcPts val="0"/>
                </a:spcAft>
                <a:buClrTx/>
                <a:buSzTx/>
                <a:buFontTx/>
                <a:buNone/>
                <a:tabLst/>
                <a:defRPr/>
              </a:pPr>
              <a:t>11/29/21</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Footer Placeholder 2"/>
          <p:cNvSpPr>
            <a:spLocks noGrp="1"/>
          </p:cNvSpPr>
          <p:nvPr>
            <p:ph type="ftr" sz="quarter" idx="11"/>
          </p:nvPr>
        </p:nvSpPr>
        <p:spPr/>
        <p:txBody>
          <a:bodyP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526C32D8-E308-2649-813D-C0FCD852E51C}"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3940944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5B8512A-6036-42F1-B38A-03FFE8D78714}" type="datetimeFigureOut">
              <a:rPr lang="en-US" smtClean="0"/>
              <a:t>11/29/21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BD6C67A-E812-49F0-A1A2-A4F152D6F4AA}" type="slidenum">
              <a:rPr lang="en-US" smtClean="0"/>
              <a:t>‹#›</a:t>
            </a:fld>
            <a:endParaRPr lang="en-US"/>
          </a:p>
        </p:txBody>
      </p:sp>
    </p:spTree>
    <p:extLst>
      <p:ext uri="{BB962C8B-B14F-4D97-AF65-F5344CB8AC3E}">
        <p14:creationId xmlns:p14="http://schemas.microsoft.com/office/powerpoint/2010/main" val="4877710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49"/>
            <a:ext cx="4011084" cy="1162051"/>
          </a:xfrm>
        </p:spPr>
        <p:txBody>
          <a:bodyPr anchor="b"/>
          <a:lstStyle>
            <a:lvl1pPr algn="l">
              <a:defRPr sz="2667" b="1"/>
            </a:lvl1pPr>
          </a:lstStyle>
          <a:p>
            <a:r>
              <a:rPr lang="en-US"/>
              <a:t>Click to edit Master title style</a:t>
            </a:r>
          </a:p>
        </p:txBody>
      </p:sp>
      <p:sp>
        <p:nvSpPr>
          <p:cNvPr id="3" name="Content Placeholder 2"/>
          <p:cNvSpPr>
            <a:spLocks noGrp="1"/>
          </p:cNvSpPr>
          <p:nvPr>
            <p:ph idx="1"/>
          </p:nvPr>
        </p:nvSpPr>
        <p:spPr>
          <a:xfrm>
            <a:off x="4766733" y="273052"/>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fld id="{E21AB904-0E02-8346-9EC7-0C4F1AC699C6}"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609585" rtl="0" eaLnBrk="1" fontAlgn="auto" latinLnBrk="0" hangingPunct="1">
                <a:lnSpc>
                  <a:spcPct val="100000"/>
                </a:lnSpc>
                <a:spcBef>
                  <a:spcPts val="0"/>
                </a:spcBef>
                <a:spcAft>
                  <a:spcPts val="0"/>
                </a:spcAft>
                <a:buClrTx/>
                <a:buSzTx/>
                <a:buFontTx/>
                <a:buNone/>
                <a:tabLst/>
                <a:defRPr/>
              </a:pPr>
              <a:t>11/29/21</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526C32D8-E308-2649-813D-C0FCD852E51C}"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48909568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667"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en-US"/>
          </a:p>
        </p:txBody>
      </p:sp>
      <p:sp>
        <p:nvSpPr>
          <p:cNvPr id="4" name="Text Placeholder 3"/>
          <p:cNvSpPr>
            <a:spLocks noGrp="1"/>
          </p:cNvSpPr>
          <p:nvPr>
            <p:ph type="body" sz="half" idx="2"/>
          </p:nvPr>
        </p:nvSpPr>
        <p:spPr>
          <a:xfrm>
            <a:off x="2389717" y="5367338"/>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fld id="{E21AB904-0E02-8346-9EC7-0C4F1AC699C6}"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609585" rtl="0" eaLnBrk="1" fontAlgn="auto" latinLnBrk="0" hangingPunct="1">
                <a:lnSpc>
                  <a:spcPct val="100000"/>
                </a:lnSpc>
                <a:spcBef>
                  <a:spcPts val="0"/>
                </a:spcBef>
                <a:spcAft>
                  <a:spcPts val="0"/>
                </a:spcAft>
                <a:buClrTx/>
                <a:buSzTx/>
                <a:buFontTx/>
                <a:buNone/>
                <a:tabLst/>
                <a:defRPr/>
              </a:pPr>
              <a:t>11/29/21</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526C32D8-E308-2649-813D-C0FCD852E51C}"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05488743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fld id="{E21AB904-0E02-8346-9EC7-0C4F1AC699C6}"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609585" rtl="0" eaLnBrk="1" fontAlgn="auto" latinLnBrk="0" hangingPunct="1">
                <a:lnSpc>
                  <a:spcPct val="100000"/>
                </a:lnSpc>
                <a:spcBef>
                  <a:spcPts val="0"/>
                </a:spcBef>
                <a:spcAft>
                  <a:spcPts val="0"/>
                </a:spcAft>
                <a:buClrTx/>
                <a:buSzTx/>
                <a:buFontTx/>
                <a:buNone/>
                <a:tabLst/>
                <a:defRPr/>
              </a:pPr>
              <a:t>11/29/21</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526C32D8-E308-2649-813D-C0FCD852E51C}"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6154896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06375"/>
            <a:ext cx="2743200" cy="438785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06375"/>
            <a:ext cx="8026400" cy="438785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fld id="{E21AB904-0E02-8346-9EC7-0C4F1AC699C6}"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609585" rtl="0" eaLnBrk="1" fontAlgn="auto" latinLnBrk="0" hangingPunct="1">
                <a:lnSpc>
                  <a:spcPct val="100000"/>
                </a:lnSpc>
                <a:spcBef>
                  <a:spcPts val="0"/>
                </a:spcBef>
                <a:spcAft>
                  <a:spcPts val="0"/>
                </a:spcAft>
                <a:buClrTx/>
                <a:buSzTx/>
                <a:buFontTx/>
                <a:buNone/>
                <a:tabLst/>
                <a:defRPr/>
              </a:pPr>
              <a:t>11/29/21</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526C32D8-E308-2649-813D-C0FCD852E51C}"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20625965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defTabSz="609585"/>
            <a:fld id="{8BD8396C-D703-EB4C-8D20-4291ED5E45DF}" type="datetimeFigureOut">
              <a:rPr lang="en-US" smtClean="0">
                <a:solidFill>
                  <a:prstClr val="black">
                    <a:tint val="75000"/>
                  </a:prstClr>
                </a:solidFill>
              </a:rPr>
              <a:pPr defTabSz="609585"/>
              <a:t>11/29/21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09585"/>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09585"/>
            <a:fld id="{5A00FC1A-7A89-B94C-BA20-B7EDC55DFE45}"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376276293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09585"/>
            <a:fld id="{8BD8396C-D703-EB4C-8D20-4291ED5E45DF}" type="datetimeFigureOut">
              <a:rPr lang="en-US" smtClean="0">
                <a:solidFill>
                  <a:prstClr val="black">
                    <a:tint val="75000"/>
                  </a:prstClr>
                </a:solidFill>
              </a:rPr>
              <a:pPr defTabSz="609585"/>
              <a:t>11/29/21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09585"/>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09585"/>
            <a:fld id="{5A00FC1A-7A89-B94C-BA20-B7EDC55DFE45}"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404588622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33"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defTabSz="609585"/>
            <a:fld id="{8BD8396C-D703-EB4C-8D20-4291ED5E45DF}" type="datetimeFigureOut">
              <a:rPr lang="en-US" smtClean="0">
                <a:solidFill>
                  <a:prstClr val="black">
                    <a:tint val="75000"/>
                  </a:prstClr>
                </a:solidFill>
              </a:rPr>
              <a:pPr defTabSz="609585"/>
              <a:t>11/29/21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09585"/>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09585"/>
            <a:fld id="{5A00FC1A-7A89-B94C-BA20-B7EDC55DFE45}"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29048323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200151"/>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200151"/>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defTabSz="609585"/>
            <a:fld id="{8BD8396C-D703-EB4C-8D20-4291ED5E45DF}" type="datetimeFigureOut">
              <a:rPr lang="en-US" smtClean="0">
                <a:solidFill>
                  <a:prstClr val="black">
                    <a:tint val="75000"/>
                  </a:prstClr>
                </a:solidFill>
              </a:rPr>
              <a:pPr defTabSz="609585"/>
              <a:t>11/29/21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09585"/>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09585"/>
            <a:fld id="{5A00FC1A-7A89-B94C-BA20-B7EDC55DFE45}"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251725457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defTabSz="609585"/>
            <a:fld id="{8BD8396C-D703-EB4C-8D20-4291ED5E45DF}" type="datetimeFigureOut">
              <a:rPr lang="en-US" smtClean="0">
                <a:solidFill>
                  <a:prstClr val="black">
                    <a:tint val="75000"/>
                  </a:prstClr>
                </a:solidFill>
              </a:rPr>
              <a:pPr defTabSz="609585"/>
              <a:t>11/29/21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609585"/>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609585"/>
            <a:fld id="{5A00FC1A-7A89-B94C-BA20-B7EDC55DFE45}"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63309606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defTabSz="609585"/>
            <a:fld id="{8BD8396C-D703-EB4C-8D20-4291ED5E45DF}" type="datetimeFigureOut">
              <a:rPr lang="en-US" smtClean="0">
                <a:solidFill>
                  <a:prstClr val="black">
                    <a:tint val="75000"/>
                  </a:prstClr>
                </a:solidFill>
              </a:rPr>
              <a:pPr defTabSz="609585"/>
              <a:t>11/29/21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609585"/>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609585"/>
            <a:fld id="{5A00FC1A-7A89-B94C-BA20-B7EDC55DFE45}"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25151155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5B8512A-6036-42F1-B38A-03FFE8D78714}" type="datetimeFigureOut">
              <a:rPr lang="en-US" smtClean="0"/>
              <a:t>11/29/21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BD6C67A-E812-49F0-A1A2-A4F152D6F4AA}" type="slidenum">
              <a:rPr lang="en-US" smtClean="0"/>
              <a:t>‹#›</a:t>
            </a:fld>
            <a:endParaRPr lang="en-US"/>
          </a:p>
        </p:txBody>
      </p:sp>
    </p:spTree>
    <p:extLst>
      <p:ext uri="{BB962C8B-B14F-4D97-AF65-F5344CB8AC3E}">
        <p14:creationId xmlns:p14="http://schemas.microsoft.com/office/powerpoint/2010/main" val="141952141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09585"/>
            <a:fld id="{8BD8396C-D703-EB4C-8D20-4291ED5E45DF}" type="datetimeFigureOut">
              <a:rPr lang="en-US" smtClean="0">
                <a:solidFill>
                  <a:prstClr val="black">
                    <a:tint val="75000"/>
                  </a:prstClr>
                </a:solidFill>
              </a:rPr>
              <a:pPr defTabSz="609585"/>
              <a:t>11/29/21</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609585"/>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609585"/>
            <a:fld id="{5A00FC1A-7A89-B94C-BA20-B7EDC55DFE45}"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37029552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49"/>
            <a:ext cx="4011084" cy="1162051"/>
          </a:xfrm>
        </p:spPr>
        <p:txBody>
          <a:bodyPr anchor="b"/>
          <a:lstStyle>
            <a:lvl1pPr algn="l">
              <a:defRPr sz="2667" b="1"/>
            </a:lvl1pPr>
          </a:lstStyle>
          <a:p>
            <a:r>
              <a:rPr lang="en-US"/>
              <a:t>Click to edit Master title style</a:t>
            </a:r>
          </a:p>
        </p:txBody>
      </p:sp>
      <p:sp>
        <p:nvSpPr>
          <p:cNvPr id="3" name="Content Placeholder 2"/>
          <p:cNvSpPr>
            <a:spLocks noGrp="1"/>
          </p:cNvSpPr>
          <p:nvPr>
            <p:ph idx="1"/>
          </p:nvPr>
        </p:nvSpPr>
        <p:spPr>
          <a:xfrm>
            <a:off x="4766733" y="273052"/>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defTabSz="609585"/>
            <a:fld id="{8BD8396C-D703-EB4C-8D20-4291ED5E45DF}" type="datetimeFigureOut">
              <a:rPr lang="en-US" smtClean="0">
                <a:solidFill>
                  <a:prstClr val="black">
                    <a:tint val="75000"/>
                  </a:prstClr>
                </a:solidFill>
              </a:rPr>
              <a:pPr defTabSz="609585"/>
              <a:t>11/29/21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09585"/>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09585"/>
            <a:fld id="{5A00FC1A-7A89-B94C-BA20-B7EDC55DFE45}"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171234106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667"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en-US"/>
          </a:p>
        </p:txBody>
      </p:sp>
      <p:sp>
        <p:nvSpPr>
          <p:cNvPr id="4" name="Text Placeholder 3"/>
          <p:cNvSpPr>
            <a:spLocks noGrp="1"/>
          </p:cNvSpPr>
          <p:nvPr>
            <p:ph type="body" sz="half" idx="2"/>
          </p:nvPr>
        </p:nvSpPr>
        <p:spPr>
          <a:xfrm>
            <a:off x="2389717" y="5367338"/>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defTabSz="609585"/>
            <a:fld id="{8BD8396C-D703-EB4C-8D20-4291ED5E45DF}" type="datetimeFigureOut">
              <a:rPr lang="en-US" smtClean="0">
                <a:solidFill>
                  <a:prstClr val="black">
                    <a:tint val="75000"/>
                  </a:prstClr>
                </a:solidFill>
              </a:rPr>
              <a:pPr defTabSz="609585"/>
              <a:t>11/29/21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09585"/>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09585"/>
            <a:fld id="{5A00FC1A-7A89-B94C-BA20-B7EDC55DFE45}"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30443064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09585"/>
            <a:fld id="{8BD8396C-D703-EB4C-8D20-4291ED5E45DF}" type="datetimeFigureOut">
              <a:rPr lang="en-US" smtClean="0">
                <a:solidFill>
                  <a:prstClr val="black">
                    <a:tint val="75000"/>
                  </a:prstClr>
                </a:solidFill>
              </a:rPr>
              <a:pPr defTabSz="609585"/>
              <a:t>11/29/21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09585"/>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09585"/>
            <a:fld id="{5A00FC1A-7A89-B94C-BA20-B7EDC55DFE45}"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255354156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06375"/>
            <a:ext cx="2743200" cy="438785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06375"/>
            <a:ext cx="8026400" cy="438785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09585"/>
            <a:fld id="{8BD8396C-D703-EB4C-8D20-4291ED5E45DF}" type="datetimeFigureOut">
              <a:rPr lang="en-US" smtClean="0">
                <a:solidFill>
                  <a:prstClr val="black">
                    <a:tint val="75000"/>
                  </a:prstClr>
                </a:solidFill>
              </a:rPr>
              <a:pPr defTabSz="609585"/>
              <a:t>11/29/21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09585"/>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09585"/>
            <a:fld id="{5A00FC1A-7A89-B94C-BA20-B7EDC55DFE45}"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252738178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small green background">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 y="199982"/>
            <a:ext cx="11991832" cy="6290343"/>
          </a:xfrm>
          <a:prstGeom prst="rect">
            <a:avLst/>
          </a:prstGeom>
        </p:spPr>
      </p:pic>
      <p:pic>
        <p:nvPicPr>
          <p:cNvPr id="5" name="Picture 4" descr="logo_370green-01.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048382" y="5914397"/>
            <a:ext cx="1661412" cy="354731"/>
          </a:xfrm>
          <a:prstGeom prst="rect">
            <a:avLst/>
          </a:prstGeom>
        </p:spPr>
      </p:pic>
    </p:spTree>
    <p:extLst>
      <p:ext uri="{BB962C8B-B14F-4D97-AF65-F5344CB8AC3E}">
        <p14:creationId xmlns:p14="http://schemas.microsoft.com/office/powerpoint/2010/main" val="394385683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cSld name="5_Title and Content">
    <p:spTree>
      <p:nvGrpSpPr>
        <p:cNvPr id="1" name="Shape 15"/>
        <p:cNvGrpSpPr/>
        <p:nvPr/>
      </p:nvGrpSpPr>
      <p:grpSpPr>
        <a:xfrm>
          <a:off x="0" y="0"/>
          <a:ext cx="0" cy="0"/>
          <a:chOff x="0" y="0"/>
          <a:chExt cx="0" cy="0"/>
        </a:xfrm>
      </p:grpSpPr>
      <p:pic>
        <p:nvPicPr>
          <p:cNvPr id="16" name="Shape 16"/>
          <p:cNvPicPr preferRelativeResize="0"/>
          <p:nvPr/>
        </p:nvPicPr>
        <p:blipFill rotWithShape="1">
          <a:blip r:embed="rId2">
            <a:alphaModFix/>
          </a:blip>
          <a:srcRect/>
          <a:stretch/>
        </p:blipFill>
        <p:spPr>
          <a:xfrm>
            <a:off x="0" y="1"/>
            <a:ext cx="12192000" cy="6857999"/>
          </a:xfrm>
          <a:prstGeom prst="rect">
            <a:avLst/>
          </a:prstGeom>
          <a:noFill/>
          <a:ln>
            <a:noFill/>
          </a:ln>
        </p:spPr>
      </p:pic>
      <p:sp>
        <p:nvSpPr>
          <p:cNvPr id="17" name="Shape 17"/>
          <p:cNvSpPr txBox="1">
            <a:spLocks noGrp="1"/>
          </p:cNvSpPr>
          <p:nvPr>
            <p:ph type="body" idx="1"/>
          </p:nvPr>
        </p:nvSpPr>
        <p:spPr>
          <a:xfrm>
            <a:off x="609600" y="2480743"/>
            <a:ext cx="10972800" cy="3645429"/>
          </a:xfrm>
          <a:prstGeom prst="rect">
            <a:avLst/>
          </a:prstGeom>
          <a:noFill/>
          <a:ln>
            <a:noFill/>
          </a:ln>
        </p:spPr>
        <p:txBody>
          <a:bodyPr lIns="91425" tIns="91425" rIns="91425" bIns="91425" anchor="t" anchorCtr="0"/>
          <a:lstStyle>
            <a:lvl1pPr marL="457189" marR="0" lvl="0" indent="-287859" algn="l" rtl="0">
              <a:spcBef>
                <a:spcPts val="533"/>
              </a:spcBef>
              <a:buClr>
                <a:srgbClr val="6F6E6F"/>
              </a:buClr>
              <a:buSzPct val="100000"/>
              <a:buFont typeface="Arial"/>
              <a:buChar char="•"/>
              <a:defRPr sz="2667" b="0" i="0" u="none" strike="noStrike" cap="none">
                <a:solidFill>
                  <a:srgbClr val="6F6E6F"/>
                </a:solidFill>
                <a:latin typeface="Calibri"/>
                <a:ea typeface="Calibri"/>
                <a:cs typeface="Calibri"/>
                <a:sym typeface="Calibri"/>
              </a:defRPr>
            </a:lvl1pPr>
            <a:lvl2pPr marL="990575" marR="0" lvl="1" indent="-228594" algn="l" rtl="0">
              <a:spcBef>
                <a:spcPts val="480"/>
              </a:spcBef>
              <a:buClr>
                <a:srgbClr val="6F6E6F"/>
              </a:buClr>
              <a:buSzPct val="100000"/>
              <a:buFont typeface="Arial"/>
              <a:buChar char="•"/>
              <a:defRPr sz="2400" b="0" i="0" u="none" strike="noStrike" cap="none">
                <a:solidFill>
                  <a:srgbClr val="6F6E6F"/>
                </a:solidFill>
                <a:latin typeface="Calibri"/>
                <a:ea typeface="Calibri"/>
                <a:cs typeface="Calibri"/>
                <a:sym typeface="Calibri"/>
              </a:defRPr>
            </a:lvl2pPr>
            <a:lvl3pPr marL="1523962" marR="0" lvl="2" indent="-169329" algn="l" rtl="0">
              <a:spcBef>
                <a:spcPts val="427"/>
              </a:spcBef>
              <a:buClr>
                <a:srgbClr val="6F6E6F"/>
              </a:buClr>
              <a:buSzPct val="100000"/>
              <a:buFont typeface="Arial"/>
              <a:buChar char="•"/>
              <a:defRPr sz="2133" b="0" i="0" u="none" strike="noStrike" cap="none">
                <a:solidFill>
                  <a:srgbClr val="6F6E6F"/>
                </a:solidFill>
                <a:latin typeface="Calibri"/>
                <a:ea typeface="Calibri"/>
                <a:cs typeface="Calibri"/>
                <a:sym typeface="Calibri"/>
              </a:defRPr>
            </a:lvl3pPr>
            <a:lvl4pPr marL="2133547" marR="0" lvl="3" indent="-186262" algn="l" rtl="0">
              <a:spcBef>
                <a:spcPts val="373"/>
              </a:spcBef>
              <a:buClr>
                <a:srgbClr val="6F6E6F"/>
              </a:buClr>
              <a:buSzPct val="100000"/>
              <a:buFont typeface="Arial"/>
              <a:buChar char="•"/>
              <a:defRPr sz="1867" b="0" i="0" u="none" strike="noStrike" cap="none">
                <a:solidFill>
                  <a:srgbClr val="6F6E6F"/>
                </a:solidFill>
                <a:latin typeface="Calibri"/>
                <a:ea typeface="Calibri"/>
                <a:cs typeface="Calibri"/>
                <a:sym typeface="Calibri"/>
              </a:defRPr>
            </a:lvl4pPr>
            <a:lvl5pPr marL="2743131" marR="0" lvl="4" indent="-186262" algn="l" rtl="0">
              <a:spcBef>
                <a:spcPts val="373"/>
              </a:spcBef>
              <a:buClr>
                <a:srgbClr val="6F6E6F"/>
              </a:buClr>
              <a:buSzPct val="100000"/>
              <a:buFont typeface="Arial"/>
              <a:buChar char="•"/>
              <a:defRPr sz="1867" b="0" i="0" u="none" strike="noStrike" cap="none">
                <a:solidFill>
                  <a:srgbClr val="6F6E6F"/>
                </a:solidFill>
                <a:latin typeface="Calibri"/>
                <a:ea typeface="Calibri"/>
                <a:cs typeface="Calibri"/>
                <a:sym typeface="Calibri"/>
              </a:defRPr>
            </a:lvl5pPr>
            <a:lvl6pPr marL="3352716" marR="0" lvl="5" indent="-135463" algn="l" rtl="0">
              <a:spcBef>
                <a:spcPts val="533"/>
              </a:spcBef>
              <a:buClr>
                <a:schemeClr val="dk1"/>
              </a:buClr>
              <a:buSzPct val="100000"/>
              <a:buFont typeface="Arial"/>
              <a:buChar char="•"/>
              <a:defRPr sz="2667" b="0" i="0" u="none" strike="noStrike" cap="none">
                <a:solidFill>
                  <a:schemeClr val="dk1"/>
                </a:solidFill>
                <a:latin typeface="Calibri"/>
                <a:ea typeface="Calibri"/>
                <a:cs typeface="Calibri"/>
                <a:sym typeface="Calibri"/>
              </a:defRPr>
            </a:lvl6pPr>
            <a:lvl7pPr marL="3962301" marR="0" lvl="6" indent="-135463" algn="l" rtl="0">
              <a:spcBef>
                <a:spcPts val="533"/>
              </a:spcBef>
              <a:buClr>
                <a:schemeClr val="dk1"/>
              </a:buClr>
              <a:buSzPct val="100000"/>
              <a:buFont typeface="Arial"/>
              <a:buChar char="•"/>
              <a:defRPr sz="2667" b="0" i="0" u="none" strike="noStrike" cap="none">
                <a:solidFill>
                  <a:schemeClr val="dk1"/>
                </a:solidFill>
                <a:latin typeface="Calibri"/>
                <a:ea typeface="Calibri"/>
                <a:cs typeface="Calibri"/>
                <a:sym typeface="Calibri"/>
              </a:defRPr>
            </a:lvl7pPr>
            <a:lvl8pPr marL="4571886" marR="0" lvl="7" indent="-135463" algn="l" rtl="0">
              <a:spcBef>
                <a:spcPts val="533"/>
              </a:spcBef>
              <a:buClr>
                <a:schemeClr val="dk1"/>
              </a:buClr>
              <a:buSzPct val="100000"/>
              <a:buFont typeface="Arial"/>
              <a:buChar char="•"/>
              <a:defRPr sz="2667" b="0" i="0" u="none" strike="noStrike" cap="none">
                <a:solidFill>
                  <a:schemeClr val="dk1"/>
                </a:solidFill>
                <a:latin typeface="Calibri"/>
                <a:ea typeface="Calibri"/>
                <a:cs typeface="Calibri"/>
                <a:sym typeface="Calibri"/>
              </a:defRPr>
            </a:lvl8pPr>
            <a:lvl9pPr marL="5181470" marR="0" lvl="8" indent="-135463" algn="l" rtl="0">
              <a:spcBef>
                <a:spcPts val="533"/>
              </a:spcBef>
              <a:buClr>
                <a:schemeClr val="dk1"/>
              </a:buClr>
              <a:buSzPct val="100000"/>
              <a:buFont typeface="Arial"/>
              <a:buChar char="•"/>
              <a:defRPr sz="2667" b="0" i="0" u="none" strike="noStrike" cap="none">
                <a:solidFill>
                  <a:schemeClr val="dk1"/>
                </a:solidFill>
                <a:latin typeface="Calibri"/>
                <a:ea typeface="Calibri"/>
                <a:cs typeface="Calibri"/>
                <a:sym typeface="Calibri"/>
              </a:defRPr>
            </a:lvl9pPr>
          </a:lstStyle>
          <a:p>
            <a:endParaRPr/>
          </a:p>
        </p:txBody>
      </p:sp>
      <p:sp>
        <p:nvSpPr>
          <p:cNvPr id="18" name="Shape 18"/>
          <p:cNvSpPr txBox="1">
            <a:spLocks noGrp="1"/>
          </p:cNvSpPr>
          <p:nvPr>
            <p:ph type="title"/>
          </p:nvPr>
        </p:nvSpPr>
        <p:spPr>
          <a:xfrm>
            <a:off x="609600" y="1083205"/>
            <a:ext cx="10972800" cy="11430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5867" b="0" i="0" u="none" strike="noStrike" cap="none">
                <a:solidFill>
                  <a:schemeClr val="dk1"/>
                </a:solidFill>
                <a:latin typeface="Calibri"/>
                <a:ea typeface="Calibri"/>
                <a:cs typeface="Calibri"/>
                <a:sym typeface="Calibri"/>
              </a:defRPr>
            </a:lvl1pPr>
            <a:lvl2pPr lvl="1" indent="0">
              <a:spcBef>
                <a:spcPts val="0"/>
              </a:spcBef>
              <a:buNone/>
              <a:defRPr sz="2400"/>
            </a:lvl2pPr>
            <a:lvl3pPr lvl="2" indent="0">
              <a:spcBef>
                <a:spcPts val="0"/>
              </a:spcBef>
              <a:buNone/>
              <a:defRPr sz="2400"/>
            </a:lvl3pPr>
            <a:lvl4pPr lvl="3" indent="0">
              <a:spcBef>
                <a:spcPts val="0"/>
              </a:spcBef>
              <a:buNone/>
              <a:defRPr sz="2400"/>
            </a:lvl4pPr>
            <a:lvl5pPr lvl="4" indent="0">
              <a:spcBef>
                <a:spcPts val="0"/>
              </a:spcBef>
              <a:buNone/>
              <a:defRPr sz="2400"/>
            </a:lvl5pPr>
            <a:lvl6pPr lvl="5" indent="0">
              <a:spcBef>
                <a:spcPts val="0"/>
              </a:spcBef>
              <a:buNone/>
              <a:defRPr sz="2400"/>
            </a:lvl6pPr>
            <a:lvl7pPr lvl="6" indent="0">
              <a:spcBef>
                <a:spcPts val="0"/>
              </a:spcBef>
              <a:buNone/>
              <a:defRPr sz="2400"/>
            </a:lvl7pPr>
            <a:lvl8pPr lvl="7" indent="0">
              <a:spcBef>
                <a:spcPts val="0"/>
              </a:spcBef>
              <a:buNone/>
              <a:defRPr sz="2400"/>
            </a:lvl8pPr>
            <a:lvl9pPr lvl="8" indent="0">
              <a:spcBef>
                <a:spcPts val="0"/>
              </a:spcBef>
              <a:buNone/>
              <a:defRPr sz="2400"/>
            </a:lvl9pPr>
          </a:lstStyle>
          <a:p>
            <a:endParaRPr/>
          </a:p>
        </p:txBody>
      </p:sp>
    </p:spTree>
    <p:extLst>
      <p:ext uri="{BB962C8B-B14F-4D97-AF65-F5344CB8AC3E}">
        <p14:creationId xmlns:p14="http://schemas.microsoft.com/office/powerpoint/2010/main" val="182504171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defTabSz="609585"/>
            <a:fld id="{8BD8396C-D703-EB4C-8D20-4291ED5E45DF}" type="datetimeFigureOut">
              <a:rPr lang="en-US" smtClean="0">
                <a:solidFill>
                  <a:prstClr val="black">
                    <a:tint val="75000"/>
                  </a:prstClr>
                </a:solidFill>
              </a:rPr>
              <a:pPr defTabSz="609585"/>
              <a:t>11/29/21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09585"/>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09585"/>
            <a:fld id="{5A00FC1A-7A89-B94C-BA20-B7EDC55DFE45}"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301278629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09585"/>
            <a:fld id="{8BD8396C-D703-EB4C-8D20-4291ED5E45DF}" type="datetimeFigureOut">
              <a:rPr lang="en-US" smtClean="0">
                <a:solidFill>
                  <a:prstClr val="black">
                    <a:tint val="75000"/>
                  </a:prstClr>
                </a:solidFill>
              </a:rPr>
              <a:pPr defTabSz="609585"/>
              <a:t>11/29/21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09585"/>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09585"/>
            <a:fld id="{5A00FC1A-7A89-B94C-BA20-B7EDC55DFE45}"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291695960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33"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defTabSz="609585"/>
            <a:fld id="{8BD8396C-D703-EB4C-8D20-4291ED5E45DF}" type="datetimeFigureOut">
              <a:rPr lang="en-US" smtClean="0">
                <a:solidFill>
                  <a:prstClr val="black">
                    <a:tint val="75000"/>
                  </a:prstClr>
                </a:solidFill>
              </a:rPr>
              <a:pPr defTabSz="609585"/>
              <a:t>11/29/21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09585"/>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09585"/>
            <a:fld id="{5A00FC1A-7A89-B94C-BA20-B7EDC55DFE45}"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5569378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5B8512A-6036-42F1-B38A-03FFE8D78714}" type="datetimeFigureOut">
              <a:rPr lang="en-US" smtClean="0"/>
              <a:t>11/29/21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BD6C67A-E812-49F0-A1A2-A4F152D6F4AA}" type="slidenum">
              <a:rPr lang="en-US" smtClean="0"/>
              <a:t>‹#›</a:t>
            </a:fld>
            <a:endParaRPr lang="en-US"/>
          </a:p>
        </p:txBody>
      </p:sp>
    </p:spTree>
    <p:extLst>
      <p:ext uri="{BB962C8B-B14F-4D97-AF65-F5344CB8AC3E}">
        <p14:creationId xmlns:p14="http://schemas.microsoft.com/office/powerpoint/2010/main" val="79225833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200151"/>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200151"/>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defTabSz="609585"/>
            <a:fld id="{8BD8396C-D703-EB4C-8D20-4291ED5E45DF}" type="datetimeFigureOut">
              <a:rPr lang="en-US" smtClean="0">
                <a:solidFill>
                  <a:prstClr val="black">
                    <a:tint val="75000"/>
                  </a:prstClr>
                </a:solidFill>
              </a:rPr>
              <a:pPr defTabSz="609585"/>
              <a:t>11/29/21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09585"/>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09585"/>
            <a:fld id="{5A00FC1A-7A89-B94C-BA20-B7EDC55DFE45}"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3854967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defTabSz="609585"/>
            <a:fld id="{8BD8396C-D703-EB4C-8D20-4291ED5E45DF}" type="datetimeFigureOut">
              <a:rPr lang="en-US" smtClean="0">
                <a:solidFill>
                  <a:prstClr val="black">
                    <a:tint val="75000"/>
                  </a:prstClr>
                </a:solidFill>
              </a:rPr>
              <a:pPr defTabSz="609585"/>
              <a:t>11/29/21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609585"/>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609585"/>
            <a:fld id="{5A00FC1A-7A89-B94C-BA20-B7EDC55DFE45}"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60048588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defTabSz="609585"/>
            <a:fld id="{8BD8396C-D703-EB4C-8D20-4291ED5E45DF}" type="datetimeFigureOut">
              <a:rPr lang="en-US" smtClean="0">
                <a:solidFill>
                  <a:prstClr val="black">
                    <a:tint val="75000"/>
                  </a:prstClr>
                </a:solidFill>
              </a:rPr>
              <a:pPr defTabSz="609585"/>
              <a:t>11/29/21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609585"/>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609585"/>
            <a:fld id="{5A00FC1A-7A89-B94C-BA20-B7EDC55DFE45}"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38389146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09585"/>
            <a:fld id="{8BD8396C-D703-EB4C-8D20-4291ED5E45DF}" type="datetimeFigureOut">
              <a:rPr lang="en-US" smtClean="0">
                <a:solidFill>
                  <a:prstClr val="black">
                    <a:tint val="75000"/>
                  </a:prstClr>
                </a:solidFill>
              </a:rPr>
              <a:pPr defTabSz="609585"/>
              <a:t>11/29/21</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609585"/>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609585"/>
            <a:fld id="{5A00FC1A-7A89-B94C-BA20-B7EDC55DFE45}"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352659745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49"/>
            <a:ext cx="4011084" cy="1162051"/>
          </a:xfrm>
        </p:spPr>
        <p:txBody>
          <a:bodyPr anchor="b"/>
          <a:lstStyle>
            <a:lvl1pPr algn="l">
              <a:defRPr sz="2667" b="1"/>
            </a:lvl1pPr>
          </a:lstStyle>
          <a:p>
            <a:r>
              <a:rPr lang="en-US"/>
              <a:t>Click to edit Master title style</a:t>
            </a:r>
          </a:p>
        </p:txBody>
      </p:sp>
      <p:sp>
        <p:nvSpPr>
          <p:cNvPr id="3" name="Content Placeholder 2"/>
          <p:cNvSpPr>
            <a:spLocks noGrp="1"/>
          </p:cNvSpPr>
          <p:nvPr>
            <p:ph idx="1"/>
          </p:nvPr>
        </p:nvSpPr>
        <p:spPr>
          <a:xfrm>
            <a:off x="4766733" y="273052"/>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defTabSz="609585"/>
            <a:fld id="{8BD8396C-D703-EB4C-8D20-4291ED5E45DF}" type="datetimeFigureOut">
              <a:rPr lang="en-US" smtClean="0">
                <a:solidFill>
                  <a:prstClr val="black">
                    <a:tint val="75000"/>
                  </a:prstClr>
                </a:solidFill>
              </a:rPr>
              <a:pPr defTabSz="609585"/>
              <a:t>11/29/21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09585"/>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09585"/>
            <a:fld id="{5A00FC1A-7A89-B94C-BA20-B7EDC55DFE45}"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227149078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667"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en-US"/>
          </a:p>
        </p:txBody>
      </p:sp>
      <p:sp>
        <p:nvSpPr>
          <p:cNvPr id="4" name="Text Placeholder 3"/>
          <p:cNvSpPr>
            <a:spLocks noGrp="1"/>
          </p:cNvSpPr>
          <p:nvPr>
            <p:ph type="body" sz="half" idx="2"/>
          </p:nvPr>
        </p:nvSpPr>
        <p:spPr>
          <a:xfrm>
            <a:off x="2389717" y="5367338"/>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defTabSz="609585"/>
            <a:fld id="{8BD8396C-D703-EB4C-8D20-4291ED5E45DF}" type="datetimeFigureOut">
              <a:rPr lang="en-US" smtClean="0">
                <a:solidFill>
                  <a:prstClr val="black">
                    <a:tint val="75000"/>
                  </a:prstClr>
                </a:solidFill>
              </a:rPr>
              <a:pPr defTabSz="609585"/>
              <a:t>11/29/21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09585"/>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09585"/>
            <a:fld id="{5A00FC1A-7A89-B94C-BA20-B7EDC55DFE45}"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260137663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09585"/>
            <a:fld id="{8BD8396C-D703-EB4C-8D20-4291ED5E45DF}" type="datetimeFigureOut">
              <a:rPr lang="en-US" smtClean="0">
                <a:solidFill>
                  <a:prstClr val="black">
                    <a:tint val="75000"/>
                  </a:prstClr>
                </a:solidFill>
              </a:rPr>
              <a:pPr defTabSz="609585"/>
              <a:t>11/29/21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09585"/>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09585"/>
            <a:fld id="{5A00FC1A-7A89-B94C-BA20-B7EDC55DFE45}"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421033027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06375"/>
            <a:ext cx="2743200" cy="438785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06375"/>
            <a:ext cx="8026400" cy="438785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09585"/>
            <a:fld id="{8BD8396C-D703-EB4C-8D20-4291ED5E45DF}" type="datetimeFigureOut">
              <a:rPr lang="en-US" smtClean="0">
                <a:solidFill>
                  <a:prstClr val="black">
                    <a:tint val="75000"/>
                  </a:prstClr>
                </a:solidFill>
              </a:rPr>
              <a:pPr defTabSz="609585"/>
              <a:t>11/29/21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09585"/>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09585"/>
            <a:fld id="{5A00FC1A-7A89-B94C-BA20-B7EDC55DFE45}"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4127398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cSld name="5_Title and Content">
    <p:spTree>
      <p:nvGrpSpPr>
        <p:cNvPr id="1" name="Shape 15"/>
        <p:cNvGrpSpPr/>
        <p:nvPr/>
      </p:nvGrpSpPr>
      <p:grpSpPr>
        <a:xfrm>
          <a:off x="0" y="0"/>
          <a:ext cx="0" cy="0"/>
          <a:chOff x="0" y="0"/>
          <a:chExt cx="0" cy="0"/>
        </a:xfrm>
      </p:grpSpPr>
      <p:pic>
        <p:nvPicPr>
          <p:cNvPr id="16" name="Shape 16"/>
          <p:cNvPicPr preferRelativeResize="0"/>
          <p:nvPr/>
        </p:nvPicPr>
        <p:blipFill rotWithShape="1">
          <a:blip r:embed="rId2">
            <a:alphaModFix/>
          </a:blip>
          <a:srcRect/>
          <a:stretch/>
        </p:blipFill>
        <p:spPr>
          <a:xfrm>
            <a:off x="0" y="1"/>
            <a:ext cx="12192000" cy="6857999"/>
          </a:xfrm>
          <a:prstGeom prst="rect">
            <a:avLst/>
          </a:prstGeom>
          <a:noFill/>
          <a:ln>
            <a:noFill/>
          </a:ln>
        </p:spPr>
      </p:pic>
      <p:sp>
        <p:nvSpPr>
          <p:cNvPr id="17" name="Shape 17"/>
          <p:cNvSpPr txBox="1">
            <a:spLocks noGrp="1"/>
          </p:cNvSpPr>
          <p:nvPr>
            <p:ph type="body" idx="1"/>
          </p:nvPr>
        </p:nvSpPr>
        <p:spPr>
          <a:xfrm>
            <a:off x="609600" y="2480743"/>
            <a:ext cx="10972800" cy="3645429"/>
          </a:xfrm>
          <a:prstGeom prst="rect">
            <a:avLst/>
          </a:prstGeom>
          <a:noFill/>
          <a:ln>
            <a:noFill/>
          </a:ln>
        </p:spPr>
        <p:txBody>
          <a:bodyPr lIns="91425" tIns="91425" rIns="91425" bIns="91425" anchor="t" anchorCtr="0"/>
          <a:lstStyle>
            <a:lvl1pPr marL="457189" marR="0" lvl="0" indent="-287859" algn="l" rtl="0">
              <a:spcBef>
                <a:spcPts val="533"/>
              </a:spcBef>
              <a:buClr>
                <a:srgbClr val="6F6E6F"/>
              </a:buClr>
              <a:buSzPct val="100000"/>
              <a:buFont typeface="Arial"/>
              <a:buChar char="•"/>
              <a:defRPr sz="2667" b="0" i="0" u="none" strike="noStrike" cap="none">
                <a:solidFill>
                  <a:srgbClr val="6F6E6F"/>
                </a:solidFill>
                <a:latin typeface="Calibri"/>
                <a:ea typeface="Calibri"/>
                <a:cs typeface="Calibri"/>
                <a:sym typeface="Calibri"/>
              </a:defRPr>
            </a:lvl1pPr>
            <a:lvl2pPr marL="990575" marR="0" lvl="1" indent="-228594" algn="l" rtl="0">
              <a:spcBef>
                <a:spcPts val="480"/>
              </a:spcBef>
              <a:buClr>
                <a:srgbClr val="6F6E6F"/>
              </a:buClr>
              <a:buSzPct val="100000"/>
              <a:buFont typeface="Arial"/>
              <a:buChar char="•"/>
              <a:defRPr sz="2400" b="0" i="0" u="none" strike="noStrike" cap="none">
                <a:solidFill>
                  <a:srgbClr val="6F6E6F"/>
                </a:solidFill>
                <a:latin typeface="Calibri"/>
                <a:ea typeface="Calibri"/>
                <a:cs typeface="Calibri"/>
                <a:sym typeface="Calibri"/>
              </a:defRPr>
            </a:lvl2pPr>
            <a:lvl3pPr marL="1523962" marR="0" lvl="2" indent="-169329" algn="l" rtl="0">
              <a:spcBef>
                <a:spcPts val="427"/>
              </a:spcBef>
              <a:buClr>
                <a:srgbClr val="6F6E6F"/>
              </a:buClr>
              <a:buSzPct val="100000"/>
              <a:buFont typeface="Arial"/>
              <a:buChar char="•"/>
              <a:defRPr sz="2133" b="0" i="0" u="none" strike="noStrike" cap="none">
                <a:solidFill>
                  <a:srgbClr val="6F6E6F"/>
                </a:solidFill>
                <a:latin typeface="Calibri"/>
                <a:ea typeface="Calibri"/>
                <a:cs typeface="Calibri"/>
                <a:sym typeface="Calibri"/>
              </a:defRPr>
            </a:lvl3pPr>
            <a:lvl4pPr marL="2133547" marR="0" lvl="3" indent="-186262" algn="l" rtl="0">
              <a:spcBef>
                <a:spcPts val="373"/>
              </a:spcBef>
              <a:buClr>
                <a:srgbClr val="6F6E6F"/>
              </a:buClr>
              <a:buSzPct val="100000"/>
              <a:buFont typeface="Arial"/>
              <a:buChar char="•"/>
              <a:defRPr sz="1867" b="0" i="0" u="none" strike="noStrike" cap="none">
                <a:solidFill>
                  <a:srgbClr val="6F6E6F"/>
                </a:solidFill>
                <a:latin typeface="Calibri"/>
                <a:ea typeface="Calibri"/>
                <a:cs typeface="Calibri"/>
                <a:sym typeface="Calibri"/>
              </a:defRPr>
            </a:lvl4pPr>
            <a:lvl5pPr marL="2743131" marR="0" lvl="4" indent="-186262" algn="l" rtl="0">
              <a:spcBef>
                <a:spcPts val="373"/>
              </a:spcBef>
              <a:buClr>
                <a:srgbClr val="6F6E6F"/>
              </a:buClr>
              <a:buSzPct val="100000"/>
              <a:buFont typeface="Arial"/>
              <a:buChar char="•"/>
              <a:defRPr sz="1867" b="0" i="0" u="none" strike="noStrike" cap="none">
                <a:solidFill>
                  <a:srgbClr val="6F6E6F"/>
                </a:solidFill>
                <a:latin typeface="Calibri"/>
                <a:ea typeface="Calibri"/>
                <a:cs typeface="Calibri"/>
                <a:sym typeface="Calibri"/>
              </a:defRPr>
            </a:lvl5pPr>
            <a:lvl6pPr marL="3352716" marR="0" lvl="5" indent="-135463" algn="l" rtl="0">
              <a:spcBef>
                <a:spcPts val="533"/>
              </a:spcBef>
              <a:buClr>
                <a:schemeClr val="dk1"/>
              </a:buClr>
              <a:buSzPct val="100000"/>
              <a:buFont typeface="Arial"/>
              <a:buChar char="•"/>
              <a:defRPr sz="2667" b="0" i="0" u="none" strike="noStrike" cap="none">
                <a:solidFill>
                  <a:schemeClr val="dk1"/>
                </a:solidFill>
                <a:latin typeface="Calibri"/>
                <a:ea typeface="Calibri"/>
                <a:cs typeface="Calibri"/>
                <a:sym typeface="Calibri"/>
              </a:defRPr>
            </a:lvl6pPr>
            <a:lvl7pPr marL="3962301" marR="0" lvl="6" indent="-135463" algn="l" rtl="0">
              <a:spcBef>
                <a:spcPts val="533"/>
              </a:spcBef>
              <a:buClr>
                <a:schemeClr val="dk1"/>
              </a:buClr>
              <a:buSzPct val="100000"/>
              <a:buFont typeface="Arial"/>
              <a:buChar char="•"/>
              <a:defRPr sz="2667" b="0" i="0" u="none" strike="noStrike" cap="none">
                <a:solidFill>
                  <a:schemeClr val="dk1"/>
                </a:solidFill>
                <a:latin typeface="Calibri"/>
                <a:ea typeface="Calibri"/>
                <a:cs typeface="Calibri"/>
                <a:sym typeface="Calibri"/>
              </a:defRPr>
            </a:lvl7pPr>
            <a:lvl8pPr marL="4571886" marR="0" lvl="7" indent="-135463" algn="l" rtl="0">
              <a:spcBef>
                <a:spcPts val="533"/>
              </a:spcBef>
              <a:buClr>
                <a:schemeClr val="dk1"/>
              </a:buClr>
              <a:buSzPct val="100000"/>
              <a:buFont typeface="Arial"/>
              <a:buChar char="•"/>
              <a:defRPr sz="2667" b="0" i="0" u="none" strike="noStrike" cap="none">
                <a:solidFill>
                  <a:schemeClr val="dk1"/>
                </a:solidFill>
                <a:latin typeface="Calibri"/>
                <a:ea typeface="Calibri"/>
                <a:cs typeface="Calibri"/>
                <a:sym typeface="Calibri"/>
              </a:defRPr>
            </a:lvl8pPr>
            <a:lvl9pPr marL="5181470" marR="0" lvl="8" indent="-135463" algn="l" rtl="0">
              <a:spcBef>
                <a:spcPts val="533"/>
              </a:spcBef>
              <a:buClr>
                <a:schemeClr val="dk1"/>
              </a:buClr>
              <a:buSzPct val="100000"/>
              <a:buFont typeface="Arial"/>
              <a:buChar char="•"/>
              <a:defRPr sz="2667" b="0" i="0" u="none" strike="noStrike" cap="none">
                <a:solidFill>
                  <a:schemeClr val="dk1"/>
                </a:solidFill>
                <a:latin typeface="Calibri"/>
                <a:ea typeface="Calibri"/>
                <a:cs typeface="Calibri"/>
                <a:sym typeface="Calibri"/>
              </a:defRPr>
            </a:lvl9pPr>
          </a:lstStyle>
          <a:p>
            <a:endParaRPr/>
          </a:p>
        </p:txBody>
      </p:sp>
      <p:sp>
        <p:nvSpPr>
          <p:cNvPr id="18" name="Shape 18"/>
          <p:cNvSpPr txBox="1">
            <a:spLocks noGrp="1"/>
          </p:cNvSpPr>
          <p:nvPr>
            <p:ph type="title"/>
          </p:nvPr>
        </p:nvSpPr>
        <p:spPr>
          <a:xfrm>
            <a:off x="609600" y="1083205"/>
            <a:ext cx="10972800" cy="11430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5867" b="0" i="0" u="none" strike="noStrike" cap="none">
                <a:solidFill>
                  <a:schemeClr val="dk1"/>
                </a:solidFill>
                <a:latin typeface="Calibri"/>
                <a:ea typeface="Calibri"/>
                <a:cs typeface="Calibri"/>
                <a:sym typeface="Calibri"/>
              </a:defRPr>
            </a:lvl1pPr>
            <a:lvl2pPr lvl="1" indent="0">
              <a:spcBef>
                <a:spcPts val="0"/>
              </a:spcBef>
              <a:buNone/>
              <a:defRPr sz="2400"/>
            </a:lvl2pPr>
            <a:lvl3pPr lvl="2" indent="0">
              <a:spcBef>
                <a:spcPts val="0"/>
              </a:spcBef>
              <a:buNone/>
              <a:defRPr sz="2400"/>
            </a:lvl3pPr>
            <a:lvl4pPr lvl="3" indent="0">
              <a:spcBef>
                <a:spcPts val="0"/>
              </a:spcBef>
              <a:buNone/>
              <a:defRPr sz="2400"/>
            </a:lvl4pPr>
            <a:lvl5pPr lvl="4" indent="0">
              <a:spcBef>
                <a:spcPts val="0"/>
              </a:spcBef>
              <a:buNone/>
              <a:defRPr sz="2400"/>
            </a:lvl5pPr>
            <a:lvl6pPr lvl="5" indent="0">
              <a:spcBef>
                <a:spcPts val="0"/>
              </a:spcBef>
              <a:buNone/>
              <a:defRPr sz="2400"/>
            </a:lvl6pPr>
            <a:lvl7pPr lvl="6" indent="0">
              <a:spcBef>
                <a:spcPts val="0"/>
              </a:spcBef>
              <a:buNone/>
              <a:defRPr sz="2400"/>
            </a:lvl7pPr>
            <a:lvl8pPr lvl="7" indent="0">
              <a:spcBef>
                <a:spcPts val="0"/>
              </a:spcBef>
              <a:buNone/>
              <a:defRPr sz="2400"/>
            </a:lvl8pPr>
            <a:lvl9pPr lvl="8" indent="0">
              <a:spcBef>
                <a:spcPts val="0"/>
              </a:spcBef>
              <a:buNone/>
              <a:defRPr sz="2400"/>
            </a:lvl9pPr>
          </a:lstStyle>
          <a:p>
            <a:endParaRPr/>
          </a:p>
        </p:txBody>
      </p:sp>
    </p:spTree>
    <p:extLst>
      <p:ext uri="{BB962C8B-B14F-4D97-AF65-F5344CB8AC3E}">
        <p14:creationId xmlns:p14="http://schemas.microsoft.com/office/powerpoint/2010/main" val="347834705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defTabSz="609585"/>
            <a:fld id="{8BD8396C-D703-EB4C-8D20-4291ED5E45DF}" type="datetimeFigureOut">
              <a:rPr lang="en-US" smtClean="0">
                <a:solidFill>
                  <a:prstClr val="black">
                    <a:tint val="75000"/>
                  </a:prstClr>
                </a:solidFill>
              </a:rPr>
              <a:pPr defTabSz="609585"/>
              <a:t>11/29/21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09585"/>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09585"/>
            <a:fld id="{5A00FC1A-7A89-B94C-BA20-B7EDC55DFE45}"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3220774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5B8512A-6036-42F1-B38A-03FFE8D78714}" type="datetimeFigureOut">
              <a:rPr lang="en-US" smtClean="0"/>
              <a:t>11/29/21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BD6C67A-E812-49F0-A1A2-A4F152D6F4AA}" type="slidenum">
              <a:rPr lang="en-US" smtClean="0"/>
              <a:t>‹#›</a:t>
            </a:fld>
            <a:endParaRPr lang="en-US"/>
          </a:p>
        </p:txBody>
      </p:sp>
    </p:spTree>
    <p:extLst>
      <p:ext uri="{BB962C8B-B14F-4D97-AF65-F5344CB8AC3E}">
        <p14:creationId xmlns:p14="http://schemas.microsoft.com/office/powerpoint/2010/main" val="234395138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09585"/>
            <a:fld id="{8BD8396C-D703-EB4C-8D20-4291ED5E45DF}" type="datetimeFigureOut">
              <a:rPr lang="en-US" smtClean="0">
                <a:solidFill>
                  <a:prstClr val="black">
                    <a:tint val="75000"/>
                  </a:prstClr>
                </a:solidFill>
              </a:rPr>
              <a:pPr defTabSz="609585"/>
              <a:t>11/29/21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09585"/>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09585"/>
            <a:fld id="{5A00FC1A-7A89-B94C-BA20-B7EDC55DFE45}"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39878808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33"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defTabSz="609585"/>
            <a:fld id="{8BD8396C-D703-EB4C-8D20-4291ED5E45DF}" type="datetimeFigureOut">
              <a:rPr lang="en-US" smtClean="0">
                <a:solidFill>
                  <a:prstClr val="black">
                    <a:tint val="75000"/>
                  </a:prstClr>
                </a:solidFill>
              </a:rPr>
              <a:pPr defTabSz="609585"/>
              <a:t>11/29/21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09585"/>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09585"/>
            <a:fld id="{5A00FC1A-7A89-B94C-BA20-B7EDC55DFE45}"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314476535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200151"/>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200151"/>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defTabSz="609585"/>
            <a:fld id="{8BD8396C-D703-EB4C-8D20-4291ED5E45DF}" type="datetimeFigureOut">
              <a:rPr lang="en-US" smtClean="0">
                <a:solidFill>
                  <a:prstClr val="black">
                    <a:tint val="75000"/>
                  </a:prstClr>
                </a:solidFill>
              </a:rPr>
              <a:pPr defTabSz="609585"/>
              <a:t>11/29/21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09585"/>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09585"/>
            <a:fld id="{5A00FC1A-7A89-B94C-BA20-B7EDC55DFE45}"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267761157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defTabSz="609585"/>
            <a:fld id="{8BD8396C-D703-EB4C-8D20-4291ED5E45DF}" type="datetimeFigureOut">
              <a:rPr lang="en-US" smtClean="0">
                <a:solidFill>
                  <a:prstClr val="black">
                    <a:tint val="75000"/>
                  </a:prstClr>
                </a:solidFill>
              </a:rPr>
              <a:pPr defTabSz="609585"/>
              <a:t>11/29/21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609585"/>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609585"/>
            <a:fld id="{5A00FC1A-7A89-B94C-BA20-B7EDC55DFE45}"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93303727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defTabSz="609585"/>
            <a:fld id="{8BD8396C-D703-EB4C-8D20-4291ED5E45DF}" type="datetimeFigureOut">
              <a:rPr lang="en-US" smtClean="0">
                <a:solidFill>
                  <a:prstClr val="black">
                    <a:tint val="75000"/>
                  </a:prstClr>
                </a:solidFill>
              </a:rPr>
              <a:pPr defTabSz="609585"/>
              <a:t>11/29/21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609585"/>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609585"/>
            <a:fld id="{5A00FC1A-7A89-B94C-BA20-B7EDC55DFE45}"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348041450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09585"/>
            <a:fld id="{8BD8396C-D703-EB4C-8D20-4291ED5E45DF}" type="datetimeFigureOut">
              <a:rPr lang="en-US" smtClean="0">
                <a:solidFill>
                  <a:prstClr val="black">
                    <a:tint val="75000"/>
                  </a:prstClr>
                </a:solidFill>
              </a:rPr>
              <a:pPr defTabSz="609585"/>
              <a:t>11/29/21</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609585"/>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609585"/>
            <a:fld id="{5A00FC1A-7A89-B94C-BA20-B7EDC55DFE45}"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395218328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49"/>
            <a:ext cx="4011084" cy="1162051"/>
          </a:xfrm>
        </p:spPr>
        <p:txBody>
          <a:bodyPr anchor="b"/>
          <a:lstStyle>
            <a:lvl1pPr algn="l">
              <a:defRPr sz="2667" b="1"/>
            </a:lvl1pPr>
          </a:lstStyle>
          <a:p>
            <a:r>
              <a:rPr lang="en-US"/>
              <a:t>Click to edit Master title style</a:t>
            </a:r>
          </a:p>
        </p:txBody>
      </p:sp>
      <p:sp>
        <p:nvSpPr>
          <p:cNvPr id="3" name="Content Placeholder 2"/>
          <p:cNvSpPr>
            <a:spLocks noGrp="1"/>
          </p:cNvSpPr>
          <p:nvPr>
            <p:ph idx="1"/>
          </p:nvPr>
        </p:nvSpPr>
        <p:spPr>
          <a:xfrm>
            <a:off x="4766733" y="273052"/>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defTabSz="609585"/>
            <a:fld id="{8BD8396C-D703-EB4C-8D20-4291ED5E45DF}" type="datetimeFigureOut">
              <a:rPr lang="en-US" smtClean="0">
                <a:solidFill>
                  <a:prstClr val="black">
                    <a:tint val="75000"/>
                  </a:prstClr>
                </a:solidFill>
              </a:rPr>
              <a:pPr defTabSz="609585"/>
              <a:t>11/29/21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09585"/>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09585"/>
            <a:fld id="{5A00FC1A-7A89-B94C-BA20-B7EDC55DFE45}"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374011145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667"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en-US"/>
          </a:p>
        </p:txBody>
      </p:sp>
      <p:sp>
        <p:nvSpPr>
          <p:cNvPr id="4" name="Text Placeholder 3"/>
          <p:cNvSpPr>
            <a:spLocks noGrp="1"/>
          </p:cNvSpPr>
          <p:nvPr>
            <p:ph type="body" sz="half" idx="2"/>
          </p:nvPr>
        </p:nvSpPr>
        <p:spPr>
          <a:xfrm>
            <a:off x="2389717" y="5367338"/>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defTabSz="609585"/>
            <a:fld id="{8BD8396C-D703-EB4C-8D20-4291ED5E45DF}" type="datetimeFigureOut">
              <a:rPr lang="en-US" smtClean="0">
                <a:solidFill>
                  <a:prstClr val="black">
                    <a:tint val="75000"/>
                  </a:prstClr>
                </a:solidFill>
              </a:rPr>
              <a:pPr defTabSz="609585"/>
              <a:t>11/29/21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09585"/>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09585"/>
            <a:fld id="{5A00FC1A-7A89-B94C-BA20-B7EDC55DFE45}"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126375866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09585"/>
            <a:fld id="{8BD8396C-D703-EB4C-8D20-4291ED5E45DF}" type="datetimeFigureOut">
              <a:rPr lang="en-US" smtClean="0">
                <a:solidFill>
                  <a:prstClr val="black">
                    <a:tint val="75000"/>
                  </a:prstClr>
                </a:solidFill>
              </a:rPr>
              <a:pPr defTabSz="609585"/>
              <a:t>11/29/21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09585"/>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09585"/>
            <a:fld id="{5A00FC1A-7A89-B94C-BA20-B7EDC55DFE45}"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293909405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06375"/>
            <a:ext cx="2743200" cy="438785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06375"/>
            <a:ext cx="8026400" cy="438785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09585"/>
            <a:fld id="{8BD8396C-D703-EB4C-8D20-4291ED5E45DF}" type="datetimeFigureOut">
              <a:rPr lang="en-US" smtClean="0">
                <a:solidFill>
                  <a:prstClr val="black">
                    <a:tint val="75000"/>
                  </a:prstClr>
                </a:solidFill>
              </a:rPr>
              <a:pPr defTabSz="609585"/>
              <a:t>11/29/21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09585"/>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09585"/>
            <a:fld id="{5A00FC1A-7A89-B94C-BA20-B7EDC55DFE45}"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40241991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5B8512A-6036-42F1-B38A-03FFE8D78714}" type="datetimeFigureOut">
              <a:rPr lang="en-US" smtClean="0"/>
              <a:t>11/29/21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BD6C67A-E812-49F0-A1A2-A4F152D6F4AA}" type="slidenum">
              <a:rPr lang="en-US" smtClean="0"/>
              <a:t>‹#›</a:t>
            </a:fld>
            <a:endParaRPr lang="en-US"/>
          </a:p>
        </p:txBody>
      </p:sp>
    </p:spTree>
    <p:extLst>
      <p:ext uri="{BB962C8B-B14F-4D97-AF65-F5344CB8AC3E}">
        <p14:creationId xmlns:p14="http://schemas.microsoft.com/office/powerpoint/2010/main" val="315300038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cSld name="5_Title and Content">
    <p:spTree>
      <p:nvGrpSpPr>
        <p:cNvPr id="1" name="Shape 15"/>
        <p:cNvGrpSpPr/>
        <p:nvPr/>
      </p:nvGrpSpPr>
      <p:grpSpPr>
        <a:xfrm>
          <a:off x="0" y="0"/>
          <a:ext cx="0" cy="0"/>
          <a:chOff x="0" y="0"/>
          <a:chExt cx="0" cy="0"/>
        </a:xfrm>
      </p:grpSpPr>
      <p:pic>
        <p:nvPicPr>
          <p:cNvPr id="16" name="Shape 16"/>
          <p:cNvPicPr preferRelativeResize="0"/>
          <p:nvPr/>
        </p:nvPicPr>
        <p:blipFill rotWithShape="1">
          <a:blip r:embed="rId2">
            <a:alphaModFix/>
          </a:blip>
          <a:srcRect/>
          <a:stretch/>
        </p:blipFill>
        <p:spPr>
          <a:xfrm>
            <a:off x="0" y="1"/>
            <a:ext cx="12192000" cy="6857999"/>
          </a:xfrm>
          <a:prstGeom prst="rect">
            <a:avLst/>
          </a:prstGeom>
          <a:noFill/>
          <a:ln>
            <a:noFill/>
          </a:ln>
        </p:spPr>
      </p:pic>
      <p:sp>
        <p:nvSpPr>
          <p:cNvPr id="17" name="Shape 17"/>
          <p:cNvSpPr txBox="1">
            <a:spLocks noGrp="1"/>
          </p:cNvSpPr>
          <p:nvPr>
            <p:ph type="body" idx="1"/>
          </p:nvPr>
        </p:nvSpPr>
        <p:spPr>
          <a:xfrm>
            <a:off x="609600" y="2480743"/>
            <a:ext cx="10972800" cy="3645429"/>
          </a:xfrm>
          <a:prstGeom prst="rect">
            <a:avLst/>
          </a:prstGeom>
          <a:noFill/>
          <a:ln>
            <a:noFill/>
          </a:ln>
        </p:spPr>
        <p:txBody>
          <a:bodyPr lIns="91425" tIns="91425" rIns="91425" bIns="91425" anchor="t" anchorCtr="0"/>
          <a:lstStyle>
            <a:lvl1pPr marL="457189" marR="0" lvl="0" indent="-287859" algn="l" rtl="0">
              <a:spcBef>
                <a:spcPts val="533"/>
              </a:spcBef>
              <a:buClr>
                <a:srgbClr val="6F6E6F"/>
              </a:buClr>
              <a:buSzPct val="100000"/>
              <a:buFont typeface="Arial"/>
              <a:buChar char="•"/>
              <a:defRPr sz="2667" b="0" i="0" u="none" strike="noStrike" cap="none">
                <a:solidFill>
                  <a:srgbClr val="6F6E6F"/>
                </a:solidFill>
                <a:latin typeface="Calibri"/>
                <a:ea typeface="Calibri"/>
                <a:cs typeface="Calibri"/>
                <a:sym typeface="Calibri"/>
              </a:defRPr>
            </a:lvl1pPr>
            <a:lvl2pPr marL="990575" marR="0" lvl="1" indent="-228594" algn="l" rtl="0">
              <a:spcBef>
                <a:spcPts val="480"/>
              </a:spcBef>
              <a:buClr>
                <a:srgbClr val="6F6E6F"/>
              </a:buClr>
              <a:buSzPct val="100000"/>
              <a:buFont typeface="Arial"/>
              <a:buChar char="•"/>
              <a:defRPr sz="2400" b="0" i="0" u="none" strike="noStrike" cap="none">
                <a:solidFill>
                  <a:srgbClr val="6F6E6F"/>
                </a:solidFill>
                <a:latin typeface="Calibri"/>
                <a:ea typeface="Calibri"/>
                <a:cs typeface="Calibri"/>
                <a:sym typeface="Calibri"/>
              </a:defRPr>
            </a:lvl2pPr>
            <a:lvl3pPr marL="1523962" marR="0" lvl="2" indent="-169329" algn="l" rtl="0">
              <a:spcBef>
                <a:spcPts val="427"/>
              </a:spcBef>
              <a:buClr>
                <a:srgbClr val="6F6E6F"/>
              </a:buClr>
              <a:buSzPct val="100000"/>
              <a:buFont typeface="Arial"/>
              <a:buChar char="•"/>
              <a:defRPr sz="2133" b="0" i="0" u="none" strike="noStrike" cap="none">
                <a:solidFill>
                  <a:srgbClr val="6F6E6F"/>
                </a:solidFill>
                <a:latin typeface="Calibri"/>
                <a:ea typeface="Calibri"/>
                <a:cs typeface="Calibri"/>
                <a:sym typeface="Calibri"/>
              </a:defRPr>
            </a:lvl3pPr>
            <a:lvl4pPr marL="2133547" marR="0" lvl="3" indent="-186262" algn="l" rtl="0">
              <a:spcBef>
                <a:spcPts val="373"/>
              </a:spcBef>
              <a:buClr>
                <a:srgbClr val="6F6E6F"/>
              </a:buClr>
              <a:buSzPct val="100000"/>
              <a:buFont typeface="Arial"/>
              <a:buChar char="•"/>
              <a:defRPr sz="1867" b="0" i="0" u="none" strike="noStrike" cap="none">
                <a:solidFill>
                  <a:srgbClr val="6F6E6F"/>
                </a:solidFill>
                <a:latin typeface="Calibri"/>
                <a:ea typeface="Calibri"/>
                <a:cs typeface="Calibri"/>
                <a:sym typeface="Calibri"/>
              </a:defRPr>
            </a:lvl4pPr>
            <a:lvl5pPr marL="2743131" marR="0" lvl="4" indent="-186262" algn="l" rtl="0">
              <a:spcBef>
                <a:spcPts val="373"/>
              </a:spcBef>
              <a:buClr>
                <a:srgbClr val="6F6E6F"/>
              </a:buClr>
              <a:buSzPct val="100000"/>
              <a:buFont typeface="Arial"/>
              <a:buChar char="•"/>
              <a:defRPr sz="1867" b="0" i="0" u="none" strike="noStrike" cap="none">
                <a:solidFill>
                  <a:srgbClr val="6F6E6F"/>
                </a:solidFill>
                <a:latin typeface="Calibri"/>
                <a:ea typeface="Calibri"/>
                <a:cs typeface="Calibri"/>
                <a:sym typeface="Calibri"/>
              </a:defRPr>
            </a:lvl5pPr>
            <a:lvl6pPr marL="3352716" marR="0" lvl="5" indent="-135463" algn="l" rtl="0">
              <a:spcBef>
                <a:spcPts val="533"/>
              </a:spcBef>
              <a:buClr>
                <a:schemeClr val="dk1"/>
              </a:buClr>
              <a:buSzPct val="100000"/>
              <a:buFont typeface="Arial"/>
              <a:buChar char="•"/>
              <a:defRPr sz="2667" b="0" i="0" u="none" strike="noStrike" cap="none">
                <a:solidFill>
                  <a:schemeClr val="dk1"/>
                </a:solidFill>
                <a:latin typeface="Calibri"/>
                <a:ea typeface="Calibri"/>
                <a:cs typeface="Calibri"/>
                <a:sym typeface="Calibri"/>
              </a:defRPr>
            </a:lvl6pPr>
            <a:lvl7pPr marL="3962301" marR="0" lvl="6" indent="-135463" algn="l" rtl="0">
              <a:spcBef>
                <a:spcPts val="533"/>
              </a:spcBef>
              <a:buClr>
                <a:schemeClr val="dk1"/>
              </a:buClr>
              <a:buSzPct val="100000"/>
              <a:buFont typeface="Arial"/>
              <a:buChar char="•"/>
              <a:defRPr sz="2667" b="0" i="0" u="none" strike="noStrike" cap="none">
                <a:solidFill>
                  <a:schemeClr val="dk1"/>
                </a:solidFill>
                <a:latin typeface="Calibri"/>
                <a:ea typeface="Calibri"/>
                <a:cs typeface="Calibri"/>
                <a:sym typeface="Calibri"/>
              </a:defRPr>
            </a:lvl7pPr>
            <a:lvl8pPr marL="4571886" marR="0" lvl="7" indent="-135463" algn="l" rtl="0">
              <a:spcBef>
                <a:spcPts val="533"/>
              </a:spcBef>
              <a:buClr>
                <a:schemeClr val="dk1"/>
              </a:buClr>
              <a:buSzPct val="100000"/>
              <a:buFont typeface="Arial"/>
              <a:buChar char="•"/>
              <a:defRPr sz="2667" b="0" i="0" u="none" strike="noStrike" cap="none">
                <a:solidFill>
                  <a:schemeClr val="dk1"/>
                </a:solidFill>
                <a:latin typeface="Calibri"/>
                <a:ea typeface="Calibri"/>
                <a:cs typeface="Calibri"/>
                <a:sym typeface="Calibri"/>
              </a:defRPr>
            </a:lvl8pPr>
            <a:lvl9pPr marL="5181470" marR="0" lvl="8" indent="-135463" algn="l" rtl="0">
              <a:spcBef>
                <a:spcPts val="533"/>
              </a:spcBef>
              <a:buClr>
                <a:schemeClr val="dk1"/>
              </a:buClr>
              <a:buSzPct val="100000"/>
              <a:buFont typeface="Arial"/>
              <a:buChar char="•"/>
              <a:defRPr sz="2667" b="0" i="0" u="none" strike="noStrike" cap="none">
                <a:solidFill>
                  <a:schemeClr val="dk1"/>
                </a:solidFill>
                <a:latin typeface="Calibri"/>
                <a:ea typeface="Calibri"/>
                <a:cs typeface="Calibri"/>
                <a:sym typeface="Calibri"/>
              </a:defRPr>
            </a:lvl9pPr>
          </a:lstStyle>
          <a:p>
            <a:endParaRPr/>
          </a:p>
        </p:txBody>
      </p:sp>
      <p:sp>
        <p:nvSpPr>
          <p:cNvPr id="18" name="Shape 18"/>
          <p:cNvSpPr txBox="1">
            <a:spLocks noGrp="1"/>
          </p:cNvSpPr>
          <p:nvPr>
            <p:ph type="title"/>
          </p:nvPr>
        </p:nvSpPr>
        <p:spPr>
          <a:xfrm>
            <a:off x="609600" y="1083205"/>
            <a:ext cx="10972800" cy="11430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5867" b="0" i="0" u="none" strike="noStrike" cap="none">
                <a:solidFill>
                  <a:schemeClr val="dk1"/>
                </a:solidFill>
                <a:latin typeface="Calibri"/>
                <a:ea typeface="Calibri"/>
                <a:cs typeface="Calibri"/>
                <a:sym typeface="Calibri"/>
              </a:defRPr>
            </a:lvl1pPr>
            <a:lvl2pPr lvl="1" indent="0">
              <a:spcBef>
                <a:spcPts val="0"/>
              </a:spcBef>
              <a:buNone/>
              <a:defRPr sz="2400"/>
            </a:lvl2pPr>
            <a:lvl3pPr lvl="2" indent="0">
              <a:spcBef>
                <a:spcPts val="0"/>
              </a:spcBef>
              <a:buNone/>
              <a:defRPr sz="2400"/>
            </a:lvl3pPr>
            <a:lvl4pPr lvl="3" indent="0">
              <a:spcBef>
                <a:spcPts val="0"/>
              </a:spcBef>
              <a:buNone/>
              <a:defRPr sz="2400"/>
            </a:lvl4pPr>
            <a:lvl5pPr lvl="4" indent="0">
              <a:spcBef>
                <a:spcPts val="0"/>
              </a:spcBef>
              <a:buNone/>
              <a:defRPr sz="2400"/>
            </a:lvl5pPr>
            <a:lvl6pPr lvl="5" indent="0">
              <a:spcBef>
                <a:spcPts val="0"/>
              </a:spcBef>
              <a:buNone/>
              <a:defRPr sz="2400"/>
            </a:lvl6pPr>
            <a:lvl7pPr lvl="6" indent="0">
              <a:spcBef>
                <a:spcPts val="0"/>
              </a:spcBef>
              <a:buNone/>
              <a:defRPr sz="2400"/>
            </a:lvl7pPr>
            <a:lvl8pPr lvl="7" indent="0">
              <a:spcBef>
                <a:spcPts val="0"/>
              </a:spcBef>
              <a:buNone/>
              <a:defRPr sz="2400"/>
            </a:lvl8pPr>
            <a:lvl9pPr lvl="8" indent="0">
              <a:spcBef>
                <a:spcPts val="0"/>
              </a:spcBef>
              <a:buNone/>
              <a:defRPr sz="2400"/>
            </a:lvl9pPr>
          </a:lstStyle>
          <a:p>
            <a:endParaRPr/>
          </a:p>
        </p:txBody>
      </p:sp>
    </p:spTree>
    <p:extLst>
      <p:ext uri="{BB962C8B-B14F-4D97-AF65-F5344CB8AC3E}">
        <p14:creationId xmlns:p14="http://schemas.microsoft.com/office/powerpoint/2010/main" val="15372546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5B8512A-6036-42F1-B38A-03FFE8D78714}" type="datetimeFigureOut">
              <a:rPr lang="en-US" smtClean="0"/>
              <a:t>11/29/21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BD6C67A-E812-49F0-A1A2-A4F152D6F4AA}" type="slidenum">
              <a:rPr lang="en-US" smtClean="0"/>
              <a:t>‹#›</a:t>
            </a:fld>
            <a:endParaRPr lang="en-US"/>
          </a:p>
        </p:txBody>
      </p:sp>
    </p:spTree>
    <p:extLst>
      <p:ext uri="{BB962C8B-B14F-4D97-AF65-F5344CB8AC3E}">
        <p14:creationId xmlns:p14="http://schemas.microsoft.com/office/powerpoint/2010/main" val="502576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5B8512A-6036-42F1-B38A-03FFE8D78714}" type="datetimeFigureOut">
              <a:rPr lang="en-US" smtClean="0"/>
              <a:t>11/29/21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BD6C67A-E812-49F0-A1A2-A4F152D6F4AA}" type="slidenum">
              <a:rPr lang="en-US" smtClean="0"/>
              <a:t>‹#›</a:t>
            </a:fld>
            <a:endParaRPr lang="en-US"/>
          </a:p>
        </p:txBody>
      </p:sp>
    </p:spTree>
    <p:extLst>
      <p:ext uri="{BB962C8B-B14F-4D97-AF65-F5344CB8AC3E}">
        <p14:creationId xmlns:p14="http://schemas.microsoft.com/office/powerpoint/2010/main" val="10002309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theme" Target="../theme/theme5.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theme" Target="../theme/theme6.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slideLayout" Target="../slideLayouts/slideLayout70.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B8512A-6036-42F1-B38A-03FFE8D78714}" type="datetimeFigureOut">
              <a:rPr lang="en-US" smtClean="0"/>
              <a:t>11/29/21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BD6C67A-E812-49F0-A1A2-A4F152D6F4AA}" type="slidenum">
              <a:rPr lang="en-US" smtClean="0"/>
              <a:t>‹#›</a:t>
            </a:fld>
            <a:endParaRPr lang="en-US"/>
          </a:p>
        </p:txBody>
      </p:sp>
    </p:spTree>
    <p:extLst>
      <p:ext uri="{BB962C8B-B14F-4D97-AF65-F5344CB8AC3E}">
        <p14:creationId xmlns:p14="http://schemas.microsoft.com/office/powerpoint/2010/main" val="10335117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pPr marL="0" marR="0" lvl="0" indent="0" algn="l" defTabSz="609585" rtl="0" eaLnBrk="1" fontAlgn="auto" latinLnBrk="0" hangingPunct="1">
              <a:lnSpc>
                <a:spcPct val="100000"/>
              </a:lnSpc>
              <a:spcBef>
                <a:spcPts val="0"/>
              </a:spcBef>
              <a:spcAft>
                <a:spcPts val="0"/>
              </a:spcAft>
              <a:buClrTx/>
              <a:buSzTx/>
              <a:buFontTx/>
              <a:buNone/>
              <a:tabLst/>
              <a:defRPr/>
            </a:pPr>
            <a:fld id="{E21AB904-0E02-8346-9EC7-0C4F1AC699C6}"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609585" rtl="0" eaLnBrk="1" fontAlgn="auto" latinLnBrk="0" hangingPunct="1">
                <a:lnSpc>
                  <a:spcPct val="100000"/>
                </a:lnSpc>
                <a:spcBef>
                  <a:spcPts val="0"/>
                </a:spcBef>
                <a:spcAft>
                  <a:spcPts val="0"/>
                </a:spcAft>
                <a:buClrTx/>
                <a:buSzTx/>
                <a:buFontTx/>
                <a:buNone/>
                <a:tabLst/>
                <a:defRPr/>
              </a:pPr>
              <a:t>11/29/21</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pPr marL="0" marR="0" lvl="0" indent="0" algn="r" defTabSz="609585" rtl="0" eaLnBrk="1" fontAlgn="auto" latinLnBrk="0" hangingPunct="1">
              <a:lnSpc>
                <a:spcPct val="100000"/>
              </a:lnSpc>
              <a:spcBef>
                <a:spcPts val="0"/>
              </a:spcBef>
              <a:spcAft>
                <a:spcPts val="0"/>
              </a:spcAft>
              <a:buClrTx/>
              <a:buSzTx/>
              <a:buFontTx/>
              <a:buNone/>
              <a:tabLst/>
              <a:defRPr/>
            </a:pPr>
            <a:fld id="{526C32D8-E308-2649-813D-C0FCD852E51C}"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83889958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pPr marL="0" marR="0" lvl="0" indent="0" algn="l" defTabSz="609585" rtl="0" eaLnBrk="1" fontAlgn="auto" latinLnBrk="0" hangingPunct="1">
              <a:lnSpc>
                <a:spcPct val="100000"/>
              </a:lnSpc>
              <a:spcBef>
                <a:spcPts val="0"/>
              </a:spcBef>
              <a:spcAft>
                <a:spcPts val="0"/>
              </a:spcAft>
              <a:buClrTx/>
              <a:buSzTx/>
              <a:buFontTx/>
              <a:buNone/>
              <a:tabLst/>
              <a:defRPr/>
            </a:pPr>
            <a:fld id="{E21AB904-0E02-8346-9EC7-0C4F1AC699C6}"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609585" rtl="0" eaLnBrk="1" fontAlgn="auto" latinLnBrk="0" hangingPunct="1">
                <a:lnSpc>
                  <a:spcPct val="100000"/>
                </a:lnSpc>
                <a:spcBef>
                  <a:spcPts val="0"/>
                </a:spcBef>
                <a:spcAft>
                  <a:spcPts val="0"/>
                </a:spcAft>
                <a:buClrTx/>
                <a:buSzTx/>
                <a:buFontTx/>
                <a:buNone/>
                <a:tabLst/>
                <a:defRPr/>
              </a:pPr>
              <a:t>11/29/21</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pPr marL="0" marR="0" lvl="0" indent="0" algn="r" defTabSz="609585" rtl="0" eaLnBrk="1" fontAlgn="auto" latinLnBrk="0" hangingPunct="1">
              <a:lnSpc>
                <a:spcPct val="100000"/>
              </a:lnSpc>
              <a:spcBef>
                <a:spcPts val="0"/>
              </a:spcBef>
              <a:spcAft>
                <a:spcPts val="0"/>
              </a:spcAft>
              <a:buClrTx/>
              <a:buSzTx/>
              <a:buFontTx/>
              <a:buNone/>
              <a:tabLst/>
              <a:defRPr/>
            </a:pPr>
            <a:fld id="{526C32D8-E308-2649-813D-C0FCD852E51C}"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46567368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pPr defTabSz="609585"/>
            <a:fld id="{8BD8396C-D703-EB4C-8D20-4291ED5E45DF}" type="datetimeFigureOut">
              <a:rPr lang="en-US" smtClean="0">
                <a:solidFill>
                  <a:prstClr val="black">
                    <a:tint val="75000"/>
                  </a:prstClr>
                </a:solidFill>
              </a:rPr>
              <a:pPr defTabSz="609585"/>
              <a:t>11/29/21</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pPr defTabSz="609585"/>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pPr defTabSz="609585"/>
            <a:fld id="{5A00FC1A-7A89-B94C-BA20-B7EDC55DFE45}"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4262857269"/>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Lst>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pPr defTabSz="609585"/>
            <a:fld id="{8BD8396C-D703-EB4C-8D20-4291ED5E45DF}" type="datetimeFigureOut">
              <a:rPr lang="en-US" smtClean="0">
                <a:solidFill>
                  <a:prstClr val="black">
                    <a:tint val="75000"/>
                  </a:prstClr>
                </a:solidFill>
              </a:rPr>
              <a:pPr defTabSz="609585"/>
              <a:t>11/29/21</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pPr defTabSz="609585"/>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pPr defTabSz="609585"/>
            <a:fld id="{5A00FC1A-7A89-B94C-BA20-B7EDC55DFE45}"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3985755856"/>
      </p:ext>
    </p:extLst>
  </p:cSld>
  <p:clrMap bg1="lt1" tx1="dk1" bg2="lt2" tx2="dk2" accent1="accent1" accent2="accent2" accent3="accent3" accent4="accent4" accent5="accent5" accent6="accent6" hlink="hlink" folHlink="folHlink"/>
  <p:sldLayoutIdLst>
    <p:sldLayoutId id="2147483789" r:id="rId1"/>
    <p:sldLayoutId id="2147483790" r:id="rId2"/>
    <p:sldLayoutId id="2147483791" r:id="rId3"/>
    <p:sldLayoutId id="2147483792" r:id="rId4"/>
    <p:sldLayoutId id="2147483793" r:id="rId5"/>
    <p:sldLayoutId id="2147483794" r:id="rId6"/>
    <p:sldLayoutId id="2147483795" r:id="rId7"/>
    <p:sldLayoutId id="2147483796" r:id="rId8"/>
    <p:sldLayoutId id="2147483797" r:id="rId9"/>
    <p:sldLayoutId id="2147483798" r:id="rId10"/>
    <p:sldLayoutId id="2147483799" r:id="rId11"/>
    <p:sldLayoutId id="2147483801" r:id="rId12"/>
  </p:sldLayoutIdLst>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pPr defTabSz="609585"/>
            <a:fld id="{8BD8396C-D703-EB4C-8D20-4291ED5E45DF}" type="datetimeFigureOut">
              <a:rPr lang="en-US" smtClean="0">
                <a:solidFill>
                  <a:prstClr val="black">
                    <a:tint val="75000"/>
                  </a:prstClr>
                </a:solidFill>
              </a:rPr>
              <a:pPr defTabSz="609585"/>
              <a:t>11/29/21</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pPr defTabSz="609585"/>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pPr defTabSz="609585"/>
            <a:fld id="{5A00FC1A-7A89-B94C-BA20-B7EDC55DFE45}"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1167299976"/>
      </p:ext>
    </p:extLst>
  </p:cSld>
  <p:clrMap bg1="lt1" tx1="dk1" bg2="lt2" tx2="dk2" accent1="accent1" accent2="accent2" accent3="accent3" accent4="accent4" accent5="accent5" accent6="accent6" hlink="hlink" folHlink="folHlink"/>
  <p:sldLayoutIdLst>
    <p:sldLayoutId id="2147483803" r:id="rId1"/>
    <p:sldLayoutId id="2147483804" r:id="rId2"/>
    <p:sldLayoutId id="2147483805" r:id="rId3"/>
    <p:sldLayoutId id="2147483806" r:id="rId4"/>
    <p:sldLayoutId id="2147483807" r:id="rId5"/>
    <p:sldLayoutId id="2147483808" r:id="rId6"/>
    <p:sldLayoutId id="2147483809" r:id="rId7"/>
    <p:sldLayoutId id="2147483810" r:id="rId8"/>
    <p:sldLayoutId id="2147483811" r:id="rId9"/>
    <p:sldLayoutId id="2147483812" r:id="rId10"/>
    <p:sldLayoutId id="2147483813" r:id="rId11"/>
    <p:sldLayoutId id="2147483815" r:id="rId12"/>
  </p:sldLayoutIdLst>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image" Target="../media/image4.jpeg"/><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hyperlink" Target="https://shaklee.tv/the-shaklee-story" TargetMode="Externa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5.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35.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35.xml"/><Relationship Id="rId4" Type="http://schemas.openxmlformats.org/officeDocument/2006/relationships/image" Target="../media/image25.jpeg"/></Relationships>
</file>

<file path=ppt/slides/_rels/slide1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40.xml"/></Relationships>
</file>

<file path=ppt/slides/_rels/slide1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xml"/><Relationship Id="rId1" Type="http://schemas.openxmlformats.org/officeDocument/2006/relationships/slideLayout" Target="../slideLayouts/slideLayout5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2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5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33.tiff"/><Relationship Id="rId5" Type="http://schemas.openxmlformats.org/officeDocument/2006/relationships/image" Target="../media/image32.png"/><Relationship Id="rId4" Type="http://schemas.openxmlformats.org/officeDocument/2006/relationships/notesSlide" Target="../notesSlides/notesSlide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xml"/><Relationship Id="rId5" Type="http://schemas.openxmlformats.org/officeDocument/2006/relationships/image" Target="../media/image37.jpeg"/><Relationship Id="rId4" Type="http://schemas.openxmlformats.org/officeDocument/2006/relationships/image" Target="../media/image36.jpeg"/></Relationships>
</file>

<file path=ppt/slides/_rels/slide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alpha val="38891"/>
          </a:schemeClr>
        </a:solidFill>
        <a:effectLst/>
      </p:bgPr>
    </p:bg>
    <p:spTree>
      <p:nvGrpSpPr>
        <p:cNvPr id="1" name=""/>
        <p:cNvGrpSpPr/>
        <p:nvPr/>
      </p:nvGrpSpPr>
      <p:grpSpPr>
        <a:xfrm>
          <a:off x="0" y="0"/>
          <a:ext cx="0" cy="0"/>
          <a:chOff x="0" y="0"/>
          <a:chExt cx="0" cy="0"/>
        </a:xfrm>
      </p:grpSpPr>
      <p:sp>
        <p:nvSpPr>
          <p:cNvPr id="4" name="TextBox 3"/>
          <p:cNvSpPr txBox="1"/>
          <p:nvPr/>
        </p:nvSpPr>
        <p:spPr>
          <a:xfrm>
            <a:off x="1835768" y="2334474"/>
            <a:ext cx="9054809" cy="1508105"/>
          </a:xfrm>
          <a:prstGeom prst="rect">
            <a:avLst/>
          </a:prstGeom>
          <a:solidFill>
            <a:schemeClr val="accent1">
              <a:lumMod val="50000"/>
              <a:alpha val="19000"/>
            </a:schemeClr>
          </a:solidFill>
          <a:ln>
            <a:solidFill>
              <a:schemeClr val="tx1">
                <a:lumMod val="50000"/>
                <a:lumOff val="50000"/>
              </a:schemeClr>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t>4-Part Training: Building Something Great…Together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1" u="none" strike="noStrike" kern="1200" cap="none" spc="0" normalizeH="0" baseline="0" noProof="0" dirty="0">
                <a:ln>
                  <a:noFill/>
                </a:ln>
                <a:solidFill>
                  <a:prstClr val="black"/>
                </a:solidFill>
                <a:effectLst/>
                <a:uLnTx/>
                <a:uFillTx/>
                <a:latin typeface="Calibri" panose="020F0502020204030204"/>
                <a:ea typeface="+mn-ea"/>
                <a:cs typeface="+mn-cs"/>
              </a:rPr>
              <a:t>Session #4 – Identifying Business Partners &amp;</a:t>
            </a:r>
            <a:r>
              <a:rPr kumimoji="0" lang="en-US" sz="2400" b="1" i="1" u="none" strike="noStrike" kern="1200" cap="none" spc="0" normalizeH="0" noProof="0" dirty="0">
                <a:ln>
                  <a:noFill/>
                </a:ln>
                <a:solidFill>
                  <a:prstClr val="black"/>
                </a:solidFill>
                <a:effectLst/>
                <a:uLnTx/>
                <a:uFillTx/>
                <a:latin typeface="Calibri" panose="020F0502020204030204"/>
                <a:ea typeface="+mn-ea"/>
                <a:cs typeface="+mn-cs"/>
              </a:rPr>
              <a:t> </a:t>
            </a:r>
            <a:r>
              <a:rPr kumimoji="0" lang="en-US" sz="2400" b="1" i="1" u="none" strike="noStrike" kern="1200" cap="none" spc="0" normalizeH="0" baseline="0" noProof="0" dirty="0">
                <a:ln>
                  <a:noFill/>
                </a:ln>
                <a:solidFill>
                  <a:prstClr val="black"/>
                </a:solidFill>
                <a:effectLst/>
                <a:uLnTx/>
                <a:uFillTx/>
                <a:latin typeface="Calibri" panose="020F0502020204030204"/>
                <a:ea typeface="+mn-ea"/>
                <a:cs typeface="+mn-cs"/>
              </a:rPr>
              <a:t>Assembling the Team</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sz="800" i="1" dirty="0">
              <a:solidFill>
                <a:prstClr val="black"/>
              </a:solidFill>
              <a:latin typeface="Calibri" panose="020F0502020204030204"/>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1" u="none" strike="noStrike" kern="1200" cap="none" spc="0" normalizeH="0" baseline="0" noProof="0" dirty="0">
                <a:ln>
                  <a:noFill/>
                </a:ln>
                <a:solidFill>
                  <a:prstClr val="black"/>
                </a:solidFill>
                <a:effectLst/>
                <a:uLnTx/>
                <a:uFillTx/>
                <a:latin typeface="Calibri" panose="020F0502020204030204"/>
                <a:ea typeface="+mn-ea"/>
                <a:cs typeface="+mn-cs"/>
              </a:rPr>
              <a:t>Tues, Nov 30, 2021		7pm CT</a:t>
            </a:r>
            <a:r>
              <a:rPr kumimoji="0" lang="en-US" sz="2400" b="0" i="1" u="none" strike="noStrike" kern="1200" cap="none" spc="0" normalizeH="0" baseline="0" noProof="0" dirty="0">
                <a:ln>
                  <a:noFill/>
                </a:ln>
                <a:solidFill>
                  <a:prstClr val="black"/>
                </a:solidFill>
                <a:effectLst/>
                <a:uLnTx/>
                <a:uFillTx/>
                <a:latin typeface="Calibri" panose="020F0502020204030204"/>
                <a:ea typeface="+mn-ea"/>
                <a:cs typeface="+mn-cs"/>
              </a:rPr>
              <a:t>	</a:t>
            </a:r>
            <a:endParaRPr kumimoji="0" lang="en-US" sz="2800" b="0" i="1"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Box 4"/>
          <p:cNvSpPr txBox="1"/>
          <p:nvPr/>
        </p:nvSpPr>
        <p:spPr>
          <a:xfrm>
            <a:off x="-7908" y="6127575"/>
            <a:ext cx="2795657" cy="646331"/>
          </a:xfrm>
          <a:prstGeom prst="rect">
            <a:avLst/>
          </a:prstGeom>
          <a:noFill/>
        </p:spPr>
        <p:txBody>
          <a:bodyPr wrap="square" rtlCol="0">
            <a:spAutoFit/>
          </a:bodyPr>
          <a:lstStyle/>
          <a:p>
            <a:pPr lvl="0" algn="ctr">
              <a:defRPr/>
            </a:pPr>
            <a:r>
              <a:rPr lang="en-US" dirty="0">
                <a:solidFill>
                  <a:prstClr val="black"/>
                </a:solidFill>
              </a:rPr>
              <a:t> Barb </a:t>
            </a:r>
            <a:r>
              <a:rPr lang="en-US" dirty="0" err="1">
                <a:solidFill>
                  <a:prstClr val="black"/>
                </a:solidFill>
              </a:rPr>
              <a:t>Lagoni</a:t>
            </a:r>
            <a:r>
              <a:rPr lang="en-US" dirty="0">
                <a:solidFill>
                  <a:prstClr val="black"/>
                </a:solidFill>
              </a:rPr>
              <a:t> </a:t>
            </a:r>
          </a:p>
          <a:p>
            <a:pPr lvl="0" algn="ctr">
              <a:defRPr/>
            </a:pPr>
            <a:r>
              <a:rPr lang="en-US" dirty="0">
                <a:solidFill>
                  <a:prstClr val="black"/>
                </a:solidFill>
              </a:rPr>
              <a:t>Sr Master Coordinator </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3" name="Picture 2"/>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7546260" y="4104127"/>
            <a:ext cx="1394779" cy="1998617"/>
          </a:xfrm>
          <a:prstGeom prst="rect">
            <a:avLst/>
          </a:prstGeom>
          <a:ln>
            <a:solidFill>
              <a:schemeClr val="tx1">
                <a:lumMod val="50000"/>
                <a:lumOff val="50000"/>
              </a:schemeClr>
            </a:solidFill>
          </a:ln>
        </p:spPr>
      </p:pic>
      <p:pic>
        <p:nvPicPr>
          <p:cNvPr id="6" name="Picture 5"/>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5265110" y="4115504"/>
            <a:ext cx="1458320" cy="1999982"/>
          </a:xfrm>
          <a:prstGeom prst="rect">
            <a:avLst/>
          </a:prstGeom>
          <a:ln>
            <a:solidFill>
              <a:schemeClr val="tx1">
                <a:lumMod val="50000"/>
                <a:lumOff val="50000"/>
              </a:schemeClr>
            </a:solidFill>
          </a:ln>
        </p:spPr>
      </p:pic>
      <p:pic>
        <p:nvPicPr>
          <p:cNvPr id="9" name="Picture 8"/>
          <p:cNvPicPr>
            <a:picLocks noChangeAspect="1"/>
          </p:cNvPicPr>
          <p:nvPr/>
        </p:nvPicPr>
        <p:blipFill>
          <a:blip r:embed="rId4"/>
          <a:stretch>
            <a:fillRect/>
          </a:stretch>
        </p:blipFill>
        <p:spPr>
          <a:xfrm>
            <a:off x="729886" y="4079297"/>
            <a:ext cx="1394780" cy="2048278"/>
          </a:xfrm>
          <a:prstGeom prst="rect">
            <a:avLst/>
          </a:prstGeom>
          <a:ln>
            <a:solidFill>
              <a:schemeClr val="tx1">
                <a:lumMod val="50000"/>
                <a:lumOff val="50000"/>
              </a:schemeClr>
            </a:solidFill>
          </a:ln>
        </p:spPr>
      </p:pic>
      <p:pic>
        <p:nvPicPr>
          <p:cNvPr id="10" name="Picture 9"/>
          <p:cNvPicPr>
            <a:picLocks noChangeAspect="1"/>
          </p:cNvPicPr>
          <p:nvPr/>
        </p:nvPicPr>
        <p:blipFill>
          <a:blip r:embed="rId5"/>
          <a:stretch>
            <a:fillRect/>
          </a:stretch>
        </p:blipFill>
        <p:spPr>
          <a:xfrm>
            <a:off x="9875286" y="4194201"/>
            <a:ext cx="1458320" cy="1891430"/>
          </a:xfrm>
          <a:prstGeom prst="rect">
            <a:avLst/>
          </a:prstGeom>
          <a:ln>
            <a:solidFill>
              <a:schemeClr val="tx1">
                <a:lumMod val="50000"/>
                <a:lumOff val="50000"/>
              </a:schemeClr>
            </a:solidFill>
          </a:ln>
        </p:spPr>
      </p:pic>
      <p:sp>
        <p:nvSpPr>
          <p:cNvPr id="11" name="TextBox 10"/>
          <p:cNvSpPr txBox="1"/>
          <p:nvPr/>
        </p:nvSpPr>
        <p:spPr>
          <a:xfrm>
            <a:off x="7326059" y="6160647"/>
            <a:ext cx="2271471" cy="646331"/>
          </a:xfrm>
          <a:prstGeom prst="rect">
            <a:avLst/>
          </a:prstGeom>
          <a:noFill/>
        </p:spPr>
        <p:txBody>
          <a:bodyPr wrap="square" rtlCol="0">
            <a:spAutoFit/>
          </a:bodyPr>
          <a:lstStyle/>
          <a:p>
            <a:r>
              <a:rPr lang="en-US" dirty="0"/>
              <a:t>     Becky Choate</a:t>
            </a:r>
          </a:p>
          <a:p>
            <a:r>
              <a:rPr lang="en-US" dirty="0"/>
              <a:t>Sr Exec Coordinator</a:t>
            </a:r>
          </a:p>
        </p:txBody>
      </p:sp>
      <p:sp>
        <p:nvSpPr>
          <p:cNvPr id="12" name="TextBox 11"/>
          <p:cNvSpPr txBox="1"/>
          <p:nvPr/>
        </p:nvSpPr>
        <p:spPr>
          <a:xfrm>
            <a:off x="4945904" y="6160647"/>
            <a:ext cx="2271472" cy="646331"/>
          </a:xfrm>
          <a:prstGeom prst="rect">
            <a:avLst/>
          </a:prstGeom>
          <a:noFill/>
        </p:spPr>
        <p:txBody>
          <a:bodyPr wrap="square" rtlCol="0">
            <a:spAutoFit/>
          </a:bodyPr>
          <a:lstStyle/>
          <a:p>
            <a:r>
              <a:rPr lang="en-US" dirty="0">
                <a:solidFill>
                  <a:prstClr val="black"/>
                </a:solidFill>
              </a:rPr>
              <a:t>   Christine Cropper </a:t>
            </a:r>
          </a:p>
          <a:p>
            <a:r>
              <a:rPr lang="en-US" dirty="0">
                <a:solidFill>
                  <a:prstClr val="black"/>
                </a:solidFill>
              </a:rPr>
              <a:t>Executive Coordinator</a:t>
            </a:r>
            <a:endParaRPr lang="en-US" dirty="0"/>
          </a:p>
        </p:txBody>
      </p:sp>
      <p:sp>
        <p:nvSpPr>
          <p:cNvPr id="13" name="TextBox 12"/>
          <p:cNvSpPr txBox="1"/>
          <p:nvPr/>
        </p:nvSpPr>
        <p:spPr>
          <a:xfrm>
            <a:off x="9675945" y="6137862"/>
            <a:ext cx="2422500" cy="641560"/>
          </a:xfrm>
          <a:prstGeom prst="rect">
            <a:avLst/>
          </a:prstGeom>
          <a:noFill/>
        </p:spPr>
        <p:txBody>
          <a:bodyPr wrap="square" rtlCol="0">
            <a:spAutoFit/>
          </a:bodyPr>
          <a:lstStyle/>
          <a:p>
            <a:r>
              <a:rPr lang="en-US" dirty="0">
                <a:solidFill>
                  <a:prstClr val="black"/>
                </a:solidFill>
              </a:rPr>
              <a:t>    Francine </a:t>
            </a:r>
            <a:r>
              <a:rPr lang="en-US" dirty="0" err="1">
                <a:solidFill>
                  <a:prstClr val="black"/>
                </a:solidFill>
              </a:rPr>
              <a:t>Roling</a:t>
            </a:r>
            <a:r>
              <a:rPr lang="en-US" dirty="0">
                <a:solidFill>
                  <a:prstClr val="black"/>
                </a:solidFill>
              </a:rPr>
              <a:t> Executive Coordinator </a:t>
            </a:r>
            <a:endParaRPr lang="en-US" dirty="0"/>
          </a:p>
        </p:txBody>
      </p:sp>
      <p:sp>
        <p:nvSpPr>
          <p:cNvPr id="7" name="TextBox 6">
            <a:extLst>
              <a:ext uri="{FF2B5EF4-FFF2-40B4-BE49-F238E27FC236}">
                <a16:creationId xmlns:a16="http://schemas.microsoft.com/office/drawing/2014/main" id="{6E2745DD-2435-E84B-A428-96B340BACB61}"/>
              </a:ext>
            </a:extLst>
          </p:cNvPr>
          <p:cNvSpPr txBox="1"/>
          <p:nvPr/>
        </p:nvSpPr>
        <p:spPr>
          <a:xfrm>
            <a:off x="2697735" y="6160647"/>
            <a:ext cx="2378160" cy="646331"/>
          </a:xfrm>
          <a:prstGeom prst="rect">
            <a:avLst/>
          </a:prstGeom>
          <a:noFill/>
        </p:spPr>
        <p:txBody>
          <a:bodyPr wrap="square" rtlCol="0">
            <a:spAutoFit/>
          </a:bodyPr>
          <a:lstStyle/>
          <a:p>
            <a:r>
              <a:rPr lang="en-US" dirty="0"/>
              <a:t>         Pam Cary</a:t>
            </a:r>
          </a:p>
          <a:p>
            <a:r>
              <a:rPr lang="en-US" dirty="0"/>
              <a:t>Sr Exec Coordinator</a:t>
            </a:r>
          </a:p>
        </p:txBody>
      </p:sp>
      <p:pic>
        <p:nvPicPr>
          <p:cNvPr id="14" name="Picture 13" descr="A picture containing tree, person, outdoor&#10;&#10;Description automatically generated">
            <a:extLst>
              <a:ext uri="{FF2B5EF4-FFF2-40B4-BE49-F238E27FC236}">
                <a16:creationId xmlns:a16="http://schemas.microsoft.com/office/drawing/2014/main" id="{C3721A6F-900F-B944-A406-119660622BD8}"/>
              </a:ext>
            </a:extLst>
          </p:cNvPr>
          <p:cNvPicPr>
            <a:picLocks noChangeAspect="1"/>
          </p:cNvPicPr>
          <p:nvPr/>
        </p:nvPicPr>
        <p:blipFill rotWithShape="1">
          <a:blip r:embed="rId6">
            <a:extLst>
              <a:ext uri="{28A0092B-C50C-407E-A947-70E740481C1C}">
                <a14:useLocalDpi xmlns:a14="http://schemas.microsoft.com/office/drawing/2010/main"/>
              </a:ext>
            </a:extLst>
          </a:blip>
          <a:srcRect b="-2"/>
          <a:stretch/>
        </p:blipFill>
        <p:spPr>
          <a:xfrm>
            <a:off x="2988604" y="4050918"/>
            <a:ext cx="1453675" cy="2093194"/>
          </a:xfrm>
          <a:prstGeom prst="rect">
            <a:avLst/>
          </a:prstGeom>
          <a:ln>
            <a:solidFill>
              <a:schemeClr val="tx1">
                <a:lumMod val="50000"/>
                <a:lumOff val="50000"/>
              </a:schemeClr>
            </a:solidFill>
          </a:ln>
        </p:spPr>
      </p:pic>
      <p:pic>
        <p:nvPicPr>
          <p:cNvPr id="8" name="Picture 2" descr="Network Market Recruiting and Prospecting - 4 Time-Proven Rules for Small  Business Success! - JohnEEngle.com : JohnEEngle.com">
            <a:extLst>
              <a:ext uri="{FF2B5EF4-FFF2-40B4-BE49-F238E27FC236}">
                <a16:creationId xmlns:a16="http://schemas.microsoft.com/office/drawing/2014/main" id="{4497598E-2E61-7D4B-8615-3C6CFCB7F0A3}"/>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4230002" y="178340"/>
            <a:ext cx="3591600" cy="2036847"/>
          </a:xfrm>
          <a:prstGeom prst="rect">
            <a:avLst/>
          </a:prstGeom>
          <a:noFill/>
          <a:ln>
            <a:solidFill>
              <a:schemeClr val="tx1">
                <a:lumMod val="50000"/>
                <a:lumOff val="5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24589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alpha val="73000"/>
          </a:schemeClr>
        </a:solidFill>
        <a:effectLst/>
      </p:bgPr>
    </p:bg>
    <p:spTree>
      <p:nvGrpSpPr>
        <p:cNvPr id="1" name=""/>
        <p:cNvGrpSpPr/>
        <p:nvPr/>
      </p:nvGrpSpPr>
      <p:grpSpPr>
        <a:xfrm>
          <a:off x="0" y="0"/>
          <a:ext cx="0" cy="0"/>
          <a:chOff x="0" y="0"/>
          <a:chExt cx="0" cy="0"/>
        </a:xfrm>
      </p:grpSpPr>
      <p:sp>
        <p:nvSpPr>
          <p:cNvPr id="5" name="TextBox 4"/>
          <p:cNvSpPr txBox="1"/>
          <p:nvPr/>
        </p:nvSpPr>
        <p:spPr>
          <a:xfrm>
            <a:off x="469585" y="1120676"/>
            <a:ext cx="4962533" cy="2308324"/>
          </a:xfrm>
          <a:prstGeom prst="rect">
            <a:avLst/>
          </a:prstGeom>
          <a:noFill/>
          <a:ln>
            <a:solidFill>
              <a:schemeClr val="tx1">
                <a:lumMod val="50000"/>
                <a:lumOff val="50000"/>
              </a:schemeClr>
            </a:solidFill>
          </a:ln>
        </p:spPr>
        <p:txBody>
          <a:bodyPr wrap="square" rtlCol="0">
            <a:spAutoFit/>
          </a:bodyPr>
          <a:lstStyle/>
          <a:p>
            <a:r>
              <a:rPr lang="en-US" dirty="0"/>
              <a:t>Content:</a:t>
            </a:r>
          </a:p>
          <a:p>
            <a:pPr marL="285750" indent="-285750">
              <a:buFont typeface="Arial" panose="020B0604020202020204" pitchFamily="34" charset="0"/>
              <a:buChar char="•"/>
            </a:pPr>
            <a:r>
              <a:rPr lang="en-US" dirty="0"/>
              <a:t>Shaklee history</a:t>
            </a:r>
          </a:p>
          <a:p>
            <a:pPr marL="285750" indent="-285750">
              <a:buFont typeface="Arial" panose="020B0604020202020204" pitchFamily="34" charset="0"/>
              <a:buChar char="•"/>
            </a:pPr>
            <a:r>
              <a:rPr lang="en-US" dirty="0"/>
              <a:t>How to order, Loyalty Rewards, </a:t>
            </a:r>
            <a:r>
              <a:rPr lang="en-US" dirty="0" err="1"/>
              <a:t>etc</a:t>
            </a:r>
            <a:endParaRPr lang="en-US" dirty="0"/>
          </a:p>
          <a:p>
            <a:pPr marL="285750" indent="-285750">
              <a:buFont typeface="Arial" panose="020B0604020202020204" pitchFamily="34" charset="0"/>
              <a:buChar char="•"/>
            </a:pPr>
            <a:r>
              <a:rPr lang="en-US" dirty="0"/>
              <a:t>Each Product line</a:t>
            </a:r>
          </a:p>
          <a:p>
            <a:pPr marL="285750" indent="-285750">
              <a:buFont typeface="Arial" panose="020B0604020202020204" pitchFamily="34" charset="0"/>
              <a:buChar char="•"/>
            </a:pPr>
            <a:r>
              <a:rPr lang="en-US" dirty="0"/>
              <a:t>How to qualify for free products, health information and resources</a:t>
            </a:r>
          </a:p>
          <a:p>
            <a:pPr marL="285750" indent="-285750">
              <a:buFont typeface="Arial" panose="020B0604020202020204" pitchFamily="34" charset="0"/>
              <a:buChar char="•"/>
            </a:pPr>
            <a:r>
              <a:rPr lang="en-US" dirty="0"/>
              <a:t>Benefits of Distributorship ( sharing a little )</a:t>
            </a:r>
          </a:p>
          <a:p>
            <a:pPr marL="285750" indent="-285750">
              <a:buFont typeface="Arial" panose="020B0604020202020204" pitchFamily="34" charset="0"/>
              <a:buChar char="•"/>
            </a:pPr>
            <a:r>
              <a:rPr lang="en-US" dirty="0"/>
              <a:t>Benefits of a Shaklee Business </a:t>
            </a:r>
          </a:p>
        </p:txBody>
      </p:sp>
      <p:sp>
        <p:nvSpPr>
          <p:cNvPr id="6" name="TextBox 5"/>
          <p:cNvSpPr txBox="1"/>
          <p:nvPr/>
        </p:nvSpPr>
        <p:spPr>
          <a:xfrm>
            <a:off x="469585" y="3982998"/>
            <a:ext cx="4859383" cy="1754326"/>
          </a:xfrm>
          <a:prstGeom prst="rect">
            <a:avLst/>
          </a:prstGeom>
          <a:noFill/>
          <a:ln>
            <a:solidFill>
              <a:schemeClr val="tx1">
                <a:lumMod val="50000"/>
                <a:lumOff val="50000"/>
              </a:schemeClr>
            </a:solidFill>
          </a:ln>
        </p:spPr>
        <p:txBody>
          <a:bodyPr wrap="square" rtlCol="0">
            <a:spAutoFit/>
          </a:bodyPr>
          <a:lstStyle/>
          <a:p>
            <a:r>
              <a:rPr lang="en-US" dirty="0"/>
              <a:t>Event includes</a:t>
            </a:r>
          </a:p>
          <a:p>
            <a:pPr marL="285750" indent="-285750">
              <a:buFont typeface="Arial" panose="020B0604020202020204" pitchFamily="34" charset="0"/>
              <a:buChar char="•"/>
            </a:pPr>
            <a:r>
              <a:rPr lang="en-US" dirty="0"/>
              <a:t>Videos of team leaders</a:t>
            </a:r>
          </a:p>
          <a:p>
            <a:pPr marL="285750" indent="-285750">
              <a:buFont typeface="Arial" panose="020B0604020202020204" pitchFamily="34" charset="0"/>
              <a:buChar char="•"/>
            </a:pPr>
            <a:r>
              <a:rPr lang="en-US" dirty="0"/>
              <a:t>Polls and interactive opportunities to earn rewards from attending the event.</a:t>
            </a:r>
          </a:p>
          <a:p>
            <a:pPr marL="285750" indent="-285750">
              <a:buFont typeface="Arial" panose="020B0604020202020204" pitchFamily="34" charset="0"/>
              <a:buChar char="•"/>
            </a:pPr>
            <a:r>
              <a:rPr lang="en-US" dirty="0"/>
              <a:t>Door prizes for participation in polls, comments </a:t>
            </a:r>
            <a:r>
              <a:rPr lang="en-US" dirty="0" err="1"/>
              <a:t>etc</a:t>
            </a:r>
            <a:endParaRPr lang="en-US" dirty="0"/>
          </a:p>
        </p:txBody>
      </p:sp>
      <p:sp>
        <p:nvSpPr>
          <p:cNvPr id="7" name="TextBox 6"/>
          <p:cNvSpPr txBox="1"/>
          <p:nvPr/>
        </p:nvSpPr>
        <p:spPr>
          <a:xfrm>
            <a:off x="6204858" y="4855582"/>
            <a:ext cx="5603966" cy="1477328"/>
          </a:xfrm>
          <a:prstGeom prst="rect">
            <a:avLst/>
          </a:prstGeom>
          <a:noFill/>
          <a:ln>
            <a:solidFill>
              <a:schemeClr val="tx1">
                <a:lumMod val="50000"/>
                <a:lumOff val="50000"/>
              </a:schemeClr>
            </a:solidFill>
          </a:ln>
        </p:spPr>
        <p:txBody>
          <a:bodyPr wrap="square" rtlCol="0">
            <a:spAutoFit/>
          </a:bodyPr>
          <a:lstStyle/>
          <a:p>
            <a:r>
              <a:rPr lang="en-US" dirty="0"/>
              <a:t>Even though attending benefits them, it’s nice to offer a reward to thank them for their time.</a:t>
            </a:r>
          </a:p>
          <a:p>
            <a:pPr marL="285750" indent="-285750">
              <a:buFont typeface="Arial" panose="020B0604020202020204" pitchFamily="34" charset="0"/>
              <a:buChar char="•"/>
            </a:pPr>
            <a:r>
              <a:rPr lang="en-US" dirty="0"/>
              <a:t>A special discount when placing an order within 2 weeks after the event</a:t>
            </a:r>
          </a:p>
          <a:p>
            <a:pPr marL="285750" indent="-285750">
              <a:buFont typeface="Arial" panose="020B0604020202020204" pitchFamily="34" charset="0"/>
              <a:buChar char="•"/>
            </a:pPr>
            <a:r>
              <a:rPr lang="en-US" dirty="0"/>
              <a:t>Free product</a:t>
            </a:r>
          </a:p>
        </p:txBody>
      </p:sp>
      <p:sp>
        <p:nvSpPr>
          <p:cNvPr id="8" name="TextBox 7"/>
          <p:cNvSpPr txBox="1"/>
          <p:nvPr/>
        </p:nvSpPr>
        <p:spPr>
          <a:xfrm>
            <a:off x="10699539" y="6365210"/>
            <a:ext cx="977596" cy="369332"/>
          </a:xfrm>
          <a:prstGeom prst="rect">
            <a:avLst/>
          </a:prstGeom>
          <a:noFill/>
        </p:spPr>
        <p:txBody>
          <a:bodyPr wrap="square" rtlCol="0">
            <a:spAutoFit/>
          </a:bodyPr>
          <a:lstStyle/>
          <a:p>
            <a:r>
              <a:rPr lang="en-US" dirty="0"/>
              <a:t>Becky</a:t>
            </a:r>
          </a:p>
        </p:txBody>
      </p:sp>
      <p:pic>
        <p:nvPicPr>
          <p:cNvPr id="9" name="Picture 2" descr="May be an image of text that says 'ർ petails &amp; Discounts YOUR SHAKLEE MEMBER BENEFITS'">
            <a:extLst>
              <a:ext uri="{FF2B5EF4-FFF2-40B4-BE49-F238E27FC236}">
                <a16:creationId xmlns:a16="http://schemas.microsoft.com/office/drawing/2014/main" id="{63E2FB27-DCA9-6343-AB7C-871A198843D3}"/>
              </a:ext>
            </a:extLst>
          </p:cNvPr>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6096000" y="699989"/>
            <a:ext cx="5257648" cy="3753961"/>
          </a:xfrm>
          <a:prstGeom prst="rect">
            <a:avLst/>
          </a:prstGeom>
          <a:noFill/>
          <a:ln>
            <a:solidFill>
              <a:schemeClr val="tx1">
                <a:lumMod val="50000"/>
                <a:lumOff val="5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54244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alpha val="72574"/>
          </a:schemeClr>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3487ABA-1F65-4BB2-944F-B0DACE11ADE7}"/>
              </a:ext>
            </a:extLst>
          </p:cNvPr>
          <p:cNvSpPr txBox="1"/>
          <p:nvPr/>
        </p:nvSpPr>
        <p:spPr>
          <a:xfrm>
            <a:off x="9099845" y="5558381"/>
            <a:ext cx="2728202" cy="369332"/>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1" i="0" u="sng" strike="noStrike" kern="1200" cap="none" spc="0" normalizeH="0" baseline="0" noProof="0" dirty="0">
                <a:ln>
                  <a:noFill/>
                </a:ln>
                <a:solidFill>
                  <a:srgbClr val="3D7723"/>
                </a:solidFill>
                <a:effectLst/>
                <a:uLnTx/>
                <a:uFillTx/>
                <a:latin typeface="Corbel" panose="020B0503020204020204"/>
                <a:ea typeface="+mn-ea"/>
                <a:cs typeface="+mn-cs"/>
                <a:hlinkClick r:id="rId2">
                  <a:extLst>
                    <a:ext uri="{A12FA001-AC4F-418D-AE19-62706E023703}">
                      <ahyp:hlinkClr xmlns:ahyp="http://schemas.microsoft.com/office/drawing/2018/hyperlinkcolor" val="tx"/>
                    </a:ext>
                  </a:extLst>
                </a:hlinkClick>
              </a:rPr>
              <a:t>The Shaklee Difference</a:t>
            </a:r>
            <a:endParaRPr kumimoji="0" lang="en-US" sz="1800" b="1" i="0" u="sng" strike="noStrike" kern="1200" cap="none" spc="0" normalizeH="0" baseline="0" noProof="0" dirty="0">
              <a:ln>
                <a:noFill/>
              </a:ln>
              <a:solidFill>
                <a:srgbClr val="3D7723"/>
              </a:solidFill>
              <a:effectLst/>
              <a:uLnTx/>
              <a:uFillTx/>
              <a:latin typeface="Corbel" panose="020B0503020204020204"/>
              <a:ea typeface="+mn-ea"/>
              <a:cs typeface="+mn-cs"/>
            </a:endParaRPr>
          </a:p>
        </p:txBody>
      </p:sp>
      <p:pic>
        <p:nvPicPr>
          <p:cNvPr id="4" name="Picture 3">
            <a:extLst>
              <a:ext uri="{FF2B5EF4-FFF2-40B4-BE49-F238E27FC236}">
                <a16:creationId xmlns:a16="http://schemas.microsoft.com/office/drawing/2014/main" id="{6B98C06E-39D7-4130-9C54-AB5CF968983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232071" y="621659"/>
            <a:ext cx="3665539" cy="4746201"/>
          </a:xfrm>
          <a:prstGeom prst="rect">
            <a:avLst/>
          </a:prstGeom>
        </p:spPr>
      </p:pic>
      <p:sp>
        <p:nvSpPr>
          <p:cNvPr id="5" name="TextBox 4"/>
          <p:cNvSpPr txBox="1"/>
          <p:nvPr/>
        </p:nvSpPr>
        <p:spPr>
          <a:xfrm>
            <a:off x="185350" y="621660"/>
            <a:ext cx="7636475" cy="461665"/>
          </a:xfrm>
          <a:prstGeom prst="rect">
            <a:avLst/>
          </a:prstGeom>
          <a:noFill/>
          <a:ln>
            <a:solidFill>
              <a:schemeClr val="tx1">
                <a:lumMod val="50000"/>
                <a:lumOff val="50000"/>
              </a:schemeClr>
            </a:solidFill>
          </a:ln>
        </p:spPr>
        <p:txBody>
          <a:bodyPr wrap="square" rtlCol="0">
            <a:spAutoFit/>
          </a:bodyPr>
          <a:lstStyle/>
          <a:p>
            <a:pPr algn="ctr"/>
            <a:r>
              <a:rPr lang="en-US" sz="2400" dirty="0"/>
              <a:t>Word Tracks</a:t>
            </a:r>
          </a:p>
        </p:txBody>
      </p:sp>
      <p:sp>
        <p:nvSpPr>
          <p:cNvPr id="6" name="TextBox 5"/>
          <p:cNvSpPr txBox="1"/>
          <p:nvPr/>
        </p:nvSpPr>
        <p:spPr>
          <a:xfrm>
            <a:off x="185352" y="1436914"/>
            <a:ext cx="7636476" cy="3139321"/>
          </a:xfrm>
          <a:prstGeom prst="rect">
            <a:avLst/>
          </a:prstGeom>
          <a:noFill/>
        </p:spPr>
        <p:txBody>
          <a:bodyPr wrap="square" rtlCol="0">
            <a:spAutoFit/>
          </a:bodyPr>
          <a:lstStyle/>
          <a:p>
            <a:r>
              <a:rPr lang="en-US" b="1" dirty="0"/>
              <a:t>Inviting a new member to the event (or offer a member update for current members):  </a:t>
            </a:r>
          </a:p>
          <a:p>
            <a:endParaRPr lang="en-US" dirty="0"/>
          </a:p>
          <a:p>
            <a:r>
              <a:rPr lang="en-US" i="1" dirty="0"/>
              <a:t>We have a special </a:t>
            </a:r>
            <a:r>
              <a:rPr lang="en-US" i="1" dirty="0" err="1"/>
              <a:t>FaceBook</a:t>
            </a:r>
            <a:r>
              <a:rPr lang="en-US" i="1" dirty="0"/>
              <a:t> event for new members that you will want to know about because you can  receive discounts and free products for popping into it.</a:t>
            </a:r>
          </a:p>
          <a:p>
            <a:endParaRPr lang="en-US" i="1" dirty="0"/>
          </a:p>
          <a:p>
            <a:r>
              <a:rPr lang="en-US" i="1" dirty="0"/>
              <a:t>The reason our team offers these events periodically is we are advocates for you and want you to get the biggest bang for your dollar. </a:t>
            </a:r>
          </a:p>
          <a:p>
            <a:r>
              <a:rPr lang="en-US" i="1" dirty="0"/>
              <a:t>  </a:t>
            </a:r>
          </a:p>
          <a:p>
            <a:r>
              <a:rPr lang="en-US" i="1" dirty="0"/>
              <a:t>You will learn how to maximize your membership and you may be intrigued by what you learn about the Distributorship.</a:t>
            </a:r>
          </a:p>
        </p:txBody>
      </p:sp>
      <p:sp>
        <p:nvSpPr>
          <p:cNvPr id="7" name="TextBox 6"/>
          <p:cNvSpPr txBox="1"/>
          <p:nvPr/>
        </p:nvSpPr>
        <p:spPr>
          <a:xfrm>
            <a:off x="185351" y="4682422"/>
            <a:ext cx="7846541" cy="1477328"/>
          </a:xfrm>
          <a:prstGeom prst="rect">
            <a:avLst/>
          </a:prstGeom>
          <a:noFill/>
        </p:spPr>
        <p:txBody>
          <a:bodyPr wrap="square" rtlCol="0">
            <a:spAutoFit/>
          </a:bodyPr>
          <a:lstStyle/>
          <a:p>
            <a:r>
              <a:rPr lang="en-US" b="1" dirty="0"/>
              <a:t>Inviting people you would like as a business partner:</a:t>
            </a:r>
          </a:p>
          <a:p>
            <a:endParaRPr lang="en-US" i="1" dirty="0"/>
          </a:p>
          <a:p>
            <a:r>
              <a:rPr lang="en-US" i="1" dirty="0"/>
              <a:t>Roxanne, I’d like you to pay particular attention to the benefits of the business.. Because I think you would be a great fit for our team and you have the qualities that I look for in a business partner.  (mention a  few)    </a:t>
            </a:r>
          </a:p>
        </p:txBody>
      </p:sp>
      <p:sp>
        <p:nvSpPr>
          <p:cNvPr id="8" name="TextBox 7"/>
          <p:cNvSpPr txBox="1"/>
          <p:nvPr/>
        </p:nvSpPr>
        <p:spPr>
          <a:xfrm>
            <a:off x="10977155" y="6304002"/>
            <a:ext cx="1214845" cy="369332"/>
          </a:xfrm>
          <a:prstGeom prst="rect">
            <a:avLst/>
          </a:prstGeom>
          <a:noFill/>
        </p:spPr>
        <p:txBody>
          <a:bodyPr wrap="square" rtlCol="0">
            <a:spAutoFit/>
          </a:bodyPr>
          <a:lstStyle/>
          <a:p>
            <a:r>
              <a:rPr lang="en-US" dirty="0"/>
              <a:t>Becky</a:t>
            </a:r>
          </a:p>
        </p:txBody>
      </p:sp>
    </p:spTree>
    <p:extLst>
      <p:ext uri="{BB962C8B-B14F-4D97-AF65-F5344CB8AC3E}">
        <p14:creationId xmlns:p14="http://schemas.microsoft.com/office/powerpoint/2010/main" val="4060590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alpha val="72493"/>
          </a:schemeClr>
        </a:solidFill>
        <a:effectLst/>
      </p:bgPr>
    </p:bg>
    <p:spTree>
      <p:nvGrpSpPr>
        <p:cNvPr id="1" name=""/>
        <p:cNvGrpSpPr/>
        <p:nvPr/>
      </p:nvGrpSpPr>
      <p:grpSpPr>
        <a:xfrm>
          <a:off x="0" y="0"/>
          <a:ext cx="0" cy="0"/>
          <a:chOff x="0" y="0"/>
          <a:chExt cx="0" cy="0"/>
        </a:xfrm>
      </p:grpSpPr>
      <p:sp>
        <p:nvSpPr>
          <p:cNvPr id="3" name="TextBox 2"/>
          <p:cNvSpPr txBox="1"/>
          <p:nvPr/>
        </p:nvSpPr>
        <p:spPr>
          <a:xfrm>
            <a:off x="770710" y="581239"/>
            <a:ext cx="4962825" cy="523220"/>
          </a:xfrm>
          <a:prstGeom prst="rect">
            <a:avLst/>
          </a:prstGeom>
          <a:noFill/>
          <a:ln>
            <a:solidFill>
              <a:schemeClr val="tx1">
                <a:lumMod val="50000"/>
                <a:lumOff val="50000"/>
              </a:schemeClr>
            </a:solidFill>
          </a:ln>
        </p:spPr>
        <p:txBody>
          <a:bodyPr wrap="square" rtlCol="0">
            <a:spAutoFit/>
          </a:bodyPr>
          <a:lstStyle/>
          <a:p>
            <a:r>
              <a:rPr lang="en-US" sz="2800" dirty="0">
                <a:latin typeface="Cambria" panose="02040503050406030204" pitchFamily="18" charset="0"/>
                <a:ea typeface="Cambria" panose="02040503050406030204" pitchFamily="18" charset="0"/>
              </a:rPr>
              <a:t>Follow Up is Essential </a:t>
            </a:r>
          </a:p>
        </p:txBody>
      </p:sp>
      <p:sp>
        <p:nvSpPr>
          <p:cNvPr id="4" name="TextBox 3"/>
          <p:cNvSpPr txBox="1"/>
          <p:nvPr/>
        </p:nvSpPr>
        <p:spPr>
          <a:xfrm>
            <a:off x="770710" y="1239743"/>
            <a:ext cx="6761484" cy="923330"/>
          </a:xfrm>
          <a:prstGeom prst="rect">
            <a:avLst/>
          </a:prstGeom>
          <a:noFill/>
        </p:spPr>
        <p:txBody>
          <a:bodyPr wrap="square" rtlCol="0">
            <a:spAutoFit/>
          </a:bodyPr>
          <a:lstStyle/>
          <a:p>
            <a:r>
              <a:rPr lang="en-US" dirty="0">
                <a:latin typeface="Cambria" panose="02040503050406030204" pitchFamily="18" charset="0"/>
                <a:ea typeface="Cambria" panose="02040503050406030204" pitchFamily="18" charset="0"/>
              </a:rPr>
              <a:t>Reminder….our goals are:</a:t>
            </a:r>
          </a:p>
          <a:p>
            <a:r>
              <a:rPr lang="en-US" dirty="0">
                <a:latin typeface="Cambria" panose="02040503050406030204" pitchFamily="18" charset="0"/>
                <a:ea typeface="Cambria" panose="02040503050406030204" pitchFamily="18" charset="0"/>
              </a:rPr>
              <a:t>1. To build life-long customers</a:t>
            </a:r>
          </a:p>
          <a:p>
            <a:r>
              <a:rPr lang="en-US" dirty="0">
                <a:latin typeface="Cambria" panose="02040503050406030204" pitchFamily="18" charset="0"/>
                <a:ea typeface="Cambria" panose="02040503050406030204" pitchFamily="18" charset="0"/>
              </a:rPr>
              <a:t>2. Identify business partners</a:t>
            </a:r>
          </a:p>
        </p:txBody>
      </p:sp>
      <p:sp>
        <p:nvSpPr>
          <p:cNvPr id="5" name="TextBox 4"/>
          <p:cNvSpPr txBox="1"/>
          <p:nvPr/>
        </p:nvSpPr>
        <p:spPr>
          <a:xfrm>
            <a:off x="770710" y="2760143"/>
            <a:ext cx="10165020" cy="3693319"/>
          </a:xfrm>
          <a:prstGeom prst="rect">
            <a:avLst/>
          </a:prstGeom>
          <a:noFill/>
        </p:spPr>
        <p:txBody>
          <a:bodyPr wrap="square" rtlCol="0">
            <a:spAutoFit/>
          </a:bodyPr>
          <a:lstStyle/>
          <a:p>
            <a:r>
              <a:rPr lang="en-US" dirty="0">
                <a:latin typeface="Cambria" panose="02040503050406030204" pitchFamily="18" charset="0"/>
                <a:ea typeface="Cambria" panose="02040503050406030204" pitchFamily="18" charset="0"/>
                <a:cs typeface="Arial" panose="020B0604020202020204" pitchFamily="34" charset="0"/>
              </a:rPr>
              <a:t>This event generates a lot of important information for us about our new customer or potential distributor.</a:t>
            </a:r>
          </a:p>
          <a:p>
            <a:endParaRPr lang="en-US" dirty="0">
              <a:latin typeface="Cambria" panose="02040503050406030204" pitchFamily="18" charset="0"/>
              <a:ea typeface="Cambria" panose="02040503050406030204" pitchFamily="18" charset="0"/>
              <a:cs typeface="Arial" panose="020B0604020202020204" pitchFamily="34" charset="0"/>
            </a:endParaRPr>
          </a:p>
          <a:p>
            <a:pPr marL="285750" indent="-285750">
              <a:buFont typeface="Arial" panose="020B0604020202020204" pitchFamily="34" charset="0"/>
              <a:buChar char="•"/>
            </a:pPr>
            <a:r>
              <a:rPr lang="en-US" dirty="0">
                <a:latin typeface="Cambria" panose="02040503050406030204" pitchFamily="18" charset="0"/>
                <a:ea typeface="Cambria" panose="02040503050406030204" pitchFamily="18" charset="0"/>
                <a:cs typeface="Arial" panose="020B0604020202020204" pitchFamily="34" charset="0"/>
              </a:rPr>
              <a:t>Record their comments and poll answers. This tells us about their needs and interests.</a:t>
            </a:r>
          </a:p>
          <a:p>
            <a:pPr marL="285750" indent="-285750">
              <a:buFont typeface="Arial" panose="020B0604020202020204" pitchFamily="34" charset="0"/>
              <a:buChar char="•"/>
            </a:pPr>
            <a:r>
              <a:rPr lang="en-US" dirty="0">
                <a:latin typeface="Cambria" panose="02040503050406030204" pitchFamily="18" charset="0"/>
                <a:ea typeface="Cambria" panose="02040503050406030204" pitchFamily="18" charset="0"/>
                <a:cs typeface="Arial" panose="020B0604020202020204" pitchFamily="34" charset="0"/>
              </a:rPr>
              <a:t>Set up live conversation to review their questions and comments</a:t>
            </a:r>
          </a:p>
          <a:p>
            <a:pPr marL="285750" indent="-285750">
              <a:buFont typeface="Arial" panose="020B0604020202020204" pitchFamily="34" charset="0"/>
              <a:buChar char="•"/>
            </a:pPr>
            <a:r>
              <a:rPr lang="en-US" dirty="0">
                <a:latin typeface="Cambria" panose="02040503050406030204" pitchFamily="18" charset="0"/>
                <a:ea typeface="Cambria" panose="02040503050406030204" pitchFamily="18" charset="0"/>
                <a:cs typeface="Arial" panose="020B0604020202020204" pitchFamily="34" charset="0"/>
              </a:rPr>
              <a:t>Determine next steps .. </a:t>
            </a:r>
          </a:p>
          <a:p>
            <a:r>
              <a:rPr lang="en-US" dirty="0">
                <a:latin typeface="Cambria" panose="02040503050406030204" pitchFamily="18" charset="0"/>
                <a:ea typeface="Cambria" panose="02040503050406030204" pitchFamily="18" charset="0"/>
                <a:cs typeface="Arial" panose="020B0604020202020204" pitchFamily="34" charset="0"/>
              </a:rPr>
              <a:t>		</a:t>
            </a:r>
            <a:r>
              <a:rPr lang="en-US" dirty="0" err="1">
                <a:latin typeface="Cambria" panose="02040503050406030204" pitchFamily="18" charset="0"/>
                <a:ea typeface="Cambria" panose="02040503050406030204" pitchFamily="18" charset="0"/>
                <a:cs typeface="Arial" panose="020B0604020202020204" pitchFamily="34" charset="0"/>
              </a:rPr>
              <a:t>Meology</a:t>
            </a:r>
            <a:r>
              <a:rPr lang="en-US" dirty="0">
                <a:latin typeface="Cambria" panose="02040503050406030204" pitchFamily="18" charset="0"/>
                <a:ea typeface="Cambria" panose="02040503050406030204" pitchFamily="18" charset="0"/>
                <a:cs typeface="Arial" panose="020B0604020202020204" pitchFamily="34" charset="0"/>
              </a:rPr>
              <a:t> Quiz</a:t>
            </a:r>
          </a:p>
          <a:p>
            <a:r>
              <a:rPr lang="en-US" dirty="0">
                <a:latin typeface="Cambria" panose="02040503050406030204" pitchFamily="18" charset="0"/>
                <a:ea typeface="Cambria" panose="02040503050406030204" pitchFamily="18" charset="0"/>
                <a:cs typeface="Arial" panose="020B0604020202020204" pitchFamily="34" charset="0"/>
              </a:rPr>
              <a:t>		Health consult</a:t>
            </a:r>
          </a:p>
          <a:p>
            <a:r>
              <a:rPr lang="en-US" dirty="0">
                <a:latin typeface="Cambria" panose="02040503050406030204" pitchFamily="18" charset="0"/>
                <a:ea typeface="Cambria" panose="02040503050406030204" pitchFamily="18" charset="0"/>
                <a:cs typeface="Arial" panose="020B0604020202020204" pitchFamily="34" charset="0"/>
              </a:rPr>
              <a:t>		3-way call</a:t>
            </a:r>
          </a:p>
          <a:p>
            <a:r>
              <a:rPr lang="en-US" dirty="0">
                <a:latin typeface="Cambria" panose="02040503050406030204" pitchFamily="18" charset="0"/>
                <a:ea typeface="Cambria" panose="02040503050406030204" pitchFamily="18" charset="0"/>
                <a:cs typeface="Arial" panose="020B0604020202020204" pitchFamily="34" charset="0"/>
              </a:rPr>
              <a:t>		Links to Nutrition or Business information</a:t>
            </a:r>
          </a:p>
          <a:p>
            <a:pPr marL="285750" indent="-285750">
              <a:buFont typeface="Arial" panose="020B0604020202020204" pitchFamily="34" charset="0"/>
              <a:buChar char="•"/>
            </a:pPr>
            <a:endParaRPr lang="en-US" dirty="0">
              <a:latin typeface="Cambria" panose="02040503050406030204" pitchFamily="18" charset="0"/>
              <a:ea typeface="Cambria" panose="02040503050406030204" pitchFamily="18" charset="0"/>
              <a:cs typeface="Arial" panose="020B0604020202020204" pitchFamily="34" charset="0"/>
            </a:endParaRPr>
          </a:p>
          <a:p>
            <a:r>
              <a:rPr lang="en-US" dirty="0">
                <a:latin typeface="Cambria" panose="02040503050406030204" pitchFamily="18" charset="0"/>
                <a:ea typeface="Cambria" panose="02040503050406030204" pitchFamily="18" charset="0"/>
                <a:cs typeface="Arial" panose="020B0604020202020204" pitchFamily="34" charset="0"/>
              </a:rPr>
              <a:t>The objective, after every conversation…is to set up the next contact or conversation.</a:t>
            </a:r>
          </a:p>
          <a:p>
            <a:endParaRPr lang="en-US" dirty="0">
              <a:latin typeface="Cambria" panose="02040503050406030204" pitchFamily="18" charset="0"/>
              <a:ea typeface="Cambria" panose="02040503050406030204" pitchFamily="18" charset="0"/>
              <a:cs typeface="Arial" panose="020B0604020202020204" pitchFamily="34" charset="0"/>
            </a:endParaRPr>
          </a:p>
        </p:txBody>
      </p:sp>
      <p:sp>
        <p:nvSpPr>
          <p:cNvPr id="6" name="TextBox 5"/>
          <p:cNvSpPr txBox="1"/>
          <p:nvPr/>
        </p:nvSpPr>
        <p:spPr>
          <a:xfrm>
            <a:off x="10864714" y="6268796"/>
            <a:ext cx="1113151" cy="369332"/>
          </a:xfrm>
          <a:prstGeom prst="rect">
            <a:avLst/>
          </a:prstGeom>
          <a:noFill/>
        </p:spPr>
        <p:txBody>
          <a:bodyPr wrap="square" rtlCol="0">
            <a:spAutoFit/>
          </a:bodyPr>
          <a:lstStyle/>
          <a:p>
            <a:r>
              <a:rPr lang="en-US" dirty="0"/>
              <a:t>Becky</a:t>
            </a:r>
          </a:p>
        </p:txBody>
      </p:sp>
      <p:pic>
        <p:nvPicPr>
          <p:cNvPr id="7" name="Picture 6">
            <a:extLst>
              <a:ext uri="{FF2B5EF4-FFF2-40B4-BE49-F238E27FC236}">
                <a16:creationId xmlns:a16="http://schemas.microsoft.com/office/drawing/2014/main" id="{DBEF44B5-1224-7340-A8A4-17AD1BB18B10}"/>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227806" y="319015"/>
            <a:ext cx="4479668" cy="2408125"/>
          </a:xfrm>
          <a:prstGeom prst="rect">
            <a:avLst/>
          </a:prstGeom>
        </p:spPr>
      </p:pic>
    </p:spTree>
    <p:extLst>
      <p:ext uri="{BB962C8B-B14F-4D97-AF65-F5344CB8AC3E}">
        <p14:creationId xmlns:p14="http://schemas.microsoft.com/office/powerpoint/2010/main" val="10621466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00">
            <a:alpha val="25038"/>
          </a:srgb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16796" y="1266668"/>
            <a:ext cx="6400696" cy="1143000"/>
          </a:xfrm>
          <a:ln>
            <a:solidFill>
              <a:schemeClr val="tx1">
                <a:lumMod val="50000"/>
                <a:lumOff val="50000"/>
              </a:schemeClr>
            </a:solidFill>
          </a:ln>
        </p:spPr>
        <p:txBody>
          <a:bodyPr>
            <a:normAutofit/>
          </a:bodyPr>
          <a:lstStyle/>
          <a:p>
            <a:r>
              <a:rPr lang="en-US" sz="3200" dirty="0"/>
              <a:t>	We are setting out to find… </a:t>
            </a:r>
            <a:br>
              <a:rPr lang="en-US" sz="3200" dirty="0"/>
            </a:br>
            <a:r>
              <a:rPr lang="en-US" sz="3200" dirty="0"/>
              <a:t>Wonderful People</a:t>
            </a:r>
          </a:p>
        </p:txBody>
      </p:sp>
      <p:sp>
        <p:nvSpPr>
          <p:cNvPr id="3" name="Content Placeholder 2"/>
          <p:cNvSpPr>
            <a:spLocks noGrp="1"/>
          </p:cNvSpPr>
          <p:nvPr>
            <p:ph idx="1"/>
          </p:nvPr>
        </p:nvSpPr>
        <p:spPr>
          <a:xfrm>
            <a:off x="609600" y="2786063"/>
            <a:ext cx="10972800" cy="3889375"/>
          </a:xfrm>
        </p:spPr>
        <p:txBody>
          <a:bodyPr>
            <a:normAutofit/>
          </a:bodyPr>
          <a:lstStyle/>
          <a:p>
            <a:r>
              <a:rPr lang="en-US" sz="1800" dirty="0"/>
              <a:t>Wonderful people abound .. All around us.</a:t>
            </a:r>
          </a:p>
          <a:p>
            <a:r>
              <a:rPr lang="en-US" sz="1800" dirty="0"/>
              <a:t>Possibilities and opportunities are endless …</a:t>
            </a:r>
          </a:p>
          <a:p>
            <a:pPr marL="0" indent="0">
              <a:buNone/>
            </a:pPr>
            <a:r>
              <a:rPr lang="en-US" sz="1800" dirty="0"/>
              <a:t>But we will never see them if …</a:t>
            </a:r>
          </a:p>
          <a:p>
            <a:pPr marL="0" indent="0">
              <a:buNone/>
            </a:pPr>
            <a:r>
              <a:rPr lang="en-US" sz="1800" dirty="0"/>
              <a:t>	-- If we don’t believe they are there</a:t>
            </a:r>
          </a:p>
          <a:p>
            <a:pPr marL="0" indent="0">
              <a:buNone/>
            </a:pPr>
            <a:r>
              <a:rPr lang="en-US" sz="1800" dirty="0"/>
              <a:t>	-- If we are afraid </a:t>
            </a:r>
          </a:p>
          <a:p>
            <a:pPr marL="0" indent="0">
              <a:buNone/>
            </a:pPr>
            <a:r>
              <a:rPr lang="en-US" sz="1800" dirty="0"/>
              <a:t>	-- If we don’t believe in ourselves</a:t>
            </a:r>
          </a:p>
          <a:p>
            <a:pPr marL="0" indent="0">
              <a:buNone/>
            </a:pPr>
            <a:r>
              <a:rPr lang="en-US" sz="1800" dirty="0"/>
              <a:t>	-- If we don’t stop worrying about what people think about us .. 									And learn how to focus 100% on being friendly and connected to others.</a:t>
            </a:r>
          </a:p>
          <a:p>
            <a:pPr marL="0" indent="0">
              <a:buNone/>
            </a:pPr>
            <a:endParaRPr lang="en-US" sz="1800" dirty="0"/>
          </a:p>
          <a:p>
            <a:pPr marL="0" indent="0">
              <a:buNone/>
            </a:pPr>
            <a:r>
              <a:rPr lang="en-US" sz="1800" dirty="0"/>
              <a:t>Everybody longs for connection. We can be the first to reach out … with no judgment .. Love and accept everyone where they are and make it our mission to discover the gifts and talents and value in every person we meet ..That’s what makes us irresistible.    												Barb</a:t>
            </a:r>
          </a:p>
        </p:txBody>
      </p:sp>
      <p:sp>
        <p:nvSpPr>
          <p:cNvPr id="4" name="Rectangle 3"/>
          <p:cNvSpPr/>
          <p:nvPr/>
        </p:nvSpPr>
        <p:spPr>
          <a:xfrm>
            <a:off x="609601" y="428608"/>
            <a:ext cx="6940378" cy="461665"/>
          </a:xfrm>
          <a:prstGeom prst="rect">
            <a:avLst/>
          </a:prstGeom>
          <a:ln>
            <a:solidFill>
              <a:schemeClr val="tx1">
                <a:lumMod val="50000"/>
                <a:lumOff val="50000"/>
              </a:schemeClr>
            </a:solidFill>
          </a:ln>
        </p:spPr>
        <p:txBody>
          <a:bodyPr wrap="square">
            <a:spAutoFit/>
          </a:bodyPr>
          <a:lstStyle/>
          <a:p>
            <a:pPr defTabSz="609585"/>
            <a:r>
              <a:rPr lang="en-US" sz="2400" dirty="0">
                <a:solidFill>
                  <a:prstClr val="black"/>
                </a:solidFill>
                <a:latin typeface="Calibri"/>
              </a:rPr>
              <a:t>Assembling Our team also involves some Inside Work	</a:t>
            </a:r>
          </a:p>
        </p:txBody>
      </p:sp>
      <p:pic>
        <p:nvPicPr>
          <p:cNvPr id="5" name="Picture 4"/>
          <p:cNvPicPr>
            <a:picLocks noChangeAspect="1"/>
          </p:cNvPicPr>
          <p:nvPr/>
        </p:nvPicPr>
        <p:blipFill>
          <a:blip r:embed="rId2"/>
          <a:stretch>
            <a:fillRect/>
          </a:stretch>
        </p:blipFill>
        <p:spPr>
          <a:xfrm>
            <a:off x="7683003" y="860474"/>
            <a:ext cx="4337360" cy="2920852"/>
          </a:xfrm>
          <a:prstGeom prst="rect">
            <a:avLst/>
          </a:prstGeom>
          <a:ln>
            <a:solidFill>
              <a:schemeClr val="tx1">
                <a:lumMod val="50000"/>
                <a:lumOff val="50000"/>
              </a:schemeClr>
            </a:solidFill>
          </a:ln>
        </p:spPr>
      </p:pic>
      <p:sp>
        <p:nvSpPr>
          <p:cNvPr id="6" name="TextBox 5"/>
          <p:cNvSpPr txBox="1"/>
          <p:nvPr/>
        </p:nvSpPr>
        <p:spPr>
          <a:xfrm>
            <a:off x="7683002" y="3928185"/>
            <a:ext cx="4337361" cy="646331"/>
          </a:xfrm>
          <a:prstGeom prst="rect">
            <a:avLst/>
          </a:prstGeom>
          <a:noFill/>
          <a:ln>
            <a:solidFill>
              <a:schemeClr val="tx1"/>
            </a:solidFill>
          </a:ln>
        </p:spPr>
        <p:txBody>
          <a:bodyPr wrap="square" rtlCol="0">
            <a:spAutoFit/>
          </a:bodyPr>
          <a:lstStyle/>
          <a:p>
            <a:r>
              <a:rPr lang="en-US" dirty="0"/>
              <a:t>A little reminder.. Be sure our self talk is supporting our goals. </a:t>
            </a:r>
          </a:p>
        </p:txBody>
      </p:sp>
    </p:spTree>
    <p:extLst>
      <p:ext uri="{BB962C8B-B14F-4D97-AF65-F5344CB8AC3E}">
        <p14:creationId xmlns:p14="http://schemas.microsoft.com/office/powerpoint/2010/main" val="9783816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alpha val="48000"/>
          </a:schemeClr>
        </a:solidFill>
        <a:effectLst/>
      </p:bgPr>
    </p:bg>
    <p:spTree>
      <p:nvGrpSpPr>
        <p:cNvPr id="1" name=""/>
        <p:cNvGrpSpPr/>
        <p:nvPr/>
      </p:nvGrpSpPr>
      <p:grpSpPr>
        <a:xfrm>
          <a:off x="0" y="0"/>
          <a:ext cx="0" cy="0"/>
          <a:chOff x="0" y="0"/>
          <a:chExt cx="0" cy="0"/>
        </a:xfrm>
      </p:grpSpPr>
      <p:sp>
        <p:nvSpPr>
          <p:cNvPr id="4" name="Isosceles Triangle 3"/>
          <p:cNvSpPr/>
          <p:nvPr/>
        </p:nvSpPr>
        <p:spPr>
          <a:xfrm>
            <a:off x="3661540" y="1562462"/>
            <a:ext cx="4913812" cy="4003289"/>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5250594" y="2338090"/>
            <a:ext cx="1750423" cy="1143000"/>
          </a:xfrm>
        </p:spPr>
        <p:txBody>
          <a:bodyPr>
            <a:normAutofit fontScale="90000"/>
          </a:bodyPr>
          <a:lstStyle/>
          <a:p>
            <a:pPr>
              <a:lnSpc>
                <a:spcPts val="1800"/>
              </a:lnSpc>
            </a:pPr>
            <a:r>
              <a:rPr lang="en-US" sz="2000" dirty="0"/>
              <a:t>Tower of Influence </a:t>
            </a:r>
            <a:r>
              <a:rPr lang="en-US" sz="2400" dirty="0"/>
              <a:t>–</a:t>
            </a:r>
            <a:br>
              <a:rPr lang="en-US" sz="2400" dirty="0"/>
            </a:br>
            <a:br>
              <a:rPr lang="en-US" sz="2400" dirty="0"/>
            </a:br>
            <a:r>
              <a:rPr lang="en-US" sz="3200" dirty="0"/>
              <a:t> </a:t>
            </a:r>
            <a:r>
              <a:rPr lang="en-US" sz="1600" dirty="0"/>
              <a:t>Factors that affect our ability to connect with others.</a:t>
            </a:r>
          </a:p>
        </p:txBody>
      </p:sp>
      <p:sp>
        <p:nvSpPr>
          <p:cNvPr id="3" name="Content Placeholder 2"/>
          <p:cNvSpPr>
            <a:spLocks noGrp="1"/>
          </p:cNvSpPr>
          <p:nvPr>
            <p:ph idx="1"/>
          </p:nvPr>
        </p:nvSpPr>
        <p:spPr>
          <a:xfrm>
            <a:off x="4884419" y="4950961"/>
            <a:ext cx="2704012" cy="478631"/>
          </a:xfrm>
        </p:spPr>
        <p:txBody>
          <a:bodyPr>
            <a:normAutofit fontScale="92500" lnSpcReduction="20000"/>
          </a:bodyPr>
          <a:lstStyle/>
          <a:p>
            <a:pPr marL="0" indent="0">
              <a:buNone/>
            </a:pPr>
            <a:r>
              <a:rPr lang="en-US" sz="3200" dirty="0"/>
              <a:t>FOUNDATION</a:t>
            </a:r>
          </a:p>
        </p:txBody>
      </p:sp>
      <p:cxnSp>
        <p:nvCxnSpPr>
          <p:cNvPr id="6" name="Straight Connector 5"/>
          <p:cNvCxnSpPr/>
          <p:nvPr/>
        </p:nvCxnSpPr>
        <p:spPr>
          <a:xfrm>
            <a:off x="4069903" y="4914740"/>
            <a:ext cx="4111803" cy="12834"/>
          </a:xfrm>
          <a:prstGeom prst="line">
            <a:avLst/>
          </a:prstGeom>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flipV="1">
            <a:off x="4348428" y="4606646"/>
            <a:ext cx="3643190" cy="6981"/>
          </a:xfrm>
          <a:prstGeom prst="line">
            <a:avLst/>
          </a:prstGeom>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271053" y="1959279"/>
            <a:ext cx="3311435" cy="1477328"/>
          </a:xfrm>
          <a:prstGeom prst="rect">
            <a:avLst/>
          </a:prstGeom>
          <a:noFill/>
          <a:ln>
            <a:solidFill>
              <a:schemeClr val="tx2">
                <a:lumMod val="60000"/>
                <a:lumOff val="40000"/>
              </a:schemeClr>
            </a:solidFill>
          </a:ln>
        </p:spPr>
        <p:txBody>
          <a:bodyPr wrap="square" rtlCol="0">
            <a:spAutoFit/>
          </a:bodyPr>
          <a:lstStyle/>
          <a:p>
            <a:r>
              <a:rPr lang="en-US" dirty="0"/>
              <a:t>Foundation –</a:t>
            </a:r>
          </a:p>
          <a:p>
            <a:pPr lvl="0"/>
            <a:r>
              <a:rPr lang="en-US" dirty="0">
                <a:solidFill>
                  <a:prstClr val="black"/>
                </a:solidFill>
              </a:rPr>
              <a:t>A person of character, strength, integrity, purpose and service is built like a house …</a:t>
            </a:r>
          </a:p>
          <a:p>
            <a:pPr lvl="0"/>
            <a:r>
              <a:rPr lang="en-US" dirty="0">
                <a:solidFill>
                  <a:prstClr val="black"/>
                </a:solidFill>
              </a:rPr>
              <a:t>Starting with a firm foundation.</a:t>
            </a:r>
          </a:p>
        </p:txBody>
      </p:sp>
      <p:sp>
        <p:nvSpPr>
          <p:cNvPr id="19" name="TextBox 18"/>
          <p:cNvSpPr txBox="1"/>
          <p:nvPr/>
        </p:nvSpPr>
        <p:spPr>
          <a:xfrm>
            <a:off x="261257" y="3634364"/>
            <a:ext cx="3213463" cy="2031325"/>
          </a:xfrm>
          <a:prstGeom prst="rect">
            <a:avLst/>
          </a:prstGeom>
          <a:noFill/>
          <a:ln>
            <a:solidFill>
              <a:schemeClr val="tx2">
                <a:lumMod val="60000"/>
                <a:lumOff val="40000"/>
              </a:schemeClr>
            </a:solidFill>
          </a:ln>
        </p:spPr>
        <p:txBody>
          <a:bodyPr wrap="square" rtlCol="0">
            <a:spAutoFit/>
          </a:bodyPr>
          <a:lstStyle/>
          <a:p>
            <a:r>
              <a:rPr lang="en-US" dirty="0"/>
              <a:t>Our foundation is who we are.</a:t>
            </a:r>
          </a:p>
          <a:p>
            <a:r>
              <a:rPr lang="en-US" dirty="0"/>
              <a:t>What we stand for</a:t>
            </a:r>
          </a:p>
          <a:p>
            <a:r>
              <a:rPr lang="en-US" dirty="0"/>
              <a:t>Our mission.</a:t>
            </a:r>
          </a:p>
          <a:p>
            <a:r>
              <a:rPr lang="en-US" dirty="0"/>
              <a:t>Humans want to matter. </a:t>
            </a:r>
          </a:p>
          <a:p>
            <a:r>
              <a:rPr lang="en-US" dirty="0"/>
              <a:t>Comprised from a mix of the experiences of our lives…</a:t>
            </a:r>
          </a:p>
          <a:p>
            <a:r>
              <a:rPr lang="en-US" dirty="0"/>
              <a:t> good and bad.</a:t>
            </a:r>
          </a:p>
        </p:txBody>
      </p:sp>
      <p:sp>
        <p:nvSpPr>
          <p:cNvPr id="21" name="TextBox 20"/>
          <p:cNvSpPr txBox="1"/>
          <p:nvPr/>
        </p:nvSpPr>
        <p:spPr>
          <a:xfrm>
            <a:off x="7080069" y="1567543"/>
            <a:ext cx="4711337" cy="1200329"/>
          </a:xfrm>
          <a:prstGeom prst="rect">
            <a:avLst/>
          </a:prstGeom>
          <a:noFill/>
          <a:ln>
            <a:solidFill>
              <a:schemeClr val="tx2">
                <a:lumMod val="60000"/>
                <a:lumOff val="40000"/>
              </a:schemeClr>
            </a:solidFill>
          </a:ln>
        </p:spPr>
        <p:txBody>
          <a:bodyPr wrap="square" rtlCol="0">
            <a:spAutoFit/>
          </a:bodyPr>
          <a:lstStyle/>
          <a:p>
            <a:r>
              <a:rPr lang="en-US" dirty="0"/>
              <a:t>Our job is to learn what is true about us … and what is not that others may have told us… </a:t>
            </a:r>
          </a:p>
          <a:p>
            <a:r>
              <a:rPr lang="en-US" dirty="0"/>
              <a:t>to heal any pain that has caused cracks in our foundation.</a:t>
            </a:r>
          </a:p>
        </p:txBody>
      </p:sp>
      <p:sp>
        <p:nvSpPr>
          <p:cNvPr id="23" name="TextBox 22"/>
          <p:cNvSpPr txBox="1"/>
          <p:nvPr/>
        </p:nvSpPr>
        <p:spPr>
          <a:xfrm>
            <a:off x="7615647" y="2917776"/>
            <a:ext cx="4347754" cy="646331"/>
          </a:xfrm>
          <a:prstGeom prst="rect">
            <a:avLst/>
          </a:prstGeom>
          <a:noFill/>
          <a:ln>
            <a:solidFill>
              <a:schemeClr val="tx2">
                <a:lumMod val="60000"/>
                <a:lumOff val="40000"/>
              </a:schemeClr>
            </a:solidFill>
          </a:ln>
        </p:spPr>
        <p:txBody>
          <a:bodyPr wrap="square" rtlCol="0">
            <a:spAutoFit/>
          </a:bodyPr>
          <a:lstStyle/>
          <a:p>
            <a:r>
              <a:rPr lang="en-US" dirty="0"/>
              <a:t>Unhealed wounds cause us to doubt our ability to reach the goals we set.</a:t>
            </a:r>
          </a:p>
        </p:txBody>
      </p:sp>
      <p:sp>
        <p:nvSpPr>
          <p:cNvPr id="24" name="TextBox 23"/>
          <p:cNvSpPr txBox="1"/>
          <p:nvPr/>
        </p:nvSpPr>
        <p:spPr>
          <a:xfrm>
            <a:off x="8998130" y="3759341"/>
            <a:ext cx="3085012" cy="2308324"/>
          </a:xfrm>
          <a:prstGeom prst="rect">
            <a:avLst/>
          </a:prstGeom>
          <a:noFill/>
          <a:ln>
            <a:solidFill>
              <a:schemeClr val="tx2">
                <a:lumMod val="60000"/>
                <a:lumOff val="40000"/>
              </a:schemeClr>
            </a:solidFill>
          </a:ln>
        </p:spPr>
        <p:txBody>
          <a:bodyPr wrap="square" rtlCol="0">
            <a:spAutoFit/>
          </a:bodyPr>
          <a:lstStyle/>
          <a:p>
            <a:r>
              <a:rPr lang="en-US" dirty="0"/>
              <a:t>Unhealed wounds cause us to: </a:t>
            </a:r>
          </a:p>
          <a:p>
            <a:r>
              <a:rPr lang="en-US" dirty="0"/>
              <a:t>Blame</a:t>
            </a:r>
          </a:p>
          <a:p>
            <a:r>
              <a:rPr lang="en-US" dirty="0"/>
              <a:t>Quit</a:t>
            </a:r>
          </a:p>
          <a:p>
            <a:r>
              <a:rPr lang="en-US" dirty="0"/>
              <a:t>Judge</a:t>
            </a:r>
          </a:p>
          <a:p>
            <a:r>
              <a:rPr lang="en-US" dirty="0"/>
              <a:t>Compare</a:t>
            </a:r>
          </a:p>
          <a:p>
            <a:r>
              <a:rPr lang="en-US" dirty="0"/>
              <a:t>Hurt others</a:t>
            </a:r>
          </a:p>
          <a:p>
            <a:r>
              <a:rPr lang="en-US" dirty="0"/>
              <a:t>Worry</a:t>
            </a:r>
          </a:p>
          <a:p>
            <a:r>
              <a:rPr lang="en-US" dirty="0"/>
              <a:t>Expect the worst</a:t>
            </a:r>
          </a:p>
        </p:txBody>
      </p:sp>
      <p:sp>
        <p:nvSpPr>
          <p:cNvPr id="29" name="TextBox 28"/>
          <p:cNvSpPr txBox="1"/>
          <p:nvPr/>
        </p:nvSpPr>
        <p:spPr>
          <a:xfrm>
            <a:off x="272463" y="5769871"/>
            <a:ext cx="8477794" cy="923330"/>
          </a:xfrm>
          <a:prstGeom prst="rect">
            <a:avLst/>
          </a:prstGeom>
          <a:noFill/>
          <a:ln>
            <a:solidFill>
              <a:schemeClr val="tx2">
                <a:lumMod val="60000"/>
                <a:lumOff val="40000"/>
              </a:schemeClr>
            </a:solidFill>
          </a:ln>
        </p:spPr>
        <p:txBody>
          <a:bodyPr wrap="square" rtlCol="0">
            <a:spAutoFit/>
          </a:bodyPr>
          <a:lstStyle/>
          <a:p>
            <a:r>
              <a:rPr lang="en-US" dirty="0"/>
              <a:t>We can build our business out of anger … to prove our worth to someone .. </a:t>
            </a:r>
          </a:p>
          <a:p>
            <a:r>
              <a:rPr lang="en-US" dirty="0"/>
              <a:t>To make them wrong or We can build our business out of joy and a vision of what’s important to us. </a:t>
            </a:r>
          </a:p>
        </p:txBody>
      </p:sp>
      <p:sp>
        <p:nvSpPr>
          <p:cNvPr id="34" name="Rectangle 33"/>
          <p:cNvSpPr/>
          <p:nvPr/>
        </p:nvSpPr>
        <p:spPr>
          <a:xfrm>
            <a:off x="426719" y="216276"/>
            <a:ext cx="8890275" cy="584775"/>
          </a:xfrm>
          <a:prstGeom prst="rect">
            <a:avLst/>
          </a:prstGeom>
          <a:ln>
            <a:solidFill>
              <a:schemeClr val="tx1">
                <a:lumMod val="50000"/>
                <a:lumOff val="50000"/>
              </a:schemeClr>
            </a:solidFill>
          </a:ln>
        </p:spPr>
        <p:txBody>
          <a:bodyPr wrap="square">
            <a:spAutoFit/>
          </a:bodyPr>
          <a:lstStyle/>
          <a:p>
            <a:pPr algn="ctr"/>
            <a:r>
              <a:rPr lang="en-US" sz="3200" dirty="0">
                <a:solidFill>
                  <a:prstClr val="black"/>
                </a:solidFill>
                <a:ea typeface="+mj-ea"/>
                <a:cs typeface="+mj-cs"/>
              </a:rPr>
              <a:t>What stops us from reaching out?</a:t>
            </a:r>
            <a:endParaRPr lang="en-US" dirty="0"/>
          </a:p>
        </p:txBody>
      </p:sp>
      <p:sp>
        <p:nvSpPr>
          <p:cNvPr id="36" name="TextBox 35"/>
          <p:cNvSpPr txBox="1"/>
          <p:nvPr/>
        </p:nvSpPr>
        <p:spPr>
          <a:xfrm flipH="1">
            <a:off x="5639742" y="4609244"/>
            <a:ext cx="742001" cy="307777"/>
          </a:xfrm>
          <a:prstGeom prst="rect">
            <a:avLst/>
          </a:prstGeom>
          <a:noFill/>
        </p:spPr>
        <p:txBody>
          <a:bodyPr wrap="square" rtlCol="0">
            <a:spAutoFit/>
          </a:bodyPr>
          <a:lstStyle/>
          <a:p>
            <a:r>
              <a:rPr lang="en-US" sz="1400" dirty="0"/>
              <a:t>Value</a:t>
            </a:r>
          </a:p>
        </p:txBody>
      </p:sp>
      <p:sp>
        <p:nvSpPr>
          <p:cNvPr id="41" name="TextBox 40"/>
          <p:cNvSpPr txBox="1"/>
          <p:nvPr/>
        </p:nvSpPr>
        <p:spPr>
          <a:xfrm flipH="1">
            <a:off x="5593405" y="4300168"/>
            <a:ext cx="834673" cy="307777"/>
          </a:xfrm>
          <a:prstGeom prst="rect">
            <a:avLst/>
          </a:prstGeom>
          <a:noFill/>
        </p:spPr>
        <p:txBody>
          <a:bodyPr wrap="square" rtlCol="0">
            <a:spAutoFit/>
          </a:bodyPr>
          <a:lstStyle/>
          <a:p>
            <a:r>
              <a:rPr lang="en-US" sz="1400" dirty="0"/>
              <a:t>connect</a:t>
            </a:r>
          </a:p>
        </p:txBody>
      </p:sp>
      <p:cxnSp>
        <p:nvCxnSpPr>
          <p:cNvPr id="49" name="Straight Connector 48"/>
          <p:cNvCxnSpPr/>
          <p:nvPr/>
        </p:nvCxnSpPr>
        <p:spPr>
          <a:xfrm>
            <a:off x="4540295" y="4329735"/>
            <a:ext cx="3259455" cy="0"/>
          </a:xfrm>
          <a:prstGeom prst="line">
            <a:avLst/>
          </a:prstGeom>
        </p:spPr>
        <p:style>
          <a:lnRef idx="2">
            <a:schemeClr val="accent1"/>
          </a:lnRef>
          <a:fillRef idx="0">
            <a:schemeClr val="accent1"/>
          </a:fillRef>
          <a:effectRef idx="1">
            <a:schemeClr val="accent1"/>
          </a:effectRef>
          <a:fontRef idx="minor">
            <a:schemeClr val="tx1"/>
          </a:fontRef>
        </p:style>
      </p:cxnSp>
      <p:sp>
        <p:nvSpPr>
          <p:cNvPr id="52" name="TextBox 51"/>
          <p:cNvSpPr txBox="1"/>
          <p:nvPr/>
        </p:nvSpPr>
        <p:spPr>
          <a:xfrm>
            <a:off x="5593405" y="4036882"/>
            <a:ext cx="871001" cy="307777"/>
          </a:xfrm>
          <a:prstGeom prst="rect">
            <a:avLst/>
          </a:prstGeom>
          <a:noFill/>
        </p:spPr>
        <p:txBody>
          <a:bodyPr wrap="square" rtlCol="0">
            <a:spAutoFit/>
          </a:bodyPr>
          <a:lstStyle/>
          <a:p>
            <a:r>
              <a:rPr lang="en-US" sz="1400" dirty="0"/>
              <a:t>service</a:t>
            </a:r>
          </a:p>
        </p:txBody>
      </p:sp>
      <p:cxnSp>
        <p:nvCxnSpPr>
          <p:cNvPr id="54" name="Straight Connector 53"/>
          <p:cNvCxnSpPr/>
          <p:nvPr/>
        </p:nvCxnSpPr>
        <p:spPr>
          <a:xfrm>
            <a:off x="4673100" y="4036882"/>
            <a:ext cx="2915331" cy="0"/>
          </a:xfrm>
          <a:prstGeom prst="line">
            <a:avLst/>
          </a:prstGeom>
        </p:spPr>
        <p:style>
          <a:lnRef idx="2">
            <a:schemeClr val="accent1"/>
          </a:lnRef>
          <a:fillRef idx="0">
            <a:schemeClr val="accent1"/>
          </a:fillRef>
          <a:effectRef idx="1">
            <a:schemeClr val="accent1"/>
          </a:effectRef>
          <a:fontRef idx="minor">
            <a:schemeClr val="tx1"/>
          </a:fontRef>
        </p:style>
      </p:cxnSp>
      <p:sp>
        <p:nvSpPr>
          <p:cNvPr id="55" name="TextBox 54"/>
          <p:cNvSpPr txBox="1"/>
          <p:nvPr/>
        </p:nvSpPr>
        <p:spPr>
          <a:xfrm flipH="1">
            <a:off x="5639124" y="3732302"/>
            <a:ext cx="904334" cy="307777"/>
          </a:xfrm>
          <a:prstGeom prst="rect">
            <a:avLst/>
          </a:prstGeom>
          <a:noFill/>
        </p:spPr>
        <p:txBody>
          <a:bodyPr wrap="square" rtlCol="0">
            <a:spAutoFit/>
          </a:bodyPr>
          <a:lstStyle/>
          <a:p>
            <a:r>
              <a:rPr lang="en-US" sz="1400" dirty="0"/>
              <a:t>loyalty</a:t>
            </a:r>
          </a:p>
        </p:txBody>
      </p:sp>
      <p:cxnSp>
        <p:nvCxnSpPr>
          <p:cNvPr id="57" name="Straight Connector 56"/>
          <p:cNvCxnSpPr/>
          <p:nvPr/>
        </p:nvCxnSpPr>
        <p:spPr>
          <a:xfrm>
            <a:off x="4884419" y="3732302"/>
            <a:ext cx="2456907" cy="0"/>
          </a:xfrm>
          <a:prstGeom prst="line">
            <a:avLst/>
          </a:prstGeom>
        </p:spPr>
        <p:style>
          <a:lnRef idx="2">
            <a:schemeClr val="accent1"/>
          </a:lnRef>
          <a:fillRef idx="0">
            <a:schemeClr val="accent1"/>
          </a:fillRef>
          <a:effectRef idx="1">
            <a:schemeClr val="accent1"/>
          </a:effectRef>
          <a:fontRef idx="minor">
            <a:schemeClr val="tx1"/>
          </a:fontRef>
        </p:style>
      </p:cxnSp>
      <p:sp>
        <p:nvSpPr>
          <p:cNvPr id="58" name="TextBox 57"/>
          <p:cNvSpPr txBox="1"/>
          <p:nvPr/>
        </p:nvSpPr>
        <p:spPr>
          <a:xfrm>
            <a:off x="9888584" y="6262899"/>
            <a:ext cx="1031966" cy="369332"/>
          </a:xfrm>
          <a:prstGeom prst="rect">
            <a:avLst/>
          </a:prstGeom>
          <a:noFill/>
        </p:spPr>
        <p:txBody>
          <a:bodyPr wrap="square" rtlCol="0">
            <a:spAutoFit/>
          </a:bodyPr>
          <a:lstStyle/>
          <a:p>
            <a:r>
              <a:rPr lang="en-US" dirty="0"/>
              <a:t>Francine</a:t>
            </a:r>
          </a:p>
        </p:txBody>
      </p:sp>
      <p:sp>
        <p:nvSpPr>
          <p:cNvPr id="59" name="Rectangle 58"/>
          <p:cNvSpPr/>
          <p:nvPr/>
        </p:nvSpPr>
        <p:spPr>
          <a:xfrm>
            <a:off x="6170022" y="929668"/>
            <a:ext cx="2578270" cy="338554"/>
          </a:xfrm>
          <a:prstGeom prst="rect">
            <a:avLst/>
          </a:prstGeom>
        </p:spPr>
        <p:txBody>
          <a:bodyPr wrap="none">
            <a:spAutoFit/>
          </a:bodyPr>
          <a:lstStyle/>
          <a:p>
            <a:pPr lvl="0" defTabSz="609585">
              <a:spcBef>
                <a:spcPct val="20000"/>
              </a:spcBef>
            </a:pPr>
            <a:r>
              <a:rPr lang="en-US" sz="1600" dirty="0">
                <a:solidFill>
                  <a:prstClr val="black"/>
                </a:solidFill>
              </a:rPr>
              <a:t>Notes from </a:t>
            </a:r>
            <a:r>
              <a:rPr lang="en-US" sz="1600" dirty="0" err="1">
                <a:solidFill>
                  <a:prstClr val="black"/>
                </a:solidFill>
              </a:rPr>
              <a:t>Danelle</a:t>
            </a:r>
            <a:r>
              <a:rPr lang="en-US" sz="1600" dirty="0">
                <a:solidFill>
                  <a:prstClr val="black"/>
                </a:solidFill>
              </a:rPr>
              <a:t> Delgado </a:t>
            </a:r>
          </a:p>
        </p:txBody>
      </p:sp>
      <p:sp>
        <p:nvSpPr>
          <p:cNvPr id="7" name="TextBox 6">
            <a:extLst>
              <a:ext uri="{FF2B5EF4-FFF2-40B4-BE49-F238E27FC236}">
                <a16:creationId xmlns:a16="http://schemas.microsoft.com/office/drawing/2014/main" id="{2EA3453E-0F82-D24B-958B-1ED94CECD951}"/>
              </a:ext>
            </a:extLst>
          </p:cNvPr>
          <p:cNvSpPr txBox="1"/>
          <p:nvPr/>
        </p:nvSpPr>
        <p:spPr>
          <a:xfrm>
            <a:off x="426720" y="1092194"/>
            <a:ext cx="3921708" cy="400110"/>
          </a:xfrm>
          <a:prstGeom prst="rect">
            <a:avLst/>
          </a:prstGeom>
          <a:noFill/>
        </p:spPr>
        <p:txBody>
          <a:bodyPr wrap="square" rtlCol="0">
            <a:spAutoFit/>
          </a:bodyPr>
          <a:lstStyle/>
          <a:p>
            <a:r>
              <a:rPr lang="en-US" sz="2000" dirty="0"/>
              <a:t>Answer - </a:t>
            </a:r>
            <a:r>
              <a:rPr lang="en-US" sz="2000" dirty="0">
                <a:solidFill>
                  <a:srgbClr val="FF0000"/>
                </a:solidFill>
              </a:rPr>
              <a:t>Cracks in our foundation.</a:t>
            </a:r>
          </a:p>
        </p:txBody>
      </p:sp>
      <p:pic>
        <p:nvPicPr>
          <p:cNvPr id="27" name="Picture 26">
            <a:extLst>
              <a:ext uri="{FF2B5EF4-FFF2-40B4-BE49-F238E27FC236}">
                <a16:creationId xmlns:a16="http://schemas.microsoft.com/office/drawing/2014/main" id="{B14F6E6B-C5BA-1E49-8C4B-C25168379177}"/>
              </a:ext>
            </a:extLst>
          </p:cNvPr>
          <p:cNvPicPr>
            <a:picLocks noChangeAspect="1"/>
          </p:cNvPicPr>
          <p:nvPr/>
        </p:nvPicPr>
        <p:blipFill>
          <a:blip r:embed="rId2"/>
          <a:stretch>
            <a:fillRect/>
          </a:stretch>
        </p:blipFill>
        <p:spPr>
          <a:xfrm>
            <a:off x="10299563" y="96552"/>
            <a:ext cx="1058891" cy="1373374"/>
          </a:xfrm>
          <a:prstGeom prst="rect">
            <a:avLst/>
          </a:prstGeom>
        </p:spPr>
      </p:pic>
    </p:spTree>
    <p:extLst>
      <p:ext uri="{BB962C8B-B14F-4D97-AF65-F5344CB8AC3E}">
        <p14:creationId xmlns:p14="http://schemas.microsoft.com/office/powerpoint/2010/main" val="1689884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P spid="21" grpId="0" animBg="1"/>
      <p:bldP spid="23" grpId="0" animBg="1"/>
      <p:bldP spid="24" grpId="0" animBg="1"/>
      <p:bldP spid="29" grpId="0" animBg="1"/>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alpha val="48362"/>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65759" y="190964"/>
            <a:ext cx="11533142" cy="904613"/>
          </a:xfrm>
          <a:ln>
            <a:solidFill>
              <a:srgbClr val="0070C0"/>
            </a:solidFill>
          </a:ln>
        </p:spPr>
        <p:txBody>
          <a:bodyPr>
            <a:normAutofit/>
          </a:bodyPr>
          <a:lstStyle/>
          <a:p>
            <a:r>
              <a:rPr lang="en-US" sz="3200" dirty="0"/>
              <a:t>The Start of the Healing Process</a:t>
            </a:r>
            <a:endParaRPr lang="en-US" sz="2400" dirty="0"/>
          </a:p>
        </p:txBody>
      </p:sp>
      <p:sp>
        <p:nvSpPr>
          <p:cNvPr id="17" name="TextBox 16"/>
          <p:cNvSpPr txBox="1"/>
          <p:nvPr/>
        </p:nvSpPr>
        <p:spPr>
          <a:xfrm>
            <a:off x="365760" y="1179252"/>
            <a:ext cx="5388429" cy="2862322"/>
          </a:xfrm>
          <a:prstGeom prst="rect">
            <a:avLst/>
          </a:prstGeom>
          <a:noFill/>
          <a:ln>
            <a:solidFill>
              <a:schemeClr val="tx2">
                <a:lumMod val="60000"/>
                <a:lumOff val="40000"/>
              </a:schemeClr>
            </a:solidFill>
          </a:ln>
        </p:spPr>
        <p:txBody>
          <a:bodyPr wrap="square" rtlCol="0">
            <a:spAutoFit/>
          </a:bodyPr>
          <a:lstStyle/>
          <a:p>
            <a:r>
              <a:rPr lang="en-US" dirty="0"/>
              <a:t>The Assignment - </a:t>
            </a:r>
          </a:p>
          <a:p>
            <a:r>
              <a:rPr lang="en-US" dirty="0"/>
              <a:t>To begin the process of undoing the lies we have been telling ourselves, Danelle assigned us to:</a:t>
            </a:r>
          </a:p>
          <a:p>
            <a:r>
              <a:rPr lang="en-US" dirty="0"/>
              <a:t>Write down 90 traits about ourselves.</a:t>
            </a:r>
          </a:p>
          <a:p>
            <a:endParaRPr lang="en-US" dirty="0"/>
          </a:p>
          <a:p>
            <a:pPr lvl="1"/>
            <a:r>
              <a:rPr lang="en-US" dirty="0"/>
              <a:t>90 truths of how we can help others</a:t>
            </a:r>
          </a:p>
          <a:p>
            <a:pPr lvl="1"/>
            <a:r>
              <a:rPr lang="en-US" dirty="0"/>
              <a:t>90 skills </a:t>
            </a:r>
          </a:p>
          <a:p>
            <a:pPr lvl="1"/>
            <a:r>
              <a:rPr lang="en-US" dirty="0"/>
              <a:t>90 obstacles we have overcome</a:t>
            </a:r>
          </a:p>
          <a:p>
            <a:pPr lvl="1"/>
            <a:r>
              <a:rPr lang="en-US" dirty="0"/>
              <a:t>90 talents we have</a:t>
            </a:r>
          </a:p>
          <a:p>
            <a:pPr lvl="1"/>
            <a:r>
              <a:rPr lang="en-US" dirty="0"/>
              <a:t>90 things we appreciate about ourselves</a:t>
            </a:r>
          </a:p>
        </p:txBody>
      </p:sp>
      <p:sp>
        <p:nvSpPr>
          <p:cNvPr id="18" name="TextBox 17"/>
          <p:cNvSpPr txBox="1"/>
          <p:nvPr/>
        </p:nvSpPr>
        <p:spPr>
          <a:xfrm>
            <a:off x="7674700" y="4483102"/>
            <a:ext cx="4224201" cy="1015663"/>
          </a:xfrm>
          <a:custGeom>
            <a:avLst/>
            <a:gdLst>
              <a:gd name="connsiteX0" fmla="*/ 0 w 4224201"/>
              <a:gd name="connsiteY0" fmla="*/ 0 h 1015663"/>
              <a:gd name="connsiteX1" fmla="*/ 528025 w 4224201"/>
              <a:gd name="connsiteY1" fmla="*/ 0 h 1015663"/>
              <a:gd name="connsiteX2" fmla="*/ 1098292 w 4224201"/>
              <a:gd name="connsiteY2" fmla="*/ 0 h 1015663"/>
              <a:gd name="connsiteX3" fmla="*/ 1710801 w 4224201"/>
              <a:gd name="connsiteY3" fmla="*/ 0 h 1015663"/>
              <a:gd name="connsiteX4" fmla="*/ 2154343 w 4224201"/>
              <a:gd name="connsiteY4" fmla="*/ 0 h 1015663"/>
              <a:gd name="connsiteX5" fmla="*/ 2555642 w 4224201"/>
              <a:gd name="connsiteY5" fmla="*/ 0 h 1015663"/>
              <a:gd name="connsiteX6" fmla="*/ 3168151 w 4224201"/>
              <a:gd name="connsiteY6" fmla="*/ 0 h 1015663"/>
              <a:gd name="connsiteX7" fmla="*/ 3653934 w 4224201"/>
              <a:gd name="connsiteY7" fmla="*/ 0 h 1015663"/>
              <a:gd name="connsiteX8" fmla="*/ 4224201 w 4224201"/>
              <a:gd name="connsiteY8" fmla="*/ 0 h 1015663"/>
              <a:gd name="connsiteX9" fmla="*/ 4224201 w 4224201"/>
              <a:gd name="connsiteY9" fmla="*/ 507832 h 1015663"/>
              <a:gd name="connsiteX10" fmla="*/ 4224201 w 4224201"/>
              <a:gd name="connsiteY10" fmla="*/ 1015663 h 1015663"/>
              <a:gd name="connsiteX11" fmla="*/ 3653934 w 4224201"/>
              <a:gd name="connsiteY11" fmla="*/ 1015663 h 1015663"/>
              <a:gd name="connsiteX12" fmla="*/ 3168151 w 4224201"/>
              <a:gd name="connsiteY12" fmla="*/ 1015663 h 1015663"/>
              <a:gd name="connsiteX13" fmla="*/ 2555642 w 4224201"/>
              <a:gd name="connsiteY13" fmla="*/ 1015663 h 1015663"/>
              <a:gd name="connsiteX14" fmla="*/ 1943132 w 4224201"/>
              <a:gd name="connsiteY14" fmla="*/ 1015663 h 1015663"/>
              <a:gd name="connsiteX15" fmla="*/ 1330623 w 4224201"/>
              <a:gd name="connsiteY15" fmla="*/ 1015663 h 1015663"/>
              <a:gd name="connsiteX16" fmla="*/ 760356 w 4224201"/>
              <a:gd name="connsiteY16" fmla="*/ 1015663 h 1015663"/>
              <a:gd name="connsiteX17" fmla="*/ 0 w 4224201"/>
              <a:gd name="connsiteY17" fmla="*/ 1015663 h 1015663"/>
              <a:gd name="connsiteX18" fmla="*/ 0 w 4224201"/>
              <a:gd name="connsiteY18" fmla="*/ 487518 h 1015663"/>
              <a:gd name="connsiteX19" fmla="*/ 0 w 4224201"/>
              <a:gd name="connsiteY19" fmla="*/ 0 h 1015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224201" h="1015663" extrusionOk="0">
                <a:moveTo>
                  <a:pt x="0" y="0"/>
                </a:moveTo>
                <a:cubicBezTo>
                  <a:pt x="203086" y="-57539"/>
                  <a:pt x="378858" y="15404"/>
                  <a:pt x="528025" y="0"/>
                </a:cubicBezTo>
                <a:cubicBezTo>
                  <a:pt x="677192" y="-15404"/>
                  <a:pt x="900997" y="63938"/>
                  <a:pt x="1098292" y="0"/>
                </a:cubicBezTo>
                <a:cubicBezTo>
                  <a:pt x="1295587" y="-63938"/>
                  <a:pt x="1551932" y="71982"/>
                  <a:pt x="1710801" y="0"/>
                </a:cubicBezTo>
                <a:cubicBezTo>
                  <a:pt x="1869670" y="-71982"/>
                  <a:pt x="1937354" y="44082"/>
                  <a:pt x="2154343" y="0"/>
                </a:cubicBezTo>
                <a:cubicBezTo>
                  <a:pt x="2371332" y="-44082"/>
                  <a:pt x="2421595" y="39835"/>
                  <a:pt x="2555642" y="0"/>
                </a:cubicBezTo>
                <a:cubicBezTo>
                  <a:pt x="2689689" y="-39835"/>
                  <a:pt x="2934830" y="67467"/>
                  <a:pt x="3168151" y="0"/>
                </a:cubicBezTo>
                <a:cubicBezTo>
                  <a:pt x="3401472" y="-67467"/>
                  <a:pt x="3413647" y="48926"/>
                  <a:pt x="3653934" y="0"/>
                </a:cubicBezTo>
                <a:cubicBezTo>
                  <a:pt x="3894221" y="-48926"/>
                  <a:pt x="3939544" y="11800"/>
                  <a:pt x="4224201" y="0"/>
                </a:cubicBezTo>
                <a:cubicBezTo>
                  <a:pt x="4244284" y="190758"/>
                  <a:pt x="4187569" y="361703"/>
                  <a:pt x="4224201" y="507832"/>
                </a:cubicBezTo>
                <a:cubicBezTo>
                  <a:pt x="4260833" y="653961"/>
                  <a:pt x="4216008" y="853394"/>
                  <a:pt x="4224201" y="1015663"/>
                </a:cubicBezTo>
                <a:cubicBezTo>
                  <a:pt x="3969562" y="1029586"/>
                  <a:pt x="3771714" y="969480"/>
                  <a:pt x="3653934" y="1015663"/>
                </a:cubicBezTo>
                <a:cubicBezTo>
                  <a:pt x="3536154" y="1061846"/>
                  <a:pt x="3342896" y="1005667"/>
                  <a:pt x="3168151" y="1015663"/>
                </a:cubicBezTo>
                <a:cubicBezTo>
                  <a:pt x="2993406" y="1025659"/>
                  <a:pt x="2821454" y="967645"/>
                  <a:pt x="2555642" y="1015663"/>
                </a:cubicBezTo>
                <a:cubicBezTo>
                  <a:pt x="2289830" y="1063681"/>
                  <a:pt x="2235730" y="965023"/>
                  <a:pt x="1943132" y="1015663"/>
                </a:cubicBezTo>
                <a:cubicBezTo>
                  <a:pt x="1650534" y="1066303"/>
                  <a:pt x="1468818" y="957306"/>
                  <a:pt x="1330623" y="1015663"/>
                </a:cubicBezTo>
                <a:cubicBezTo>
                  <a:pt x="1192428" y="1074020"/>
                  <a:pt x="918879" y="954755"/>
                  <a:pt x="760356" y="1015663"/>
                </a:cubicBezTo>
                <a:cubicBezTo>
                  <a:pt x="601833" y="1076571"/>
                  <a:pt x="287838" y="967300"/>
                  <a:pt x="0" y="1015663"/>
                </a:cubicBezTo>
                <a:cubicBezTo>
                  <a:pt x="-24314" y="778975"/>
                  <a:pt x="16306" y="655635"/>
                  <a:pt x="0" y="487518"/>
                </a:cubicBezTo>
                <a:cubicBezTo>
                  <a:pt x="-16306" y="319402"/>
                  <a:pt x="44138" y="110882"/>
                  <a:pt x="0" y="0"/>
                </a:cubicBezTo>
                <a:close/>
              </a:path>
            </a:pathLst>
          </a:custGeom>
          <a:noFill/>
          <a:ln w="57150">
            <a:solidFill>
              <a:srgbClr val="00B0F0"/>
            </a:solidFill>
            <a:extLst>
              <a:ext uri="{C807C97D-BFC1-408E-A445-0C87EB9F89A2}">
                <ask:lineSketchStyleProps xmlns:ask="http://schemas.microsoft.com/office/drawing/2018/sketchyshapes" sd="1304271732">
                  <a:prstGeom prst="rect">
                    <a:avLst/>
                  </a:prstGeom>
                  <ask:type>
                    <ask:lineSketchScribble/>
                  </ask:type>
                </ask:lineSketchStyleProps>
              </a:ext>
            </a:extLst>
          </a:ln>
        </p:spPr>
        <p:txBody>
          <a:bodyPr wrap="square" rtlCol="0">
            <a:spAutoFit/>
          </a:bodyPr>
          <a:lstStyle/>
          <a:p>
            <a:pPr algn="ctr"/>
            <a:r>
              <a:rPr lang="en-US" sz="2000" dirty="0"/>
              <a:t>The more truth we fill our head with,</a:t>
            </a:r>
          </a:p>
          <a:p>
            <a:pPr algn="ctr"/>
            <a:r>
              <a:rPr lang="en-US" sz="2000" dirty="0"/>
              <a:t>the more we fill in the cracks</a:t>
            </a:r>
          </a:p>
          <a:p>
            <a:pPr algn="ctr"/>
            <a:r>
              <a:rPr lang="en-US" sz="2000" dirty="0"/>
              <a:t> in our foundations.</a:t>
            </a:r>
          </a:p>
        </p:txBody>
      </p:sp>
      <p:sp>
        <p:nvSpPr>
          <p:cNvPr id="19" name="TextBox 18"/>
          <p:cNvSpPr txBox="1"/>
          <p:nvPr/>
        </p:nvSpPr>
        <p:spPr>
          <a:xfrm>
            <a:off x="5955301" y="1179252"/>
            <a:ext cx="5943600" cy="2862322"/>
          </a:xfrm>
          <a:prstGeom prst="rect">
            <a:avLst/>
          </a:prstGeom>
          <a:noFill/>
          <a:ln>
            <a:solidFill>
              <a:schemeClr val="tx2">
                <a:lumMod val="60000"/>
                <a:lumOff val="40000"/>
              </a:schemeClr>
            </a:solidFill>
          </a:ln>
        </p:spPr>
        <p:txBody>
          <a:bodyPr wrap="square" rtlCol="0">
            <a:spAutoFit/>
          </a:bodyPr>
          <a:lstStyle/>
          <a:p>
            <a:r>
              <a:rPr lang="en-US" dirty="0"/>
              <a:t>Then, every day for 90 days, choose one and give energy to it. Celebrate it. </a:t>
            </a:r>
          </a:p>
          <a:p>
            <a:endParaRPr lang="en-US" dirty="0"/>
          </a:p>
          <a:p>
            <a:r>
              <a:rPr lang="en-US" i="1" dirty="0"/>
              <a:t>-- I love my heart and soul</a:t>
            </a:r>
          </a:p>
          <a:p>
            <a:r>
              <a:rPr lang="en-US" i="1" dirty="0"/>
              <a:t>-- I love how I love others</a:t>
            </a:r>
          </a:p>
          <a:p>
            <a:r>
              <a:rPr lang="en-US" i="1" dirty="0"/>
              <a:t>-- My sense of humor</a:t>
            </a:r>
          </a:p>
          <a:p>
            <a:r>
              <a:rPr lang="en-US" i="1" dirty="0"/>
              <a:t>-- How I create a house full of positivity</a:t>
            </a:r>
          </a:p>
          <a:p>
            <a:r>
              <a:rPr lang="en-US" i="1" dirty="0"/>
              <a:t>--How I write positive messages and </a:t>
            </a:r>
          </a:p>
          <a:p>
            <a:r>
              <a:rPr lang="en-US" i="1" dirty="0"/>
              <a:t>     tape them all over the house</a:t>
            </a:r>
          </a:p>
          <a:p>
            <a:endParaRPr lang="en-US" i="1" dirty="0"/>
          </a:p>
        </p:txBody>
      </p:sp>
      <p:sp>
        <p:nvSpPr>
          <p:cNvPr id="14" name="TextBox 13"/>
          <p:cNvSpPr txBox="1"/>
          <p:nvPr/>
        </p:nvSpPr>
        <p:spPr>
          <a:xfrm>
            <a:off x="3829917" y="4315559"/>
            <a:ext cx="3696788" cy="400110"/>
          </a:xfrm>
          <a:custGeom>
            <a:avLst/>
            <a:gdLst>
              <a:gd name="connsiteX0" fmla="*/ 0 w 3696788"/>
              <a:gd name="connsiteY0" fmla="*/ 0 h 400110"/>
              <a:gd name="connsiteX1" fmla="*/ 491145 w 3696788"/>
              <a:gd name="connsiteY1" fmla="*/ 0 h 400110"/>
              <a:gd name="connsiteX2" fmla="*/ 908354 w 3696788"/>
              <a:gd name="connsiteY2" fmla="*/ 0 h 400110"/>
              <a:gd name="connsiteX3" fmla="*/ 1473434 w 3696788"/>
              <a:gd name="connsiteY3" fmla="*/ 0 h 400110"/>
              <a:gd name="connsiteX4" fmla="*/ 2075482 w 3696788"/>
              <a:gd name="connsiteY4" fmla="*/ 0 h 400110"/>
              <a:gd name="connsiteX5" fmla="*/ 2492691 w 3696788"/>
              <a:gd name="connsiteY5" fmla="*/ 0 h 400110"/>
              <a:gd name="connsiteX6" fmla="*/ 2983836 w 3696788"/>
              <a:gd name="connsiteY6" fmla="*/ 0 h 400110"/>
              <a:gd name="connsiteX7" fmla="*/ 3696788 w 3696788"/>
              <a:gd name="connsiteY7" fmla="*/ 0 h 400110"/>
              <a:gd name="connsiteX8" fmla="*/ 3696788 w 3696788"/>
              <a:gd name="connsiteY8" fmla="*/ 400110 h 400110"/>
              <a:gd name="connsiteX9" fmla="*/ 3242611 w 3696788"/>
              <a:gd name="connsiteY9" fmla="*/ 400110 h 400110"/>
              <a:gd name="connsiteX10" fmla="*/ 2825402 w 3696788"/>
              <a:gd name="connsiteY10" fmla="*/ 400110 h 400110"/>
              <a:gd name="connsiteX11" fmla="*/ 2334258 w 3696788"/>
              <a:gd name="connsiteY11" fmla="*/ 400110 h 400110"/>
              <a:gd name="connsiteX12" fmla="*/ 1880081 w 3696788"/>
              <a:gd name="connsiteY12" fmla="*/ 400110 h 400110"/>
              <a:gd name="connsiteX13" fmla="*/ 1425904 w 3696788"/>
              <a:gd name="connsiteY13" fmla="*/ 400110 h 400110"/>
              <a:gd name="connsiteX14" fmla="*/ 1008695 w 3696788"/>
              <a:gd name="connsiteY14" fmla="*/ 400110 h 400110"/>
              <a:gd name="connsiteX15" fmla="*/ 480582 w 3696788"/>
              <a:gd name="connsiteY15" fmla="*/ 400110 h 400110"/>
              <a:gd name="connsiteX16" fmla="*/ 0 w 3696788"/>
              <a:gd name="connsiteY16" fmla="*/ 400110 h 400110"/>
              <a:gd name="connsiteX17" fmla="*/ 0 w 3696788"/>
              <a:gd name="connsiteY17" fmla="*/ 0 h 400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96788" h="400110" extrusionOk="0">
                <a:moveTo>
                  <a:pt x="0" y="0"/>
                </a:moveTo>
                <a:cubicBezTo>
                  <a:pt x="175189" y="-57054"/>
                  <a:pt x="318836" y="28668"/>
                  <a:pt x="491145" y="0"/>
                </a:cubicBezTo>
                <a:cubicBezTo>
                  <a:pt x="663455" y="-28668"/>
                  <a:pt x="734112" y="15675"/>
                  <a:pt x="908354" y="0"/>
                </a:cubicBezTo>
                <a:cubicBezTo>
                  <a:pt x="1082596" y="-15675"/>
                  <a:pt x="1229537" y="24453"/>
                  <a:pt x="1473434" y="0"/>
                </a:cubicBezTo>
                <a:cubicBezTo>
                  <a:pt x="1717331" y="-24453"/>
                  <a:pt x="1842483" y="70814"/>
                  <a:pt x="2075482" y="0"/>
                </a:cubicBezTo>
                <a:cubicBezTo>
                  <a:pt x="2308481" y="-70814"/>
                  <a:pt x="2302987" y="13074"/>
                  <a:pt x="2492691" y="0"/>
                </a:cubicBezTo>
                <a:cubicBezTo>
                  <a:pt x="2682395" y="-13074"/>
                  <a:pt x="2787107" y="21070"/>
                  <a:pt x="2983836" y="0"/>
                </a:cubicBezTo>
                <a:cubicBezTo>
                  <a:pt x="3180566" y="-21070"/>
                  <a:pt x="3532658" y="73987"/>
                  <a:pt x="3696788" y="0"/>
                </a:cubicBezTo>
                <a:cubicBezTo>
                  <a:pt x="3705762" y="194415"/>
                  <a:pt x="3678848" y="257060"/>
                  <a:pt x="3696788" y="400110"/>
                </a:cubicBezTo>
                <a:cubicBezTo>
                  <a:pt x="3488260" y="422121"/>
                  <a:pt x="3458135" y="366086"/>
                  <a:pt x="3242611" y="400110"/>
                </a:cubicBezTo>
                <a:cubicBezTo>
                  <a:pt x="3027087" y="434134"/>
                  <a:pt x="2913983" y="380902"/>
                  <a:pt x="2825402" y="400110"/>
                </a:cubicBezTo>
                <a:cubicBezTo>
                  <a:pt x="2736821" y="419318"/>
                  <a:pt x="2578847" y="370240"/>
                  <a:pt x="2334258" y="400110"/>
                </a:cubicBezTo>
                <a:cubicBezTo>
                  <a:pt x="2089669" y="429980"/>
                  <a:pt x="1981811" y="380779"/>
                  <a:pt x="1880081" y="400110"/>
                </a:cubicBezTo>
                <a:cubicBezTo>
                  <a:pt x="1778351" y="419441"/>
                  <a:pt x="1571312" y="381815"/>
                  <a:pt x="1425904" y="400110"/>
                </a:cubicBezTo>
                <a:cubicBezTo>
                  <a:pt x="1280496" y="418405"/>
                  <a:pt x="1194410" y="375381"/>
                  <a:pt x="1008695" y="400110"/>
                </a:cubicBezTo>
                <a:cubicBezTo>
                  <a:pt x="822980" y="424839"/>
                  <a:pt x="717882" y="349284"/>
                  <a:pt x="480582" y="400110"/>
                </a:cubicBezTo>
                <a:cubicBezTo>
                  <a:pt x="243282" y="450936"/>
                  <a:pt x="145236" y="369721"/>
                  <a:pt x="0" y="400110"/>
                </a:cubicBezTo>
                <a:cubicBezTo>
                  <a:pt x="-46746" y="246050"/>
                  <a:pt x="21593" y="183123"/>
                  <a:pt x="0" y="0"/>
                </a:cubicBezTo>
                <a:close/>
              </a:path>
            </a:pathLst>
          </a:custGeom>
          <a:noFill/>
          <a:ln w="57150">
            <a:solidFill>
              <a:srgbClr val="00B0F0"/>
            </a:solidFill>
            <a:extLst>
              <a:ext uri="{C807C97D-BFC1-408E-A445-0C87EB9F89A2}">
                <ask:lineSketchStyleProps xmlns:ask="http://schemas.microsoft.com/office/drawing/2018/sketchyshapes" sd="2215597123">
                  <a:prstGeom prst="rect">
                    <a:avLst/>
                  </a:prstGeom>
                  <ask:type>
                    <ask:lineSketchScribble/>
                  </ask:type>
                </ask:lineSketchStyleProps>
              </a:ext>
            </a:extLst>
          </a:ln>
        </p:spPr>
        <p:txBody>
          <a:bodyPr wrap="square" rtlCol="0">
            <a:spAutoFit/>
          </a:bodyPr>
          <a:lstStyle/>
          <a:p>
            <a:r>
              <a:rPr lang="en-US" sz="2000" dirty="0"/>
              <a:t>Faults of the past are OLD NEWS. </a:t>
            </a:r>
          </a:p>
        </p:txBody>
      </p:sp>
      <p:sp>
        <p:nvSpPr>
          <p:cNvPr id="16" name="TextBox 15"/>
          <p:cNvSpPr txBox="1"/>
          <p:nvPr/>
        </p:nvSpPr>
        <p:spPr>
          <a:xfrm>
            <a:off x="365760" y="6080526"/>
            <a:ext cx="11533142" cy="523220"/>
          </a:xfrm>
          <a:prstGeom prst="rect">
            <a:avLst/>
          </a:prstGeom>
          <a:noFill/>
          <a:ln>
            <a:solidFill>
              <a:schemeClr val="tx2">
                <a:lumMod val="60000"/>
                <a:lumOff val="40000"/>
              </a:schemeClr>
            </a:solidFill>
          </a:ln>
        </p:spPr>
        <p:txBody>
          <a:bodyPr wrap="square" rtlCol="0">
            <a:spAutoFit/>
          </a:bodyPr>
          <a:lstStyle/>
          <a:p>
            <a:pPr algn="ctr"/>
            <a:r>
              <a:rPr lang="en-US" sz="2800" b="1" i="1" dirty="0"/>
              <a:t>We will attract people with our truths.</a:t>
            </a:r>
          </a:p>
        </p:txBody>
      </p:sp>
      <p:sp>
        <p:nvSpPr>
          <p:cNvPr id="20" name="TextBox 19"/>
          <p:cNvSpPr txBox="1"/>
          <p:nvPr/>
        </p:nvSpPr>
        <p:spPr>
          <a:xfrm>
            <a:off x="365759" y="4343323"/>
            <a:ext cx="3056166" cy="1323439"/>
          </a:xfrm>
          <a:custGeom>
            <a:avLst/>
            <a:gdLst>
              <a:gd name="connsiteX0" fmla="*/ 0 w 3056166"/>
              <a:gd name="connsiteY0" fmla="*/ 0 h 1323439"/>
              <a:gd name="connsiteX1" fmla="*/ 478799 w 3056166"/>
              <a:gd name="connsiteY1" fmla="*/ 0 h 1323439"/>
              <a:gd name="connsiteX2" fmla="*/ 896475 w 3056166"/>
              <a:gd name="connsiteY2" fmla="*/ 0 h 1323439"/>
              <a:gd name="connsiteX3" fmla="*/ 1466960 w 3056166"/>
              <a:gd name="connsiteY3" fmla="*/ 0 h 1323439"/>
              <a:gd name="connsiteX4" fmla="*/ 1945759 w 3056166"/>
              <a:gd name="connsiteY4" fmla="*/ 0 h 1323439"/>
              <a:gd name="connsiteX5" fmla="*/ 2424558 w 3056166"/>
              <a:gd name="connsiteY5" fmla="*/ 0 h 1323439"/>
              <a:gd name="connsiteX6" fmla="*/ 3056166 w 3056166"/>
              <a:gd name="connsiteY6" fmla="*/ 0 h 1323439"/>
              <a:gd name="connsiteX7" fmla="*/ 3056166 w 3056166"/>
              <a:gd name="connsiteY7" fmla="*/ 414678 h 1323439"/>
              <a:gd name="connsiteX8" fmla="*/ 3056166 w 3056166"/>
              <a:gd name="connsiteY8" fmla="*/ 855824 h 1323439"/>
              <a:gd name="connsiteX9" fmla="*/ 3056166 w 3056166"/>
              <a:gd name="connsiteY9" fmla="*/ 1323439 h 1323439"/>
              <a:gd name="connsiteX10" fmla="*/ 2607928 w 3056166"/>
              <a:gd name="connsiteY10" fmla="*/ 1323439 h 1323439"/>
              <a:gd name="connsiteX11" fmla="*/ 2098567 w 3056166"/>
              <a:gd name="connsiteY11" fmla="*/ 1323439 h 1323439"/>
              <a:gd name="connsiteX12" fmla="*/ 1619768 w 3056166"/>
              <a:gd name="connsiteY12" fmla="*/ 1323439 h 1323439"/>
              <a:gd name="connsiteX13" fmla="*/ 1049284 w 3056166"/>
              <a:gd name="connsiteY13" fmla="*/ 1323439 h 1323439"/>
              <a:gd name="connsiteX14" fmla="*/ 478799 w 3056166"/>
              <a:gd name="connsiteY14" fmla="*/ 1323439 h 1323439"/>
              <a:gd name="connsiteX15" fmla="*/ 0 w 3056166"/>
              <a:gd name="connsiteY15" fmla="*/ 1323439 h 1323439"/>
              <a:gd name="connsiteX16" fmla="*/ 0 w 3056166"/>
              <a:gd name="connsiteY16" fmla="*/ 882293 h 1323439"/>
              <a:gd name="connsiteX17" fmla="*/ 0 w 3056166"/>
              <a:gd name="connsiteY17" fmla="*/ 454381 h 1323439"/>
              <a:gd name="connsiteX18" fmla="*/ 0 w 3056166"/>
              <a:gd name="connsiteY18" fmla="*/ 0 h 1323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56166" h="1323439" extrusionOk="0">
                <a:moveTo>
                  <a:pt x="0" y="0"/>
                </a:moveTo>
                <a:cubicBezTo>
                  <a:pt x="181285" y="-45164"/>
                  <a:pt x="329285" y="1381"/>
                  <a:pt x="478799" y="0"/>
                </a:cubicBezTo>
                <a:cubicBezTo>
                  <a:pt x="628313" y="-1381"/>
                  <a:pt x="790913" y="42511"/>
                  <a:pt x="896475" y="0"/>
                </a:cubicBezTo>
                <a:cubicBezTo>
                  <a:pt x="1002037" y="-42511"/>
                  <a:pt x="1333968" y="49825"/>
                  <a:pt x="1466960" y="0"/>
                </a:cubicBezTo>
                <a:cubicBezTo>
                  <a:pt x="1599952" y="-49825"/>
                  <a:pt x="1844205" y="3019"/>
                  <a:pt x="1945759" y="0"/>
                </a:cubicBezTo>
                <a:cubicBezTo>
                  <a:pt x="2047313" y="-3019"/>
                  <a:pt x="2277301" y="7072"/>
                  <a:pt x="2424558" y="0"/>
                </a:cubicBezTo>
                <a:cubicBezTo>
                  <a:pt x="2571815" y="-7072"/>
                  <a:pt x="2926485" y="52111"/>
                  <a:pt x="3056166" y="0"/>
                </a:cubicBezTo>
                <a:cubicBezTo>
                  <a:pt x="3078650" y="183491"/>
                  <a:pt x="3037901" y="296349"/>
                  <a:pt x="3056166" y="414678"/>
                </a:cubicBezTo>
                <a:cubicBezTo>
                  <a:pt x="3074431" y="533007"/>
                  <a:pt x="3007993" y="687784"/>
                  <a:pt x="3056166" y="855824"/>
                </a:cubicBezTo>
                <a:cubicBezTo>
                  <a:pt x="3104339" y="1023864"/>
                  <a:pt x="3047426" y="1167073"/>
                  <a:pt x="3056166" y="1323439"/>
                </a:cubicBezTo>
                <a:cubicBezTo>
                  <a:pt x="2849331" y="1359376"/>
                  <a:pt x="2786418" y="1275652"/>
                  <a:pt x="2607928" y="1323439"/>
                </a:cubicBezTo>
                <a:cubicBezTo>
                  <a:pt x="2429438" y="1371226"/>
                  <a:pt x="2232992" y="1269099"/>
                  <a:pt x="2098567" y="1323439"/>
                </a:cubicBezTo>
                <a:cubicBezTo>
                  <a:pt x="1964142" y="1377779"/>
                  <a:pt x="1854330" y="1295221"/>
                  <a:pt x="1619768" y="1323439"/>
                </a:cubicBezTo>
                <a:cubicBezTo>
                  <a:pt x="1385206" y="1351657"/>
                  <a:pt x="1260160" y="1292583"/>
                  <a:pt x="1049284" y="1323439"/>
                </a:cubicBezTo>
                <a:cubicBezTo>
                  <a:pt x="838408" y="1354295"/>
                  <a:pt x="605908" y="1311814"/>
                  <a:pt x="478799" y="1323439"/>
                </a:cubicBezTo>
                <a:cubicBezTo>
                  <a:pt x="351691" y="1335064"/>
                  <a:pt x="182605" y="1277881"/>
                  <a:pt x="0" y="1323439"/>
                </a:cubicBezTo>
                <a:cubicBezTo>
                  <a:pt x="-34981" y="1227726"/>
                  <a:pt x="13035" y="1091221"/>
                  <a:pt x="0" y="882293"/>
                </a:cubicBezTo>
                <a:cubicBezTo>
                  <a:pt x="-13035" y="673365"/>
                  <a:pt x="46492" y="556244"/>
                  <a:pt x="0" y="454381"/>
                </a:cubicBezTo>
                <a:cubicBezTo>
                  <a:pt x="-46492" y="352518"/>
                  <a:pt x="6513" y="185090"/>
                  <a:pt x="0" y="0"/>
                </a:cubicBezTo>
                <a:close/>
              </a:path>
            </a:pathLst>
          </a:custGeom>
          <a:noFill/>
          <a:ln w="57150">
            <a:solidFill>
              <a:srgbClr val="00B0F0"/>
            </a:solidFill>
            <a:extLst>
              <a:ext uri="{C807C97D-BFC1-408E-A445-0C87EB9F89A2}">
                <ask:lineSketchStyleProps xmlns:ask="http://schemas.microsoft.com/office/drawing/2018/sketchyshapes" sd="1219033472">
                  <a:prstGeom prst="rect">
                    <a:avLst/>
                  </a:prstGeom>
                  <ask:type>
                    <ask:lineSketchScribble/>
                  </ask:type>
                </ask:lineSketchStyleProps>
              </a:ext>
            </a:extLst>
          </a:ln>
        </p:spPr>
        <p:txBody>
          <a:bodyPr wrap="square" rtlCol="0">
            <a:spAutoFit/>
          </a:bodyPr>
          <a:lstStyle/>
          <a:p>
            <a:pPr algn="ctr"/>
            <a:r>
              <a:rPr lang="en-US" sz="2000" dirty="0">
                <a:latin typeface="Castellar" panose="020A0402060406010301" pitchFamily="18" charset="0"/>
              </a:rPr>
              <a:t>I will grow into a mountain ,</a:t>
            </a:r>
          </a:p>
          <a:p>
            <a:pPr algn="ctr"/>
            <a:r>
              <a:rPr lang="en-US" sz="2000" dirty="0">
                <a:latin typeface="Castellar" panose="020A0402060406010301" pitchFamily="18" charset="0"/>
              </a:rPr>
              <a:t>Not shrink into the sand.</a:t>
            </a:r>
          </a:p>
        </p:txBody>
      </p:sp>
      <p:sp>
        <p:nvSpPr>
          <p:cNvPr id="21" name="TextBox 20"/>
          <p:cNvSpPr txBox="1"/>
          <p:nvPr/>
        </p:nvSpPr>
        <p:spPr>
          <a:xfrm>
            <a:off x="4044910" y="4931112"/>
            <a:ext cx="3266802" cy="707886"/>
          </a:xfrm>
          <a:custGeom>
            <a:avLst/>
            <a:gdLst>
              <a:gd name="connsiteX0" fmla="*/ 0 w 3266802"/>
              <a:gd name="connsiteY0" fmla="*/ 0 h 707886"/>
              <a:gd name="connsiteX1" fmla="*/ 479131 w 3266802"/>
              <a:gd name="connsiteY1" fmla="*/ 0 h 707886"/>
              <a:gd name="connsiteX2" fmla="*/ 990930 w 3266802"/>
              <a:gd name="connsiteY2" fmla="*/ 0 h 707886"/>
              <a:gd name="connsiteX3" fmla="*/ 1600733 w 3266802"/>
              <a:gd name="connsiteY3" fmla="*/ 0 h 707886"/>
              <a:gd name="connsiteX4" fmla="*/ 2079864 w 3266802"/>
              <a:gd name="connsiteY4" fmla="*/ 0 h 707886"/>
              <a:gd name="connsiteX5" fmla="*/ 2689667 w 3266802"/>
              <a:gd name="connsiteY5" fmla="*/ 0 h 707886"/>
              <a:gd name="connsiteX6" fmla="*/ 3266802 w 3266802"/>
              <a:gd name="connsiteY6" fmla="*/ 0 h 707886"/>
              <a:gd name="connsiteX7" fmla="*/ 3266802 w 3266802"/>
              <a:gd name="connsiteY7" fmla="*/ 361022 h 707886"/>
              <a:gd name="connsiteX8" fmla="*/ 3266802 w 3266802"/>
              <a:gd name="connsiteY8" fmla="*/ 707886 h 707886"/>
              <a:gd name="connsiteX9" fmla="*/ 2689667 w 3266802"/>
              <a:gd name="connsiteY9" fmla="*/ 707886 h 707886"/>
              <a:gd name="connsiteX10" fmla="*/ 2112532 w 3266802"/>
              <a:gd name="connsiteY10" fmla="*/ 707886 h 707886"/>
              <a:gd name="connsiteX11" fmla="*/ 1568065 w 3266802"/>
              <a:gd name="connsiteY11" fmla="*/ 707886 h 707886"/>
              <a:gd name="connsiteX12" fmla="*/ 1121602 w 3266802"/>
              <a:gd name="connsiteY12" fmla="*/ 707886 h 707886"/>
              <a:gd name="connsiteX13" fmla="*/ 675139 w 3266802"/>
              <a:gd name="connsiteY13" fmla="*/ 707886 h 707886"/>
              <a:gd name="connsiteX14" fmla="*/ 0 w 3266802"/>
              <a:gd name="connsiteY14" fmla="*/ 707886 h 707886"/>
              <a:gd name="connsiteX15" fmla="*/ 0 w 3266802"/>
              <a:gd name="connsiteY15" fmla="*/ 353943 h 707886"/>
              <a:gd name="connsiteX16" fmla="*/ 0 w 3266802"/>
              <a:gd name="connsiteY16" fmla="*/ 0 h 70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266802" h="707886" extrusionOk="0">
                <a:moveTo>
                  <a:pt x="0" y="0"/>
                </a:moveTo>
                <a:cubicBezTo>
                  <a:pt x="157323" y="-31788"/>
                  <a:pt x="322295" y="2119"/>
                  <a:pt x="479131" y="0"/>
                </a:cubicBezTo>
                <a:cubicBezTo>
                  <a:pt x="635967" y="-2119"/>
                  <a:pt x="827010" y="23179"/>
                  <a:pt x="990930" y="0"/>
                </a:cubicBezTo>
                <a:cubicBezTo>
                  <a:pt x="1154850" y="-23179"/>
                  <a:pt x="1328695" y="23109"/>
                  <a:pt x="1600733" y="0"/>
                </a:cubicBezTo>
                <a:cubicBezTo>
                  <a:pt x="1872771" y="-23109"/>
                  <a:pt x="1877312" y="33025"/>
                  <a:pt x="2079864" y="0"/>
                </a:cubicBezTo>
                <a:cubicBezTo>
                  <a:pt x="2282416" y="-33025"/>
                  <a:pt x="2418144" y="40332"/>
                  <a:pt x="2689667" y="0"/>
                </a:cubicBezTo>
                <a:cubicBezTo>
                  <a:pt x="2961190" y="-40332"/>
                  <a:pt x="3130361" y="3922"/>
                  <a:pt x="3266802" y="0"/>
                </a:cubicBezTo>
                <a:cubicBezTo>
                  <a:pt x="3292159" y="91955"/>
                  <a:pt x="3224932" y="245460"/>
                  <a:pt x="3266802" y="361022"/>
                </a:cubicBezTo>
                <a:cubicBezTo>
                  <a:pt x="3308672" y="476584"/>
                  <a:pt x="3244967" y="612009"/>
                  <a:pt x="3266802" y="707886"/>
                </a:cubicBezTo>
                <a:cubicBezTo>
                  <a:pt x="3104624" y="731460"/>
                  <a:pt x="2845283" y="692108"/>
                  <a:pt x="2689667" y="707886"/>
                </a:cubicBezTo>
                <a:cubicBezTo>
                  <a:pt x="2534052" y="723664"/>
                  <a:pt x="2345690" y="673991"/>
                  <a:pt x="2112532" y="707886"/>
                </a:cubicBezTo>
                <a:cubicBezTo>
                  <a:pt x="1879375" y="741781"/>
                  <a:pt x="1825090" y="676122"/>
                  <a:pt x="1568065" y="707886"/>
                </a:cubicBezTo>
                <a:cubicBezTo>
                  <a:pt x="1311040" y="739650"/>
                  <a:pt x="1308938" y="675308"/>
                  <a:pt x="1121602" y="707886"/>
                </a:cubicBezTo>
                <a:cubicBezTo>
                  <a:pt x="934266" y="740464"/>
                  <a:pt x="883432" y="671153"/>
                  <a:pt x="675139" y="707886"/>
                </a:cubicBezTo>
                <a:cubicBezTo>
                  <a:pt x="466846" y="744619"/>
                  <a:pt x="242081" y="682667"/>
                  <a:pt x="0" y="707886"/>
                </a:cubicBezTo>
                <a:cubicBezTo>
                  <a:pt x="-13696" y="567129"/>
                  <a:pt x="12411" y="458494"/>
                  <a:pt x="0" y="353943"/>
                </a:cubicBezTo>
                <a:cubicBezTo>
                  <a:pt x="-12411" y="249392"/>
                  <a:pt x="8936" y="156646"/>
                  <a:pt x="0" y="0"/>
                </a:cubicBezTo>
                <a:close/>
              </a:path>
            </a:pathLst>
          </a:custGeom>
          <a:noFill/>
          <a:ln w="57150">
            <a:solidFill>
              <a:srgbClr val="00B0F0"/>
            </a:solidFill>
            <a:extLst>
              <a:ext uri="{C807C97D-BFC1-408E-A445-0C87EB9F89A2}">
                <ask:lineSketchStyleProps xmlns:ask="http://schemas.microsoft.com/office/drawing/2018/sketchyshapes" sd="1783671441">
                  <a:prstGeom prst="rect">
                    <a:avLst/>
                  </a:prstGeom>
                  <ask:type>
                    <ask:lineSketchScribble/>
                  </ask:type>
                </ask:lineSketchStyleProps>
              </a:ext>
            </a:extLst>
          </a:ln>
        </p:spPr>
        <p:txBody>
          <a:bodyPr wrap="square" rtlCol="0">
            <a:spAutoFit/>
          </a:bodyPr>
          <a:lstStyle/>
          <a:p>
            <a:r>
              <a:rPr lang="en-US" sz="2000" dirty="0"/>
              <a:t>How we speak to ourselves </a:t>
            </a:r>
          </a:p>
          <a:p>
            <a:r>
              <a:rPr lang="en-US" sz="2000" dirty="0"/>
              <a:t>Is how others will see us. </a:t>
            </a:r>
          </a:p>
        </p:txBody>
      </p:sp>
      <p:sp>
        <p:nvSpPr>
          <p:cNvPr id="9" name="TextBox 8">
            <a:extLst>
              <a:ext uri="{FF2B5EF4-FFF2-40B4-BE49-F238E27FC236}">
                <a16:creationId xmlns:a16="http://schemas.microsoft.com/office/drawing/2014/main" id="{75868A1E-F9C3-5B45-A0E9-3E02209E8B1B}"/>
              </a:ext>
            </a:extLst>
          </p:cNvPr>
          <p:cNvSpPr txBox="1"/>
          <p:nvPr/>
        </p:nvSpPr>
        <p:spPr>
          <a:xfrm>
            <a:off x="10935731" y="5604979"/>
            <a:ext cx="1112108" cy="369332"/>
          </a:xfrm>
          <a:prstGeom prst="rect">
            <a:avLst/>
          </a:prstGeom>
          <a:noFill/>
        </p:spPr>
        <p:txBody>
          <a:bodyPr wrap="square" rtlCol="0">
            <a:spAutoFit/>
          </a:bodyPr>
          <a:lstStyle/>
          <a:p>
            <a:r>
              <a:rPr lang="en-US" dirty="0"/>
              <a:t>Francine</a:t>
            </a:r>
          </a:p>
        </p:txBody>
      </p:sp>
    </p:spTree>
    <p:extLst>
      <p:ext uri="{BB962C8B-B14F-4D97-AF65-F5344CB8AC3E}">
        <p14:creationId xmlns:p14="http://schemas.microsoft.com/office/powerpoint/2010/main" val="2173949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14" grpId="0" animBg="1"/>
      <p:bldP spid="16" grpId="0" animBg="1"/>
      <p:bldP spid="20" grpId="0" animBg="1"/>
      <p:bldP spid="2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4">
            <a:lumMod val="40000"/>
            <a:lumOff val="60000"/>
            <a:alpha val="6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42843" y="347040"/>
            <a:ext cx="7541914" cy="1143000"/>
          </a:xfrm>
          <a:ln>
            <a:solidFill>
              <a:schemeClr val="tx1">
                <a:lumMod val="50000"/>
                <a:lumOff val="50000"/>
              </a:schemeClr>
            </a:solidFill>
          </a:ln>
        </p:spPr>
        <p:txBody>
          <a:bodyPr>
            <a:normAutofit/>
          </a:bodyPr>
          <a:lstStyle/>
          <a:p>
            <a:r>
              <a:rPr lang="en-US" sz="3200" dirty="0"/>
              <a:t>Own Your Genius .. </a:t>
            </a:r>
            <a:r>
              <a:rPr lang="en-US" sz="3200" dirty="0" err="1"/>
              <a:t>Danelle</a:t>
            </a:r>
            <a:r>
              <a:rPr lang="en-US" sz="3200" dirty="0"/>
              <a:t> Delgado</a:t>
            </a:r>
            <a:br>
              <a:rPr lang="en-US" sz="3200" dirty="0"/>
            </a:br>
            <a:r>
              <a:rPr lang="en-US" sz="3200" dirty="0"/>
              <a:t>Start a New Story</a:t>
            </a:r>
          </a:p>
        </p:txBody>
      </p:sp>
      <p:sp>
        <p:nvSpPr>
          <p:cNvPr id="3" name="Content Placeholder 2"/>
          <p:cNvSpPr>
            <a:spLocks noGrp="1"/>
          </p:cNvSpPr>
          <p:nvPr>
            <p:ph idx="1"/>
          </p:nvPr>
        </p:nvSpPr>
        <p:spPr>
          <a:xfrm>
            <a:off x="123037" y="1729345"/>
            <a:ext cx="8117295" cy="829159"/>
          </a:xfrm>
        </p:spPr>
        <p:txBody>
          <a:bodyPr>
            <a:normAutofit fontScale="92500"/>
          </a:bodyPr>
          <a:lstStyle/>
          <a:p>
            <a:pPr marL="0" indent="0">
              <a:buNone/>
            </a:pPr>
            <a:r>
              <a:rPr lang="en-US" sz="1800" dirty="0">
                <a:solidFill>
                  <a:srgbClr val="222222"/>
                </a:solidFill>
                <a:latin typeface="Arial" panose="020B0604020202020204" pitchFamily="34" charset="0"/>
              </a:rPr>
              <a:t> "No one watches the news from 20 years ago…</a:t>
            </a:r>
          </a:p>
          <a:p>
            <a:pPr marL="0" indent="0">
              <a:buNone/>
            </a:pPr>
            <a:r>
              <a:rPr lang="en-US" sz="1800" dirty="0">
                <a:solidFill>
                  <a:srgbClr val="222222"/>
                </a:solidFill>
                <a:latin typeface="Arial" panose="020B0604020202020204" pitchFamily="34" charset="0"/>
              </a:rPr>
              <a:t> so why do we continue to listen to the things that people said to us 20 years ago?"</a:t>
            </a:r>
            <a:endParaRPr lang="en-US" sz="1800" dirty="0"/>
          </a:p>
        </p:txBody>
      </p:sp>
      <p:sp>
        <p:nvSpPr>
          <p:cNvPr id="4" name="Rectangle 3"/>
          <p:cNvSpPr/>
          <p:nvPr/>
        </p:nvSpPr>
        <p:spPr>
          <a:xfrm>
            <a:off x="5722665" y="4938464"/>
            <a:ext cx="2068287" cy="1261884"/>
          </a:xfrm>
          <a:prstGeom prst="rect">
            <a:avLst/>
          </a:prstGeom>
        </p:spPr>
        <p:txBody>
          <a:bodyPr wrap="square">
            <a:spAutoFit/>
          </a:bodyPr>
          <a:lstStyle/>
          <a:p>
            <a:endParaRPr lang="en-US" dirty="0">
              <a:solidFill>
                <a:srgbClr val="222222"/>
              </a:solidFill>
              <a:latin typeface="Arial" panose="020B0604020202020204" pitchFamily="34" charset="0"/>
            </a:endParaRPr>
          </a:p>
          <a:p>
            <a:endParaRPr lang="en-US" dirty="0">
              <a:solidFill>
                <a:srgbClr val="222222"/>
              </a:solidFill>
              <a:latin typeface="Arial" panose="020B0604020202020204" pitchFamily="34" charset="0"/>
            </a:endParaRPr>
          </a:p>
          <a:p>
            <a:r>
              <a:rPr lang="en-US" sz="4000" dirty="0">
                <a:solidFill>
                  <a:srgbClr val="222222"/>
                </a:solidFill>
                <a:latin typeface="Arial" panose="020B0604020202020204" pitchFamily="34" charset="0"/>
              </a:rPr>
              <a:t>Results!</a:t>
            </a:r>
            <a:endParaRPr lang="en-US" sz="4000" b="0" i="0" dirty="0">
              <a:solidFill>
                <a:srgbClr val="222222"/>
              </a:solidFill>
              <a:effectLst/>
              <a:latin typeface="Arial" panose="020B0604020202020204" pitchFamily="34" charset="0"/>
            </a:endParaRPr>
          </a:p>
        </p:txBody>
      </p:sp>
      <p:sp>
        <p:nvSpPr>
          <p:cNvPr id="5" name="Rectangle 4"/>
          <p:cNvSpPr/>
          <p:nvPr/>
        </p:nvSpPr>
        <p:spPr>
          <a:xfrm>
            <a:off x="3113218" y="3306298"/>
            <a:ext cx="3111749" cy="584775"/>
          </a:xfrm>
          <a:prstGeom prst="rect">
            <a:avLst/>
          </a:prstGeom>
        </p:spPr>
        <p:txBody>
          <a:bodyPr wrap="none">
            <a:spAutoFit/>
          </a:bodyPr>
          <a:lstStyle/>
          <a:p>
            <a:pPr lvl="0"/>
            <a:r>
              <a:rPr lang="en-US" sz="3200" dirty="0">
                <a:solidFill>
                  <a:srgbClr val="222222"/>
                </a:solidFill>
                <a:latin typeface="Arial" panose="020B0604020202020204" pitchFamily="34" charset="0"/>
              </a:rPr>
              <a:t>Programming = </a:t>
            </a:r>
          </a:p>
        </p:txBody>
      </p:sp>
      <p:sp>
        <p:nvSpPr>
          <p:cNvPr id="6" name="Rectangle 5"/>
          <p:cNvSpPr/>
          <p:nvPr/>
        </p:nvSpPr>
        <p:spPr>
          <a:xfrm>
            <a:off x="3090446" y="4083599"/>
            <a:ext cx="2246128" cy="584775"/>
          </a:xfrm>
          <a:prstGeom prst="rect">
            <a:avLst/>
          </a:prstGeom>
        </p:spPr>
        <p:txBody>
          <a:bodyPr wrap="none">
            <a:spAutoFit/>
          </a:bodyPr>
          <a:lstStyle/>
          <a:p>
            <a:r>
              <a:rPr lang="en-US" sz="3200" dirty="0">
                <a:solidFill>
                  <a:srgbClr val="222222"/>
                </a:solidFill>
                <a:latin typeface="Arial" panose="020B0604020202020204" pitchFamily="34" charset="0"/>
              </a:rPr>
              <a:t>Thoughts =</a:t>
            </a:r>
            <a:endParaRPr lang="en-US" dirty="0"/>
          </a:p>
        </p:txBody>
      </p:sp>
      <p:sp>
        <p:nvSpPr>
          <p:cNvPr id="7" name="Rectangle 6"/>
          <p:cNvSpPr/>
          <p:nvPr/>
        </p:nvSpPr>
        <p:spPr>
          <a:xfrm>
            <a:off x="3152230" y="4849586"/>
            <a:ext cx="2087431" cy="584775"/>
          </a:xfrm>
          <a:prstGeom prst="rect">
            <a:avLst/>
          </a:prstGeom>
        </p:spPr>
        <p:txBody>
          <a:bodyPr wrap="none">
            <a:spAutoFit/>
          </a:bodyPr>
          <a:lstStyle/>
          <a:p>
            <a:r>
              <a:rPr lang="en-US" sz="3200" dirty="0">
                <a:solidFill>
                  <a:srgbClr val="222222"/>
                </a:solidFill>
                <a:latin typeface="Arial" panose="020B0604020202020204" pitchFamily="34" charset="0"/>
              </a:rPr>
              <a:t>Feelings =</a:t>
            </a:r>
            <a:endParaRPr lang="en-US" dirty="0"/>
          </a:p>
        </p:txBody>
      </p:sp>
      <p:sp>
        <p:nvSpPr>
          <p:cNvPr id="8" name="Rectangle 7"/>
          <p:cNvSpPr/>
          <p:nvPr/>
        </p:nvSpPr>
        <p:spPr>
          <a:xfrm>
            <a:off x="3152230" y="5615573"/>
            <a:ext cx="1883849" cy="584775"/>
          </a:xfrm>
          <a:prstGeom prst="rect">
            <a:avLst/>
          </a:prstGeom>
        </p:spPr>
        <p:txBody>
          <a:bodyPr wrap="none">
            <a:spAutoFit/>
          </a:bodyPr>
          <a:lstStyle/>
          <a:p>
            <a:r>
              <a:rPr lang="en-US" sz="3200" dirty="0">
                <a:solidFill>
                  <a:srgbClr val="222222"/>
                </a:solidFill>
                <a:latin typeface="Arial" panose="020B0604020202020204" pitchFamily="34" charset="0"/>
              </a:rPr>
              <a:t>Actions =</a:t>
            </a:r>
            <a:endParaRPr lang="en-US" dirty="0"/>
          </a:p>
        </p:txBody>
      </p:sp>
      <p:sp>
        <p:nvSpPr>
          <p:cNvPr id="9" name="Rectangle 8"/>
          <p:cNvSpPr/>
          <p:nvPr/>
        </p:nvSpPr>
        <p:spPr>
          <a:xfrm>
            <a:off x="355540" y="2743136"/>
            <a:ext cx="5515356" cy="369332"/>
          </a:xfrm>
          <a:prstGeom prst="rect">
            <a:avLst/>
          </a:prstGeom>
        </p:spPr>
        <p:txBody>
          <a:bodyPr wrap="none">
            <a:spAutoFit/>
          </a:bodyPr>
          <a:lstStyle/>
          <a:p>
            <a:pPr lvl="0"/>
            <a:r>
              <a:rPr lang="en-US" dirty="0">
                <a:solidFill>
                  <a:srgbClr val="222222"/>
                </a:solidFill>
                <a:latin typeface="Arial" panose="020B0604020202020204" pitchFamily="34" charset="0"/>
              </a:rPr>
              <a:t>From Secrets of the Millionaire Mind by T. </a:t>
            </a:r>
            <a:r>
              <a:rPr lang="en-US" dirty="0" err="1">
                <a:solidFill>
                  <a:srgbClr val="222222"/>
                </a:solidFill>
                <a:latin typeface="Arial" panose="020B0604020202020204" pitchFamily="34" charset="0"/>
              </a:rPr>
              <a:t>Harv</a:t>
            </a:r>
            <a:r>
              <a:rPr lang="en-US" dirty="0">
                <a:solidFill>
                  <a:srgbClr val="222222"/>
                </a:solidFill>
                <a:latin typeface="Arial" panose="020B0604020202020204" pitchFamily="34" charset="0"/>
              </a:rPr>
              <a:t> </a:t>
            </a:r>
            <a:r>
              <a:rPr lang="en-US" dirty="0" err="1">
                <a:solidFill>
                  <a:srgbClr val="222222"/>
                </a:solidFill>
                <a:latin typeface="Arial" panose="020B0604020202020204" pitchFamily="34" charset="0"/>
              </a:rPr>
              <a:t>Eker</a:t>
            </a:r>
            <a:endParaRPr lang="en-US" dirty="0">
              <a:solidFill>
                <a:srgbClr val="222222"/>
              </a:solidFill>
              <a:latin typeface="Arial" panose="020B0604020202020204" pitchFamily="34" charset="0"/>
            </a:endParaRPr>
          </a:p>
        </p:txBody>
      </p:sp>
      <p:sp>
        <p:nvSpPr>
          <p:cNvPr id="10" name="TextBox 9">
            <a:extLst>
              <a:ext uri="{FF2B5EF4-FFF2-40B4-BE49-F238E27FC236}">
                <a16:creationId xmlns:a16="http://schemas.microsoft.com/office/drawing/2014/main" id="{C6350EF7-02FA-AB49-BE2A-6F36F03F5C05}"/>
              </a:ext>
            </a:extLst>
          </p:cNvPr>
          <p:cNvSpPr txBox="1"/>
          <p:nvPr/>
        </p:nvSpPr>
        <p:spPr>
          <a:xfrm>
            <a:off x="10449085" y="6141628"/>
            <a:ext cx="1087395" cy="369332"/>
          </a:xfrm>
          <a:prstGeom prst="rect">
            <a:avLst/>
          </a:prstGeom>
          <a:noFill/>
        </p:spPr>
        <p:txBody>
          <a:bodyPr wrap="square" rtlCol="0">
            <a:spAutoFit/>
          </a:bodyPr>
          <a:lstStyle/>
          <a:p>
            <a:r>
              <a:rPr lang="en-US" dirty="0"/>
              <a:t>Francine</a:t>
            </a:r>
          </a:p>
        </p:txBody>
      </p:sp>
      <p:pic>
        <p:nvPicPr>
          <p:cNvPr id="13" name="Picture 6" descr="https://images-na.ssl-images-amazon.com/images/I/51B+81WYKbL._SX311_BO1,204,203,200_.jpg">
            <a:extLst>
              <a:ext uri="{FF2B5EF4-FFF2-40B4-BE49-F238E27FC236}">
                <a16:creationId xmlns:a16="http://schemas.microsoft.com/office/drawing/2014/main" id="{2D1A9BE7-0504-FD46-8114-0A3CAA6F1239}"/>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856318" y="3406691"/>
            <a:ext cx="1810124" cy="2885789"/>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descr="Danelle Delgado | Facebook">
            <a:extLst>
              <a:ext uri="{FF2B5EF4-FFF2-40B4-BE49-F238E27FC236}">
                <a16:creationId xmlns:a16="http://schemas.microsoft.com/office/drawing/2014/main" id="{F9828AA9-A4C6-024C-A842-3ABE7C387C66}"/>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240332" y="347040"/>
            <a:ext cx="3828631" cy="38286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784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2">
            <a:lumMod val="40000"/>
            <a:lumOff val="60000"/>
            <a:alpha val="34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87531" y="2547257"/>
            <a:ext cx="5856515" cy="4101737"/>
          </a:xfrm>
        </p:spPr>
        <p:txBody>
          <a:bodyPr>
            <a:normAutofit/>
          </a:bodyPr>
          <a:lstStyle/>
          <a:p>
            <a:pPr marL="0" marR="0" lvl="0" indent="0">
              <a:lnSpc>
                <a:spcPct val="107000"/>
              </a:lnSpc>
              <a:spcBef>
                <a:spcPts val="0"/>
              </a:spcBef>
              <a:spcAft>
                <a:spcPts val="0"/>
              </a:spcAft>
              <a:buNone/>
            </a:pPr>
            <a:r>
              <a:rPr lang="en-US" sz="1800" dirty="0">
                <a:latin typeface="Calibri" panose="020F0502020204030204" pitchFamily="34" charset="0"/>
                <a:ea typeface="Calibri" panose="020F0502020204030204" pitchFamily="34" charset="0"/>
                <a:cs typeface="Times New Roman" panose="02020603050405020304" pitchFamily="18" charset="0"/>
              </a:rPr>
              <a:t>The Miracle Morning for Network Marketers by Hal Elrod</a:t>
            </a:r>
          </a:p>
          <a:p>
            <a:pPr marL="0" marR="0" lvl="0" indent="0">
              <a:lnSpc>
                <a:spcPct val="107000"/>
              </a:lnSpc>
              <a:spcBef>
                <a:spcPts val="0"/>
              </a:spcBef>
              <a:spcAft>
                <a:spcPts val="0"/>
              </a:spcAft>
              <a:buNone/>
            </a:pPr>
            <a:r>
              <a:rPr lang="en-US" sz="1800" dirty="0">
                <a:latin typeface="Calibri" panose="020F0502020204030204" pitchFamily="34" charset="0"/>
                <a:ea typeface="Calibri" panose="020F0502020204030204" pitchFamily="34" charset="0"/>
                <a:cs typeface="Times New Roman" panose="02020603050405020304" pitchFamily="18" charset="0"/>
              </a:rPr>
              <a:t>The Traveler’s Gift by Andy Andrews</a:t>
            </a:r>
          </a:p>
          <a:p>
            <a:pPr marL="0" marR="0" lvl="0" indent="0">
              <a:lnSpc>
                <a:spcPct val="107000"/>
              </a:lnSpc>
              <a:spcBef>
                <a:spcPts val="0"/>
              </a:spcBef>
              <a:spcAft>
                <a:spcPts val="0"/>
              </a:spcAft>
              <a:buNone/>
            </a:pPr>
            <a:r>
              <a:rPr lang="en-US" sz="1800" dirty="0">
                <a:latin typeface="Calibri" panose="020F0502020204030204" pitchFamily="34" charset="0"/>
                <a:ea typeface="Calibri" panose="020F0502020204030204" pitchFamily="34" charset="0"/>
                <a:cs typeface="Times New Roman" panose="02020603050405020304" pitchFamily="18" charset="0"/>
              </a:rPr>
              <a:t>The Success Principles by Jack Canfield</a:t>
            </a:r>
          </a:p>
          <a:p>
            <a:pPr marL="0" marR="0" lvl="0" indent="0">
              <a:lnSpc>
                <a:spcPct val="107000"/>
              </a:lnSpc>
              <a:spcBef>
                <a:spcPts val="0"/>
              </a:spcBef>
              <a:spcAft>
                <a:spcPts val="0"/>
              </a:spcAft>
              <a:buNone/>
            </a:pPr>
            <a:r>
              <a:rPr lang="en-US" sz="1800" dirty="0">
                <a:latin typeface="Calibri" panose="020F0502020204030204" pitchFamily="34" charset="0"/>
                <a:ea typeface="Calibri" panose="020F0502020204030204" pitchFamily="34" charset="0"/>
                <a:cs typeface="Times New Roman" panose="02020603050405020304" pitchFamily="18" charset="0"/>
              </a:rPr>
              <a:t>Go Pro by Eric </a:t>
            </a:r>
            <a:r>
              <a:rPr lang="en-US" sz="1800" dirty="0" err="1">
                <a:latin typeface="Calibri" panose="020F0502020204030204" pitchFamily="34" charset="0"/>
                <a:ea typeface="Calibri" panose="020F0502020204030204" pitchFamily="34" charset="0"/>
                <a:cs typeface="Times New Roman" panose="02020603050405020304" pitchFamily="18" charset="0"/>
              </a:rPr>
              <a:t>Worre</a:t>
            </a:r>
            <a:endParaRPr lang="en-US" sz="1800" dirty="0">
              <a:latin typeface="Calibri" panose="020F0502020204030204" pitchFamily="34" charset="0"/>
              <a:ea typeface="Calibri" panose="020F0502020204030204" pitchFamily="34" charset="0"/>
              <a:cs typeface="Times New Roman" panose="02020603050405020304" pitchFamily="18" charset="0"/>
            </a:endParaRPr>
          </a:p>
          <a:p>
            <a:pPr marL="0" marR="0" lvl="0" indent="0">
              <a:lnSpc>
                <a:spcPct val="107000"/>
              </a:lnSpc>
              <a:spcBef>
                <a:spcPts val="0"/>
              </a:spcBef>
              <a:spcAft>
                <a:spcPts val="0"/>
              </a:spcAft>
              <a:buNone/>
            </a:pPr>
            <a:r>
              <a:rPr lang="en-US" sz="1800" dirty="0">
                <a:latin typeface="Calibri" panose="020F0502020204030204" pitchFamily="34" charset="0"/>
                <a:ea typeface="Calibri" panose="020F0502020204030204" pitchFamily="34" charset="0"/>
                <a:cs typeface="Times New Roman" panose="02020603050405020304" pitchFamily="18" charset="0"/>
              </a:rPr>
              <a:t>How Successful People Think by John Maxwell </a:t>
            </a:r>
          </a:p>
          <a:p>
            <a:pPr marL="0" marR="0" lvl="0" indent="0">
              <a:lnSpc>
                <a:spcPct val="107000"/>
              </a:lnSpc>
              <a:spcBef>
                <a:spcPts val="0"/>
              </a:spcBef>
              <a:spcAft>
                <a:spcPts val="0"/>
              </a:spcAft>
              <a:buNone/>
            </a:pPr>
            <a:r>
              <a:rPr lang="en-US" sz="1800" dirty="0">
                <a:latin typeface="Calibri" panose="020F0502020204030204" pitchFamily="34" charset="0"/>
                <a:ea typeface="Calibri" panose="020F0502020204030204" pitchFamily="34" charset="0"/>
                <a:cs typeface="Times New Roman" panose="02020603050405020304" pitchFamily="18" charset="0"/>
              </a:rPr>
              <a:t>	(and anything by him)</a:t>
            </a:r>
          </a:p>
          <a:p>
            <a:pPr marL="0" marR="0" lvl="0" indent="0">
              <a:lnSpc>
                <a:spcPct val="107000"/>
              </a:lnSpc>
              <a:spcBef>
                <a:spcPts val="0"/>
              </a:spcBef>
              <a:spcAft>
                <a:spcPts val="0"/>
              </a:spcAft>
              <a:buNone/>
            </a:pPr>
            <a:r>
              <a:rPr lang="en-US" sz="1800" dirty="0">
                <a:latin typeface="Calibri" panose="020F0502020204030204" pitchFamily="34" charset="0"/>
                <a:ea typeface="Calibri" panose="020F0502020204030204" pitchFamily="34" charset="0"/>
                <a:cs typeface="Times New Roman" panose="02020603050405020304" pitchFamily="18" charset="0"/>
              </a:rPr>
              <a:t>The Gifts of Imperfection by </a:t>
            </a:r>
            <a:r>
              <a:rPr lang="en-US" sz="1800" dirty="0" err="1">
                <a:latin typeface="Calibri" panose="020F0502020204030204" pitchFamily="34" charset="0"/>
                <a:ea typeface="Calibri" panose="020F0502020204030204" pitchFamily="34" charset="0"/>
                <a:cs typeface="Times New Roman" panose="02020603050405020304" pitchFamily="18" charset="0"/>
              </a:rPr>
              <a:t>Brene</a:t>
            </a:r>
            <a:r>
              <a:rPr lang="en-US" sz="1800" dirty="0">
                <a:latin typeface="Calibri" panose="020F0502020204030204" pitchFamily="34" charset="0"/>
                <a:ea typeface="Calibri" panose="020F0502020204030204" pitchFamily="34" charset="0"/>
                <a:cs typeface="Times New Roman" panose="02020603050405020304" pitchFamily="18" charset="0"/>
              </a:rPr>
              <a:t> Brown </a:t>
            </a:r>
          </a:p>
          <a:p>
            <a:pPr marL="0" marR="0" lvl="0" indent="0">
              <a:lnSpc>
                <a:spcPct val="107000"/>
              </a:lnSpc>
              <a:spcBef>
                <a:spcPts val="0"/>
              </a:spcBef>
              <a:spcAft>
                <a:spcPts val="0"/>
              </a:spcAft>
              <a:buNone/>
            </a:pPr>
            <a:r>
              <a:rPr lang="en-US" sz="1800" dirty="0">
                <a:latin typeface="Calibri" panose="020F0502020204030204" pitchFamily="34" charset="0"/>
                <a:ea typeface="Calibri" panose="020F0502020204030204" pitchFamily="34" charset="0"/>
                <a:cs typeface="Times New Roman" panose="02020603050405020304" pitchFamily="18" charset="0"/>
              </a:rPr>
              <a:t>	(and anything by her)</a:t>
            </a:r>
          </a:p>
          <a:p>
            <a:pPr marL="0" marR="0" lvl="0" indent="0">
              <a:lnSpc>
                <a:spcPct val="107000"/>
              </a:lnSpc>
              <a:spcBef>
                <a:spcPts val="0"/>
              </a:spcBef>
              <a:spcAft>
                <a:spcPts val="0"/>
              </a:spcAft>
              <a:buNone/>
            </a:pPr>
            <a:r>
              <a:rPr lang="en-US" sz="1800" dirty="0">
                <a:latin typeface="Calibri" panose="020F0502020204030204" pitchFamily="34" charset="0"/>
                <a:ea typeface="Calibri" panose="020F0502020204030204" pitchFamily="34" charset="0"/>
                <a:cs typeface="Times New Roman" panose="02020603050405020304" pitchFamily="18" charset="0"/>
              </a:rPr>
              <a:t>Everyday Millionaires by Chris Hogan</a:t>
            </a:r>
          </a:p>
          <a:p>
            <a:pPr marL="0" marR="0" lvl="0" indent="0">
              <a:lnSpc>
                <a:spcPct val="107000"/>
              </a:lnSpc>
              <a:spcBef>
                <a:spcPts val="0"/>
              </a:spcBef>
              <a:spcAft>
                <a:spcPts val="0"/>
              </a:spcAft>
              <a:buNone/>
            </a:pPr>
            <a:r>
              <a:rPr lang="en-US" sz="1800" dirty="0">
                <a:latin typeface="Calibri" panose="020F0502020204030204" pitchFamily="34" charset="0"/>
                <a:ea typeface="Calibri" panose="020F0502020204030204" pitchFamily="34" charset="0"/>
                <a:cs typeface="Times New Roman" panose="02020603050405020304" pitchFamily="18" charset="0"/>
              </a:rPr>
              <a:t>The Circle Maker by Mark </a:t>
            </a:r>
            <a:r>
              <a:rPr lang="en-US" sz="1800" dirty="0" err="1">
                <a:latin typeface="Calibri" panose="020F0502020204030204" pitchFamily="34" charset="0"/>
                <a:ea typeface="Calibri" panose="020F0502020204030204" pitchFamily="34" charset="0"/>
                <a:cs typeface="Times New Roman" panose="02020603050405020304" pitchFamily="18" charset="0"/>
              </a:rPr>
              <a:t>Batterson</a:t>
            </a:r>
            <a:endParaRPr lang="en-US" sz="1800" dirty="0">
              <a:latin typeface="Calibri" panose="020F0502020204030204" pitchFamily="34" charset="0"/>
              <a:ea typeface="Calibri" panose="020F0502020204030204" pitchFamily="34" charset="0"/>
              <a:cs typeface="Times New Roman" panose="02020603050405020304" pitchFamily="18" charset="0"/>
            </a:endParaRPr>
          </a:p>
          <a:p>
            <a:pPr marL="0" marR="0" lvl="0" indent="0">
              <a:lnSpc>
                <a:spcPct val="107000"/>
              </a:lnSpc>
              <a:spcBef>
                <a:spcPts val="0"/>
              </a:spcBef>
              <a:spcAft>
                <a:spcPts val="0"/>
              </a:spcAft>
              <a:buNone/>
            </a:pPr>
            <a:r>
              <a:rPr lang="en-US" sz="1800" dirty="0">
                <a:latin typeface="Calibri" panose="020F0502020204030204" pitchFamily="34" charset="0"/>
                <a:ea typeface="Calibri" panose="020F0502020204030204" pitchFamily="34" charset="0"/>
                <a:cs typeface="Times New Roman" panose="02020603050405020304" pitchFamily="18" charset="0"/>
              </a:rPr>
              <a:t>Resisting Happiness by Matthew Kelly</a:t>
            </a:r>
          </a:p>
          <a:p>
            <a:pPr marL="0" marR="0" lvl="0" indent="0">
              <a:lnSpc>
                <a:spcPct val="107000"/>
              </a:lnSpc>
              <a:spcBef>
                <a:spcPts val="0"/>
              </a:spcBef>
              <a:spcAft>
                <a:spcPts val="0"/>
              </a:spcAft>
              <a:buNone/>
            </a:pPr>
            <a:r>
              <a:rPr lang="en-US" sz="1800" dirty="0">
                <a:latin typeface="Calibri" panose="020F0502020204030204" pitchFamily="34" charset="0"/>
                <a:ea typeface="Calibri" panose="020F0502020204030204" pitchFamily="34" charset="0"/>
                <a:cs typeface="Times New Roman" panose="02020603050405020304" pitchFamily="18" charset="0"/>
              </a:rPr>
              <a:t>Becoming  A Millionaire God’s Way by C. Thomas Anderson</a:t>
            </a:r>
          </a:p>
          <a:p>
            <a:pPr marL="0" marR="0" lvl="0" indent="0">
              <a:lnSpc>
                <a:spcPct val="107000"/>
              </a:lnSpc>
              <a:spcBef>
                <a:spcPts val="0"/>
              </a:spcBef>
              <a:spcAft>
                <a:spcPts val="0"/>
              </a:spcAft>
              <a:buNone/>
            </a:pPr>
            <a:r>
              <a:rPr lang="en-US" sz="1800" dirty="0">
                <a:latin typeface="Calibri" panose="020F0502020204030204" pitchFamily="34" charset="0"/>
                <a:ea typeface="Calibri" panose="020F0502020204030204" pitchFamily="34" charset="0"/>
                <a:cs typeface="Times New Roman" panose="02020603050405020304" pitchFamily="18" charset="0"/>
              </a:rPr>
              <a:t>The Greatest Salesman in the World by </a:t>
            </a:r>
            <a:r>
              <a:rPr lang="en-US" sz="1800" dirty="0" err="1">
                <a:latin typeface="Calibri" panose="020F0502020204030204" pitchFamily="34" charset="0"/>
                <a:ea typeface="Calibri" panose="020F0502020204030204" pitchFamily="34" charset="0"/>
                <a:cs typeface="Times New Roman" panose="02020603050405020304" pitchFamily="18" charset="0"/>
              </a:rPr>
              <a:t>Og</a:t>
            </a:r>
            <a:r>
              <a:rPr lang="en-US" sz="1800" dirty="0">
                <a:latin typeface="Calibri" panose="020F0502020204030204" pitchFamily="34" charset="0"/>
                <a:ea typeface="Calibri" panose="020F0502020204030204" pitchFamily="34" charset="0"/>
                <a:cs typeface="Times New Roman" panose="02020603050405020304" pitchFamily="18" charset="0"/>
              </a:rPr>
              <a:t> </a:t>
            </a:r>
            <a:r>
              <a:rPr lang="en-US" sz="1800" dirty="0" err="1">
                <a:latin typeface="Calibri" panose="020F0502020204030204" pitchFamily="34" charset="0"/>
                <a:ea typeface="Calibri" panose="020F0502020204030204" pitchFamily="34" charset="0"/>
                <a:cs typeface="Times New Roman" panose="02020603050405020304" pitchFamily="18" charset="0"/>
              </a:rPr>
              <a:t>Mandino</a:t>
            </a:r>
            <a:endParaRPr lang="en-US" sz="18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Rectangle 3"/>
          <p:cNvSpPr/>
          <p:nvPr/>
        </p:nvSpPr>
        <p:spPr>
          <a:xfrm>
            <a:off x="6653348" y="581456"/>
            <a:ext cx="6096000" cy="3416320"/>
          </a:xfrm>
          <a:prstGeom prst="rect">
            <a:avLst/>
          </a:prstGeom>
        </p:spPr>
        <p:txBody>
          <a:bodyPr>
            <a:spAutoFit/>
          </a:bodyPr>
          <a:lstStyle/>
          <a:p>
            <a:pPr lvl="0" defTabSz="609585"/>
            <a:r>
              <a:rPr lang="en-US" dirty="0">
                <a:solidFill>
                  <a:prstClr val="black"/>
                </a:solidFill>
                <a:latin typeface="Calibri" panose="020F0502020204030204" pitchFamily="34" charset="0"/>
                <a:ea typeface="Calibri" panose="020F0502020204030204" pitchFamily="34" charset="0"/>
                <a:cs typeface="Times New Roman" panose="02020603050405020304" pitchFamily="18" charset="0"/>
              </a:rPr>
              <a:t>Dream Big by Bob Goff</a:t>
            </a:r>
          </a:p>
          <a:p>
            <a:pPr lvl="0" defTabSz="609585"/>
            <a:r>
              <a:rPr lang="en-US" dirty="0">
                <a:solidFill>
                  <a:prstClr val="black"/>
                </a:solidFill>
                <a:latin typeface="Calibri" panose="020F0502020204030204" pitchFamily="34" charset="0"/>
                <a:ea typeface="Calibri" panose="020F0502020204030204" pitchFamily="34" charset="0"/>
                <a:cs typeface="Times New Roman" panose="02020603050405020304" pitchFamily="18" charset="0"/>
              </a:rPr>
              <a:t>Chase the Lion by Mark </a:t>
            </a:r>
            <a:r>
              <a:rPr lang="en-US" dirty="0" err="1">
                <a:solidFill>
                  <a:prstClr val="black"/>
                </a:solidFill>
                <a:latin typeface="Calibri" panose="020F0502020204030204" pitchFamily="34" charset="0"/>
                <a:ea typeface="Calibri" panose="020F0502020204030204" pitchFamily="34" charset="0"/>
                <a:cs typeface="Times New Roman" panose="02020603050405020304" pitchFamily="18" charset="0"/>
              </a:rPr>
              <a:t>Batterson</a:t>
            </a:r>
            <a:endParaRPr lang="en-US"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lvl="0" defTabSz="609585"/>
            <a:r>
              <a:rPr lang="en-US" dirty="0">
                <a:solidFill>
                  <a:prstClr val="black"/>
                </a:solidFill>
                <a:latin typeface="Calibri" panose="020F0502020204030204" pitchFamily="34" charset="0"/>
                <a:ea typeface="Calibri" panose="020F0502020204030204" pitchFamily="34" charset="0"/>
                <a:cs typeface="Times New Roman" panose="02020603050405020304" pitchFamily="18" charset="0"/>
              </a:rPr>
              <a:t>Money:  Master the Game by Tony Robbins</a:t>
            </a:r>
          </a:p>
          <a:p>
            <a:pPr lvl="0" defTabSz="609585"/>
            <a:r>
              <a:rPr lang="en-US" dirty="0">
                <a:solidFill>
                  <a:prstClr val="black"/>
                </a:solidFill>
                <a:latin typeface="Calibri" panose="020F0502020204030204" pitchFamily="34" charset="0"/>
                <a:ea typeface="Calibri" panose="020F0502020204030204" pitchFamily="34" charset="0"/>
                <a:cs typeface="Times New Roman" panose="02020603050405020304" pitchFamily="18" charset="0"/>
              </a:rPr>
              <a:t>The Snowball by Warren Buffett</a:t>
            </a:r>
          </a:p>
          <a:p>
            <a:pPr lvl="0" defTabSz="609585"/>
            <a:r>
              <a:rPr lang="en-US" dirty="0">
                <a:solidFill>
                  <a:prstClr val="black"/>
                </a:solidFill>
                <a:latin typeface="Calibri" panose="020F0502020204030204" pitchFamily="34" charset="0"/>
                <a:ea typeface="Calibri" panose="020F0502020204030204" pitchFamily="34" charset="0"/>
                <a:cs typeface="Times New Roman" panose="02020603050405020304" pitchFamily="18" charset="0"/>
              </a:rPr>
              <a:t>Complete Guide to Money by Dave Ramsey</a:t>
            </a:r>
          </a:p>
          <a:p>
            <a:pPr lvl="0" defTabSz="609585"/>
            <a:r>
              <a:rPr lang="en-US" dirty="0">
                <a:solidFill>
                  <a:prstClr val="black"/>
                </a:solidFill>
                <a:latin typeface="Calibri" panose="020F0502020204030204" pitchFamily="34" charset="0"/>
                <a:ea typeface="Calibri" panose="020F0502020204030204" pitchFamily="34" charset="0"/>
                <a:cs typeface="Times New Roman" panose="02020603050405020304" pitchFamily="18" charset="0"/>
              </a:rPr>
              <a:t>The Happiness Advantage by Shawn </a:t>
            </a:r>
            <a:r>
              <a:rPr lang="en-US" dirty="0" err="1">
                <a:solidFill>
                  <a:prstClr val="black"/>
                </a:solidFill>
                <a:latin typeface="Calibri" panose="020F0502020204030204" pitchFamily="34" charset="0"/>
                <a:ea typeface="Calibri" panose="020F0502020204030204" pitchFamily="34" charset="0"/>
                <a:cs typeface="Times New Roman" panose="02020603050405020304" pitchFamily="18" charset="0"/>
              </a:rPr>
              <a:t>Achor</a:t>
            </a:r>
            <a:endParaRPr lang="en-US"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lvl="0" defTabSz="609585"/>
            <a:r>
              <a:rPr lang="en-US" dirty="0">
                <a:solidFill>
                  <a:prstClr val="black"/>
                </a:solidFill>
                <a:latin typeface="Calibri" panose="020F0502020204030204" pitchFamily="34" charset="0"/>
                <a:ea typeface="Calibri" panose="020F0502020204030204" pitchFamily="34" charset="0"/>
                <a:cs typeface="Times New Roman" panose="02020603050405020304" pitchFamily="18" charset="0"/>
              </a:rPr>
              <a:t>Lioness Arising by Lisa </a:t>
            </a:r>
            <a:r>
              <a:rPr lang="en-US" dirty="0" err="1">
                <a:solidFill>
                  <a:prstClr val="black"/>
                </a:solidFill>
                <a:latin typeface="Calibri" panose="020F0502020204030204" pitchFamily="34" charset="0"/>
                <a:ea typeface="Calibri" panose="020F0502020204030204" pitchFamily="34" charset="0"/>
                <a:cs typeface="Times New Roman" panose="02020603050405020304" pitchFamily="18" charset="0"/>
              </a:rPr>
              <a:t>Bevere</a:t>
            </a:r>
            <a:endParaRPr lang="en-US"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lvl="0" defTabSz="609585"/>
            <a:r>
              <a:rPr lang="en-US" dirty="0">
                <a:solidFill>
                  <a:prstClr val="black"/>
                </a:solidFill>
                <a:latin typeface="Calibri" panose="020F0502020204030204" pitchFamily="34" charset="0"/>
                <a:ea typeface="Calibri" panose="020F0502020204030204" pitchFamily="34" charset="0"/>
                <a:cs typeface="Times New Roman" panose="02020603050405020304" pitchFamily="18" charset="0"/>
              </a:rPr>
              <a:t>There Are No Overachievers by Brian Biro</a:t>
            </a:r>
          </a:p>
          <a:p>
            <a:pPr lvl="0" defTabSz="609585"/>
            <a:r>
              <a:rPr lang="en-US" dirty="0">
                <a:solidFill>
                  <a:prstClr val="black"/>
                </a:solidFill>
                <a:latin typeface="Calibri" panose="020F0502020204030204" pitchFamily="34" charset="0"/>
                <a:ea typeface="Calibri" panose="020F0502020204030204" pitchFamily="34" charset="0"/>
                <a:cs typeface="Times New Roman" panose="02020603050405020304" pitchFamily="18" charset="0"/>
              </a:rPr>
              <a:t>Your Beautiful Purpose by Susie Larson</a:t>
            </a:r>
          </a:p>
          <a:p>
            <a:pPr lvl="0" defTabSz="609585"/>
            <a:r>
              <a:rPr lang="en-US" dirty="0">
                <a:solidFill>
                  <a:prstClr val="black"/>
                </a:solidFill>
                <a:latin typeface="Calibri" panose="020F0502020204030204" pitchFamily="34" charset="0"/>
                <a:ea typeface="Calibri" panose="020F0502020204030204" pitchFamily="34" charset="0"/>
                <a:cs typeface="Times New Roman" panose="02020603050405020304" pitchFamily="18" charset="0"/>
              </a:rPr>
              <a:t>Flip Flop CEO by Janine Finney </a:t>
            </a:r>
          </a:p>
          <a:p>
            <a:pPr lvl="0" defTabSz="609585"/>
            <a:r>
              <a:rPr lang="en-US" dirty="0">
                <a:solidFill>
                  <a:prstClr val="black"/>
                </a:solidFill>
                <a:latin typeface="Calibri" panose="020F0502020204030204" pitchFamily="34" charset="0"/>
                <a:ea typeface="Calibri" panose="020F0502020204030204" pitchFamily="34" charset="0"/>
                <a:cs typeface="Times New Roman" panose="02020603050405020304" pitchFamily="18" charset="0"/>
              </a:rPr>
              <a:t>Secrets of the Millionaire Mind by T. </a:t>
            </a:r>
            <a:r>
              <a:rPr lang="en-US" dirty="0" err="1">
                <a:solidFill>
                  <a:prstClr val="black"/>
                </a:solidFill>
                <a:latin typeface="Calibri" panose="020F0502020204030204" pitchFamily="34" charset="0"/>
                <a:ea typeface="Calibri" panose="020F0502020204030204" pitchFamily="34" charset="0"/>
                <a:cs typeface="Times New Roman" panose="02020603050405020304" pitchFamily="18" charset="0"/>
              </a:rPr>
              <a:t>Harv</a:t>
            </a:r>
            <a:r>
              <a:rPr lang="en-US" dirty="0">
                <a:solidFill>
                  <a:prstClr val="black"/>
                </a:solidFill>
                <a:latin typeface="Calibri" panose="020F0502020204030204" pitchFamily="34" charset="0"/>
                <a:ea typeface="Calibri" panose="020F0502020204030204" pitchFamily="34" charset="0"/>
                <a:cs typeface="Times New Roman" panose="02020603050405020304" pitchFamily="18" charset="0"/>
              </a:rPr>
              <a:t> </a:t>
            </a:r>
            <a:r>
              <a:rPr lang="en-US" dirty="0" err="1">
                <a:solidFill>
                  <a:prstClr val="black"/>
                </a:solidFill>
                <a:latin typeface="Calibri" panose="020F0502020204030204" pitchFamily="34" charset="0"/>
                <a:ea typeface="Calibri" panose="020F0502020204030204" pitchFamily="34" charset="0"/>
                <a:cs typeface="Times New Roman" panose="02020603050405020304" pitchFamily="18" charset="0"/>
              </a:rPr>
              <a:t>Eker</a:t>
            </a:r>
            <a:endParaRPr lang="en-US"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lvl="0" defTabSz="609585">
              <a:spcAft>
                <a:spcPts val="800"/>
              </a:spcAft>
            </a:pPr>
            <a:r>
              <a:rPr lang="en-US" dirty="0">
                <a:solidFill>
                  <a:prstClr val="black"/>
                </a:solidFill>
                <a:latin typeface="Calibri" panose="020F0502020204030204" pitchFamily="34" charset="0"/>
                <a:ea typeface="Calibri" panose="020F0502020204030204" pitchFamily="34" charset="0"/>
                <a:cs typeface="Times New Roman" panose="02020603050405020304" pitchFamily="18" charset="0"/>
              </a:rPr>
              <a:t>Fear Is Not the Boss of You by Jennifer </a:t>
            </a:r>
            <a:r>
              <a:rPr lang="en-US" dirty="0" err="1">
                <a:solidFill>
                  <a:prstClr val="black"/>
                </a:solidFill>
                <a:latin typeface="Calibri" panose="020F0502020204030204" pitchFamily="34" charset="0"/>
                <a:ea typeface="Calibri" panose="020F0502020204030204" pitchFamily="34" charset="0"/>
                <a:cs typeface="Times New Roman" panose="02020603050405020304" pitchFamily="18" charset="0"/>
              </a:rPr>
              <a:t>Allwood</a:t>
            </a:r>
            <a:endParaRPr lang="en-US"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p:txBody>
      </p:sp>
      <p:pic>
        <p:nvPicPr>
          <p:cNvPr id="5" name="Picture 12" descr="Paperback The Miracle Morning: The Not-So-Obvious Secret Guaranteed to Transform Your Life (Before 8AM) Book">
            <a:extLst>
              <a:ext uri="{FF2B5EF4-FFF2-40B4-BE49-F238E27FC236}">
                <a16:creationId xmlns:a16="http://schemas.microsoft.com/office/drawing/2014/main" id="{D0E4B9B5-CF1B-C341-B48D-14453C496F6E}"/>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366862" y="581456"/>
            <a:ext cx="1171791" cy="180672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https://images-na.ssl-images-amazon.com/images/I/51iwoOcEgtL._SX385_BO1,204,203,200_.jpg">
            <a:extLst>
              <a:ext uri="{FF2B5EF4-FFF2-40B4-BE49-F238E27FC236}">
                <a16:creationId xmlns:a16="http://schemas.microsoft.com/office/drawing/2014/main" id="{19656C52-0C14-F447-8AD1-7EC7E96CE395}"/>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9021185" y="4208325"/>
            <a:ext cx="1727717" cy="222772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https://images-na.ssl-images-amazon.com/images/I/41CyI5Q8E9L._SX330_BO1,204,203,200_.jpg">
            <a:extLst>
              <a:ext uri="{FF2B5EF4-FFF2-40B4-BE49-F238E27FC236}">
                <a16:creationId xmlns:a16="http://schemas.microsoft.com/office/drawing/2014/main" id="{801FDC0F-8B11-684A-BD13-D2307352BC9F}"/>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075968" y="4253388"/>
            <a:ext cx="1422213" cy="2137604"/>
          </a:xfrm>
          <a:prstGeom prst="rect">
            <a:avLst/>
          </a:prstGeom>
          <a:noFill/>
          <a:extLst>
            <a:ext uri="{909E8E84-426E-40DD-AFC4-6F175D3DCCD1}">
              <a14:hiddenFill xmlns:a14="http://schemas.microsoft.com/office/drawing/2010/main">
                <a:solidFill>
                  <a:srgbClr val="FFFFFF"/>
                </a:solidFill>
              </a14:hiddenFill>
            </a:ext>
          </a:extLst>
        </p:spPr>
      </p:pic>
      <p:sp>
        <p:nvSpPr>
          <p:cNvPr id="9" name="Title 8">
            <a:extLst>
              <a:ext uri="{FF2B5EF4-FFF2-40B4-BE49-F238E27FC236}">
                <a16:creationId xmlns:a16="http://schemas.microsoft.com/office/drawing/2014/main" id="{2EDDF8E9-4F82-B543-9AC6-009D022CE142}"/>
              </a:ext>
            </a:extLst>
          </p:cNvPr>
          <p:cNvSpPr>
            <a:spLocks noGrp="1"/>
          </p:cNvSpPr>
          <p:nvPr>
            <p:ph type="title"/>
          </p:nvPr>
        </p:nvSpPr>
        <p:spPr>
          <a:xfrm>
            <a:off x="560173" y="770318"/>
            <a:ext cx="3233351" cy="1143000"/>
          </a:xfrm>
          <a:ln>
            <a:solidFill>
              <a:schemeClr val="tx1">
                <a:lumMod val="50000"/>
                <a:lumOff val="50000"/>
              </a:schemeClr>
            </a:solidFill>
          </a:ln>
        </p:spPr>
        <p:txBody>
          <a:bodyPr>
            <a:normAutofit fontScale="90000"/>
          </a:bodyPr>
          <a:lstStyle/>
          <a:p>
            <a:r>
              <a:rPr lang="en-US" sz="4000" dirty="0"/>
              <a:t>Recommended</a:t>
            </a:r>
            <a:br>
              <a:rPr lang="en-US" sz="4000" dirty="0"/>
            </a:br>
            <a:r>
              <a:rPr lang="en-US" sz="4000" dirty="0"/>
              <a:t>Reading</a:t>
            </a:r>
          </a:p>
        </p:txBody>
      </p:sp>
      <p:sp>
        <p:nvSpPr>
          <p:cNvPr id="10" name="TextBox 9">
            <a:extLst>
              <a:ext uri="{FF2B5EF4-FFF2-40B4-BE49-F238E27FC236}">
                <a16:creationId xmlns:a16="http://schemas.microsoft.com/office/drawing/2014/main" id="{254E9A33-0032-A940-8411-E220DDC69086}"/>
              </a:ext>
            </a:extLst>
          </p:cNvPr>
          <p:cNvSpPr txBox="1"/>
          <p:nvPr/>
        </p:nvSpPr>
        <p:spPr>
          <a:xfrm>
            <a:off x="10861589" y="6487297"/>
            <a:ext cx="1668161" cy="369332"/>
          </a:xfrm>
          <a:prstGeom prst="rect">
            <a:avLst/>
          </a:prstGeom>
          <a:noFill/>
        </p:spPr>
        <p:txBody>
          <a:bodyPr wrap="square" rtlCol="0">
            <a:spAutoFit/>
          </a:bodyPr>
          <a:lstStyle/>
          <a:p>
            <a:r>
              <a:rPr lang="en-US" dirty="0"/>
              <a:t>Francine</a:t>
            </a:r>
          </a:p>
        </p:txBody>
      </p:sp>
    </p:spTree>
    <p:extLst>
      <p:ext uri="{BB962C8B-B14F-4D97-AF65-F5344CB8AC3E}">
        <p14:creationId xmlns:p14="http://schemas.microsoft.com/office/powerpoint/2010/main" val="14282633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Freeform: Shape 10">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Isosceles Triangle 18">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2"/>
          <a:stretch>
            <a:fillRect/>
          </a:stretch>
        </p:blipFill>
        <p:spPr>
          <a:xfrm>
            <a:off x="2428650" y="114647"/>
            <a:ext cx="4556052" cy="6372103"/>
          </a:xfrm>
          <a:prstGeom prst="rect">
            <a:avLst/>
          </a:prstGeom>
          <a:ln>
            <a:noFill/>
          </a:ln>
        </p:spPr>
      </p:pic>
      <p:sp>
        <p:nvSpPr>
          <p:cNvPr id="21" name="Isosceles Triangle 20">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6E0808DB-40DA-D340-9857-B6C0FC415A2B}"/>
              </a:ext>
            </a:extLst>
          </p:cNvPr>
          <p:cNvSpPr txBox="1"/>
          <p:nvPr/>
        </p:nvSpPr>
        <p:spPr>
          <a:xfrm>
            <a:off x="10603523" y="6453143"/>
            <a:ext cx="1588477" cy="369332"/>
          </a:xfrm>
          <a:prstGeom prst="rect">
            <a:avLst/>
          </a:prstGeom>
          <a:noFill/>
        </p:spPr>
        <p:txBody>
          <a:bodyPr wrap="square" rtlCol="0">
            <a:spAutoFit/>
          </a:bodyPr>
          <a:lstStyle/>
          <a:p>
            <a:r>
              <a:rPr lang="en-US" dirty="0"/>
              <a:t>Francine</a:t>
            </a:r>
          </a:p>
        </p:txBody>
      </p:sp>
      <p:pic>
        <p:nvPicPr>
          <p:cNvPr id="6" name="Picture 5">
            <a:extLst>
              <a:ext uri="{FF2B5EF4-FFF2-40B4-BE49-F238E27FC236}">
                <a16:creationId xmlns:a16="http://schemas.microsoft.com/office/drawing/2014/main" id="{2FAE7C7C-D2FE-1C4C-8A52-EE77ED7CE01F}"/>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rot="5400000">
            <a:off x="7649175" y="2320765"/>
            <a:ext cx="3226525" cy="2572187"/>
          </a:xfrm>
          <a:prstGeom prst="rect">
            <a:avLst/>
          </a:prstGeom>
        </p:spPr>
      </p:pic>
      <p:sp>
        <p:nvSpPr>
          <p:cNvPr id="7" name="TextBox 6">
            <a:extLst>
              <a:ext uri="{FF2B5EF4-FFF2-40B4-BE49-F238E27FC236}">
                <a16:creationId xmlns:a16="http://schemas.microsoft.com/office/drawing/2014/main" id="{F6E52E6D-83A5-574A-B80C-F05346665F3A}"/>
              </a:ext>
            </a:extLst>
          </p:cNvPr>
          <p:cNvSpPr txBox="1"/>
          <p:nvPr/>
        </p:nvSpPr>
        <p:spPr>
          <a:xfrm>
            <a:off x="8011531" y="5412259"/>
            <a:ext cx="2375687" cy="369332"/>
          </a:xfrm>
          <a:prstGeom prst="rect">
            <a:avLst/>
          </a:prstGeom>
          <a:noFill/>
        </p:spPr>
        <p:txBody>
          <a:bodyPr wrap="square" rtlCol="0">
            <a:spAutoFit/>
          </a:bodyPr>
          <a:lstStyle/>
          <a:p>
            <a:pPr algn="ctr"/>
            <a:r>
              <a:rPr lang="en-US" dirty="0"/>
              <a:t>Francine’s Journal</a:t>
            </a:r>
          </a:p>
        </p:txBody>
      </p:sp>
    </p:spTree>
    <p:extLst>
      <p:ext uri="{BB962C8B-B14F-4D97-AF65-F5344CB8AC3E}">
        <p14:creationId xmlns:p14="http://schemas.microsoft.com/office/powerpoint/2010/main" val="2071438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6CA3A3">
            <a:alpha val="26814"/>
          </a:srgbClr>
        </a:solidFill>
        <a:effectLst/>
      </p:bgPr>
    </p:bg>
    <p:spTree>
      <p:nvGrpSpPr>
        <p:cNvPr id="1" name=""/>
        <p:cNvGrpSpPr/>
        <p:nvPr/>
      </p:nvGrpSpPr>
      <p:grpSpPr>
        <a:xfrm>
          <a:off x="0" y="0"/>
          <a:ext cx="0" cy="0"/>
          <a:chOff x="0" y="0"/>
          <a:chExt cx="0" cy="0"/>
        </a:xfrm>
      </p:grpSpPr>
      <p:sp>
        <p:nvSpPr>
          <p:cNvPr id="5" name="TextBox 4"/>
          <p:cNvSpPr txBox="1"/>
          <p:nvPr/>
        </p:nvSpPr>
        <p:spPr>
          <a:xfrm>
            <a:off x="538152" y="4581905"/>
            <a:ext cx="10965882" cy="1938992"/>
          </a:xfrm>
          <a:prstGeom prst="rect">
            <a:avLst/>
          </a:prstGeom>
          <a:noFill/>
          <a:ln>
            <a:solidFill>
              <a:schemeClr val="tx2">
                <a:lumMod val="60000"/>
                <a:lumOff val="40000"/>
              </a:schemeClr>
            </a:solidFill>
          </a:ln>
        </p:spPr>
        <p:txBody>
          <a:bodyPr wrap="square" rtlCol="0">
            <a:spAutoFit/>
          </a:bodyPr>
          <a:lstStyle/>
          <a:p>
            <a:r>
              <a:rPr lang="en-US" sz="2000" dirty="0"/>
              <a:t>Benefits of a Member becoming a Distributor – </a:t>
            </a:r>
          </a:p>
          <a:p>
            <a:pPr marL="342900" indent="-342900">
              <a:buFont typeface="Arial" panose="020B0604020202020204" pitchFamily="34" charset="0"/>
              <a:buChar char="•"/>
            </a:pPr>
            <a:r>
              <a:rPr lang="en-US" sz="2000" dirty="0"/>
              <a:t>Free shipping (all shipping dollars convert to loyalty reward points)</a:t>
            </a:r>
          </a:p>
          <a:p>
            <a:pPr marL="342900" indent="-342900">
              <a:buFont typeface="Arial" panose="020B0604020202020204" pitchFamily="34" charset="0"/>
              <a:buChar char="•"/>
            </a:pPr>
            <a:r>
              <a:rPr lang="en-US" sz="2000" dirty="0"/>
              <a:t>Additional 10% discount on most popular items, when placed on a loyalty order</a:t>
            </a:r>
          </a:p>
          <a:p>
            <a:pPr marL="342900" indent="-342900">
              <a:buFont typeface="Arial" panose="020B0604020202020204" pitchFamily="34" charset="0"/>
              <a:buChar char="•"/>
            </a:pPr>
            <a:r>
              <a:rPr lang="en-US" sz="2000" dirty="0"/>
              <a:t>Earn products for FREE by sharing with a few friends</a:t>
            </a:r>
          </a:p>
          <a:p>
            <a:pPr marL="342900" indent="-342900">
              <a:buFont typeface="Arial" panose="020B0604020202020204" pitchFamily="34" charset="0"/>
              <a:buChar char="•"/>
            </a:pPr>
            <a:r>
              <a:rPr lang="en-US" sz="2000" dirty="0"/>
              <a:t>Earn “freedom income”</a:t>
            </a:r>
          </a:p>
          <a:p>
            <a:pPr marL="342900" indent="-342900">
              <a:buFont typeface="Arial" panose="020B0604020202020204" pitchFamily="34" charset="0"/>
              <a:buChar char="•"/>
            </a:pPr>
            <a:r>
              <a:rPr lang="en-US" sz="2000" dirty="0"/>
              <a:t>Tax deductions from a home-based business</a:t>
            </a:r>
          </a:p>
        </p:txBody>
      </p:sp>
      <p:sp>
        <p:nvSpPr>
          <p:cNvPr id="8" name="Title 7">
            <a:extLst>
              <a:ext uri="{FF2B5EF4-FFF2-40B4-BE49-F238E27FC236}">
                <a16:creationId xmlns:a16="http://schemas.microsoft.com/office/drawing/2014/main" id="{EC9A434E-2E7E-544E-98B7-65D515693B91}"/>
              </a:ext>
            </a:extLst>
          </p:cNvPr>
          <p:cNvSpPr>
            <a:spLocks noGrp="1"/>
          </p:cNvSpPr>
          <p:nvPr>
            <p:ph type="title"/>
          </p:nvPr>
        </p:nvSpPr>
        <p:spPr/>
        <p:txBody>
          <a:bodyPr>
            <a:normAutofit fontScale="90000"/>
          </a:bodyPr>
          <a:lstStyle/>
          <a:p>
            <a:pPr lvl="0" defTabSz="914400">
              <a:spcBef>
                <a:spcPts val="0"/>
              </a:spcBef>
              <a:defRPr/>
            </a:pPr>
            <a:br>
              <a:rPr lang="en-US" sz="6000" kern="0" dirty="0">
                <a:solidFill>
                  <a:prstClr val="black"/>
                </a:solidFill>
              </a:rPr>
            </a:br>
            <a:br>
              <a:rPr lang="en-US" sz="6000" kern="0" dirty="0">
                <a:solidFill>
                  <a:prstClr val="black"/>
                </a:solidFill>
              </a:rPr>
            </a:br>
            <a:endParaRPr lang="en-US" dirty="0"/>
          </a:p>
        </p:txBody>
      </p:sp>
      <p:sp>
        <p:nvSpPr>
          <p:cNvPr id="13" name="TextBox 12">
            <a:extLst>
              <a:ext uri="{FF2B5EF4-FFF2-40B4-BE49-F238E27FC236}">
                <a16:creationId xmlns:a16="http://schemas.microsoft.com/office/drawing/2014/main" id="{B2313877-05AB-BF40-9FD8-E6B6D98B8F78}"/>
              </a:ext>
            </a:extLst>
          </p:cNvPr>
          <p:cNvSpPr txBox="1"/>
          <p:nvPr/>
        </p:nvSpPr>
        <p:spPr>
          <a:xfrm>
            <a:off x="368910" y="274639"/>
            <a:ext cx="11728356" cy="646331"/>
          </a:xfrm>
          <a:prstGeom prst="rect">
            <a:avLst/>
          </a:prstGeom>
          <a:noFill/>
          <a:ln>
            <a:solidFill>
              <a:schemeClr val="tx1">
                <a:lumMod val="50000"/>
                <a:lumOff val="50000"/>
              </a:schemeClr>
            </a:solidFill>
          </a:ln>
        </p:spPr>
        <p:txBody>
          <a:bodyPr wrap="square" rtlCol="0">
            <a:spAutoFit/>
          </a:bodyPr>
          <a:lstStyle/>
          <a:p>
            <a:r>
              <a:rPr lang="en-US" sz="3600" dirty="0"/>
              <a:t>One of the Best Sources for New Distributors is…our Members</a:t>
            </a:r>
          </a:p>
        </p:txBody>
      </p:sp>
      <p:pic>
        <p:nvPicPr>
          <p:cNvPr id="14" name="Picture 13">
            <a:extLst>
              <a:ext uri="{FF2B5EF4-FFF2-40B4-BE49-F238E27FC236}">
                <a16:creationId xmlns:a16="http://schemas.microsoft.com/office/drawing/2014/main" id="{21F0F95E-D56D-1F40-981C-92A6CB02288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262182" y="1098774"/>
            <a:ext cx="5244655" cy="2574166"/>
          </a:xfrm>
          <a:prstGeom prst="rect">
            <a:avLst/>
          </a:prstGeom>
          <a:ln>
            <a:solidFill>
              <a:schemeClr val="accent1">
                <a:lumMod val="75000"/>
              </a:schemeClr>
            </a:solidFill>
          </a:ln>
        </p:spPr>
      </p:pic>
      <p:sp>
        <p:nvSpPr>
          <p:cNvPr id="15" name="TextBox 14">
            <a:extLst>
              <a:ext uri="{FF2B5EF4-FFF2-40B4-BE49-F238E27FC236}">
                <a16:creationId xmlns:a16="http://schemas.microsoft.com/office/drawing/2014/main" id="{C9DDF9D5-E4B2-A046-9A0E-49DAECC31A8C}"/>
              </a:ext>
            </a:extLst>
          </p:cNvPr>
          <p:cNvSpPr txBox="1"/>
          <p:nvPr/>
        </p:nvSpPr>
        <p:spPr>
          <a:xfrm>
            <a:off x="10719353" y="6336231"/>
            <a:ext cx="1329731" cy="369332"/>
          </a:xfrm>
          <a:prstGeom prst="rect">
            <a:avLst/>
          </a:prstGeom>
          <a:noFill/>
        </p:spPr>
        <p:txBody>
          <a:bodyPr wrap="square" rtlCol="0">
            <a:spAutoFit/>
          </a:bodyPr>
          <a:lstStyle/>
          <a:p>
            <a:r>
              <a:rPr lang="en-US" dirty="0"/>
              <a:t>Pam</a:t>
            </a:r>
          </a:p>
        </p:txBody>
      </p:sp>
      <p:sp>
        <p:nvSpPr>
          <p:cNvPr id="16" name="TextBox 15">
            <a:extLst>
              <a:ext uri="{FF2B5EF4-FFF2-40B4-BE49-F238E27FC236}">
                <a16:creationId xmlns:a16="http://schemas.microsoft.com/office/drawing/2014/main" id="{68C7B645-FA7E-5344-910C-73331657EFA2}"/>
              </a:ext>
            </a:extLst>
          </p:cNvPr>
          <p:cNvSpPr txBox="1"/>
          <p:nvPr/>
        </p:nvSpPr>
        <p:spPr>
          <a:xfrm>
            <a:off x="538152" y="3977278"/>
            <a:ext cx="10774618" cy="369332"/>
          </a:xfrm>
          <a:prstGeom prst="rect">
            <a:avLst/>
          </a:prstGeom>
          <a:noFill/>
          <a:ln>
            <a:solidFill>
              <a:srgbClr val="0070C0"/>
            </a:solidFill>
          </a:ln>
        </p:spPr>
        <p:txBody>
          <a:bodyPr wrap="square" rtlCol="0">
            <a:spAutoFit/>
          </a:bodyPr>
          <a:lstStyle/>
          <a:p>
            <a:r>
              <a:rPr lang="en-US" dirty="0"/>
              <a:t>Why would a Member want to become a Distributor? To build a business…..but why else?</a:t>
            </a:r>
          </a:p>
        </p:txBody>
      </p:sp>
    </p:spTree>
    <p:extLst>
      <p:ext uri="{BB962C8B-B14F-4D97-AF65-F5344CB8AC3E}">
        <p14:creationId xmlns:p14="http://schemas.microsoft.com/office/powerpoint/2010/main" val="2877475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098C7E-D135-F749-8862-1F5B4508AFB9}"/>
              </a:ext>
            </a:extLst>
          </p:cNvPr>
          <p:cNvSpPr>
            <a:spLocks noGrp="1"/>
          </p:cNvSpPr>
          <p:nvPr>
            <p:ph type="title"/>
          </p:nvPr>
        </p:nvSpPr>
        <p:spPr>
          <a:xfrm>
            <a:off x="458851" y="336459"/>
            <a:ext cx="11026681" cy="984174"/>
          </a:xfrm>
          <a:solidFill>
            <a:srgbClr val="BBD7EF"/>
          </a:solidFill>
          <a:ln>
            <a:solidFill>
              <a:schemeClr val="tx1">
                <a:lumMod val="50000"/>
                <a:lumOff val="50000"/>
              </a:schemeClr>
            </a:solidFill>
          </a:ln>
        </p:spPr>
        <p:txBody>
          <a:bodyPr vert="horz" lIns="91440" tIns="45720" rIns="91440" bIns="45720" rtlCol="0" anchor="ctr">
            <a:normAutofit/>
          </a:bodyPr>
          <a:lstStyle/>
          <a:p>
            <a:r>
              <a:rPr lang="en-US" sz="4000" dirty="0"/>
              <a:t>Objectives for 4 Week Training</a:t>
            </a:r>
          </a:p>
        </p:txBody>
      </p:sp>
      <p:pic>
        <p:nvPicPr>
          <p:cNvPr id="8" name="Picture 7"/>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6757988" y="1558159"/>
            <a:ext cx="4727544" cy="4713259"/>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3" name="AutoShape 4" descr="Jack Canfield - What do you want to contribute to the world? | Faceboo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TextBox 4">
            <a:extLst>
              <a:ext uri="{FF2B5EF4-FFF2-40B4-BE49-F238E27FC236}">
                <a16:creationId xmlns:a16="http://schemas.microsoft.com/office/drawing/2014/main" id="{A66C6203-AEBC-5B49-B03E-6F973DE7F873}"/>
              </a:ext>
            </a:extLst>
          </p:cNvPr>
          <p:cNvSpPr txBox="1"/>
          <p:nvPr/>
        </p:nvSpPr>
        <p:spPr>
          <a:xfrm>
            <a:off x="460375" y="2319377"/>
            <a:ext cx="4131743" cy="430368"/>
          </a:xfrm>
          <a:prstGeom prst="rect">
            <a:avLst/>
          </a:prstGeom>
          <a:solidFill>
            <a:schemeClr val="accent1">
              <a:lumMod val="20000"/>
              <a:lumOff val="80000"/>
            </a:schemeClr>
          </a:solidFill>
        </p:spPr>
        <p:txBody>
          <a:bodyPr wrap="square" rtlCol="0">
            <a:spAutoFit/>
          </a:bodyPr>
          <a:lstStyle/>
          <a:p>
            <a:endParaRPr lang="en-US" dirty="0"/>
          </a:p>
        </p:txBody>
      </p:sp>
      <p:sp>
        <p:nvSpPr>
          <p:cNvPr id="4" name="TextBox 3">
            <a:extLst>
              <a:ext uri="{FF2B5EF4-FFF2-40B4-BE49-F238E27FC236}">
                <a16:creationId xmlns:a16="http://schemas.microsoft.com/office/drawing/2014/main" id="{E50AC0B1-84E9-1244-8CC6-B8F24E486893}"/>
              </a:ext>
            </a:extLst>
          </p:cNvPr>
          <p:cNvSpPr txBox="1"/>
          <p:nvPr/>
        </p:nvSpPr>
        <p:spPr>
          <a:xfrm>
            <a:off x="458851" y="1619565"/>
            <a:ext cx="5635625" cy="4824415"/>
          </a:xfrm>
          <a:prstGeom prst="rect">
            <a:avLst/>
          </a:prstGeom>
          <a:solidFill>
            <a:schemeClr val="accent1">
              <a:lumMod val="60000"/>
              <a:lumOff val="40000"/>
              <a:alpha val="69000"/>
            </a:schemeClr>
          </a:solidFill>
        </p:spPr>
        <p:txBody>
          <a:bodyPr vert="horz" lIns="91440" tIns="45720" rIns="91440" bIns="45720" rtlCol="0">
            <a:normAutofit/>
          </a:bodyPr>
          <a:lstStyle/>
          <a:p>
            <a:pPr>
              <a:lnSpc>
                <a:spcPct val="90000"/>
              </a:lnSpc>
              <a:spcAft>
                <a:spcPts val="600"/>
              </a:spcAft>
            </a:pPr>
            <a:r>
              <a:rPr lang="en-US" sz="2000" dirty="0"/>
              <a:t>To help each of us: </a:t>
            </a:r>
          </a:p>
          <a:p>
            <a:pPr>
              <a:lnSpc>
                <a:spcPct val="90000"/>
              </a:lnSpc>
              <a:spcAft>
                <a:spcPts val="600"/>
              </a:spcAft>
            </a:pPr>
            <a:endParaRPr lang="en-US" sz="2000" dirty="0"/>
          </a:p>
          <a:p>
            <a:pPr>
              <a:lnSpc>
                <a:spcPct val="90000"/>
              </a:lnSpc>
              <a:spcAft>
                <a:spcPts val="600"/>
              </a:spcAft>
            </a:pPr>
            <a:r>
              <a:rPr lang="en-US" sz="2000" dirty="0"/>
              <a:t>1. Improve our communication skills, especially as they relate to connecting and inviting.</a:t>
            </a:r>
          </a:p>
          <a:p>
            <a:pPr>
              <a:lnSpc>
                <a:spcPct val="90000"/>
              </a:lnSpc>
              <a:spcAft>
                <a:spcPts val="600"/>
              </a:spcAft>
            </a:pPr>
            <a:endParaRPr lang="en-US" sz="2000" dirty="0"/>
          </a:p>
          <a:p>
            <a:pPr>
              <a:lnSpc>
                <a:spcPct val="90000"/>
              </a:lnSpc>
              <a:spcAft>
                <a:spcPts val="600"/>
              </a:spcAft>
            </a:pPr>
            <a:r>
              <a:rPr lang="en-US" sz="2000" dirty="0"/>
              <a:t>2. Create a system for:</a:t>
            </a:r>
          </a:p>
          <a:p>
            <a:pPr>
              <a:lnSpc>
                <a:spcPct val="90000"/>
              </a:lnSpc>
              <a:spcAft>
                <a:spcPts val="600"/>
              </a:spcAft>
            </a:pPr>
            <a:endParaRPr lang="en-US" sz="800" dirty="0"/>
          </a:p>
          <a:p>
            <a:pPr marL="400050" indent="-285750">
              <a:lnSpc>
                <a:spcPct val="90000"/>
              </a:lnSpc>
              <a:spcAft>
                <a:spcPts val="600"/>
              </a:spcAft>
              <a:buFont typeface="Arial" panose="020B0604020202020204" pitchFamily="34" charset="0"/>
              <a:buChar char="•"/>
            </a:pPr>
            <a:r>
              <a:rPr lang="en-US" sz="2000" dirty="0"/>
              <a:t>Meeting new people and obtaining customers</a:t>
            </a:r>
          </a:p>
          <a:p>
            <a:pPr marL="400050" indent="-285750">
              <a:lnSpc>
                <a:spcPct val="90000"/>
              </a:lnSpc>
              <a:spcAft>
                <a:spcPts val="600"/>
              </a:spcAft>
              <a:buFont typeface="Arial" panose="020B0604020202020204" pitchFamily="34" charset="0"/>
              <a:buChar char="•"/>
            </a:pPr>
            <a:r>
              <a:rPr lang="en-US" sz="2000" dirty="0"/>
              <a:t>Servicing and educating customers about products and business benefits</a:t>
            </a:r>
          </a:p>
          <a:p>
            <a:pPr marL="400050" indent="-285750">
              <a:lnSpc>
                <a:spcPct val="90000"/>
              </a:lnSpc>
              <a:spcAft>
                <a:spcPts val="600"/>
              </a:spcAft>
              <a:buFont typeface="Arial" panose="020B0604020202020204" pitchFamily="34" charset="0"/>
              <a:buChar char="•"/>
            </a:pPr>
            <a:r>
              <a:rPr lang="en-US" sz="2000" dirty="0"/>
              <a:t>Identifying business partners</a:t>
            </a:r>
          </a:p>
          <a:p>
            <a:pPr>
              <a:lnSpc>
                <a:spcPct val="90000"/>
              </a:lnSpc>
              <a:spcAft>
                <a:spcPts val="600"/>
              </a:spcAft>
            </a:pPr>
            <a:r>
              <a:rPr lang="en-US" sz="2000" dirty="0"/>
              <a:t> </a:t>
            </a:r>
          </a:p>
          <a:p>
            <a:pPr>
              <a:lnSpc>
                <a:spcPct val="90000"/>
              </a:lnSpc>
              <a:spcAft>
                <a:spcPts val="600"/>
              </a:spcAft>
            </a:pPr>
            <a:r>
              <a:rPr lang="en-US" sz="2000" dirty="0"/>
              <a:t>3. Generate 1000 NEW PGV</a:t>
            </a:r>
          </a:p>
          <a:p>
            <a:pPr indent="-228600">
              <a:lnSpc>
                <a:spcPct val="90000"/>
              </a:lnSpc>
              <a:buFont typeface="Arial" panose="020B0604020202020204" pitchFamily="34" charset="0"/>
              <a:buChar char="•"/>
            </a:pPr>
            <a:endParaRPr lang="en-US" sz="1200" dirty="0"/>
          </a:p>
        </p:txBody>
      </p:sp>
    </p:spTree>
    <p:extLst>
      <p:ext uri="{BB962C8B-B14F-4D97-AF65-F5344CB8AC3E}">
        <p14:creationId xmlns:p14="http://schemas.microsoft.com/office/powerpoint/2010/main" val="9642178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6CA3A3">
            <a:alpha val="30000"/>
          </a:srgbClr>
        </a:solidFill>
        <a:effectLst/>
      </p:bgPr>
    </p:bg>
    <p:spTree>
      <p:nvGrpSpPr>
        <p:cNvPr id="1" name=""/>
        <p:cNvGrpSpPr/>
        <p:nvPr/>
      </p:nvGrpSpPr>
      <p:grpSpPr>
        <a:xfrm>
          <a:off x="0" y="0"/>
          <a:ext cx="0" cy="0"/>
          <a:chOff x="0" y="0"/>
          <a:chExt cx="0" cy="0"/>
        </a:xfrm>
      </p:grpSpPr>
      <p:sp>
        <p:nvSpPr>
          <p:cNvPr id="2" name="Rectangle 1"/>
          <p:cNvSpPr/>
          <p:nvPr/>
        </p:nvSpPr>
        <p:spPr>
          <a:xfrm>
            <a:off x="395945" y="1992539"/>
            <a:ext cx="7590627" cy="4667881"/>
          </a:xfrm>
          <a:prstGeom prst="rect">
            <a:avLst/>
          </a:prstGeom>
          <a:ln>
            <a:solidFill>
              <a:schemeClr val="tx1">
                <a:lumMod val="50000"/>
                <a:lumOff val="50000"/>
              </a:schemeClr>
            </a:solidFill>
          </a:ln>
        </p:spPr>
        <p:txBody>
          <a:bodyPr wrap="square">
            <a:spAutoFit/>
          </a:bodyPr>
          <a:lstStyle/>
          <a:p>
            <a:pPr lvl="0" defTabSz="609585"/>
            <a:endParaRPr lang="en-US" sz="2000" b="1" dirty="0">
              <a:solidFill>
                <a:prstClr val="black"/>
              </a:solidFill>
            </a:endParaRPr>
          </a:p>
          <a:p>
            <a:pPr lvl="0" defTabSz="609585"/>
            <a:r>
              <a:rPr lang="en-US" sz="2000" b="1" dirty="0">
                <a:solidFill>
                  <a:prstClr val="black"/>
                </a:solidFill>
              </a:rPr>
              <a:t>A new distributor is in an “evaluation period“ in the beginning.</a:t>
            </a:r>
            <a:r>
              <a:rPr lang="en-US" sz="2400" b="1" dirty="0">
                <a:solidFill>
                  <a:prstClr val="black"/>
                </a:solidFill>
              </a:rPr>
              <a:t> </a:t>
            </a:r>
          </a:p>
          <a:p>
            <a:pPr lvl="0" defTabSz="609585"/>
            <a:endParaRPr lang="en-US" sz="1333" b="1" dirty="0">
              <a:solidFill>
                <a:prstClr val="black"/>
              </a:solidFill>
            </a:endParaRPr>
          </a:p>
          <a:p>
            <a:pPr lvl="0" defTabSz="609585"/>
            <a:r>
              <a:rPr lang="en-US" sz="2000" dirty="0">
                <a:solidFill>
                  <a:prstClr val="black"/>
                </a:solidFill>
              </a:rPr>
              <a:t>Let’s familiarize ourselves with the best resources to share with them </a:t>
            </a:r>
          </a:p>
          <a:p>
            <a:pPr lvl="0" defTabSz="609585"/>
            <a:r>
              <a:rPr lang="en-US" sz="2000" dirty="0">
                <a:solidFill>
                  <a:prstClr val="black"/>
                </a:solidFill>
              </a:rPr>
              <a:t>… and the best events to invite them to:</a:t>
            </a:r>
          </a:p>
          <a:p>
            <a:pPr lvl="0" defTabSz="609585"/>
            <a:r>
              <a:rPr lang="en-US" sz="2000" dirty="0">
                <a:solidFill>
                  <a:prstClr val="black"/>
                </a:solidFill>
              </a:rPr>
              <a:t>	-- Shaklee.tv</a:t>
            </a:r>
          </a:p>
          <a:p>
            <a:pPr lvl="0" defTabSz="609585"/>
            <a:r>
              <a:rPr lang="en-US" sz="2000" dirty="0">
                <a:solidFill>
                  <a:prstClr val="black"/>
                </a:solidFill>
              </a:rPr>
              <a:t>	-- https://BetterHealthin31Days.com/______ your name</a:t>
            </a:r>
          </a:p>
          <a:p>
            <a:pPr lvl="0" defTabSz="609585"/>
            <a:r>
              <a:rPr lang="en-US" sz="2000" dirty="0">
                <a:solidFill>
                  <a:prstClr val="black"/>
                </a:solidFill>
              </a:rPr>
              <a:t>	-- http://</a:t>
            </a:r>
            <a:r>
              <a:rPr lang="en-US" sz="2000" dirty="0" err="1">
                <a:solidFill>
                  <a:prstClr val="black"/>
                </a:solidFill>
              </a:rPr>
              <a:t>BetterFutureStartsToday.com</a:t>
            </a:r>
            <a:r>
              <a:rPr lang="en-US" sz="2000" dirty="0">
                <a:solidFill>
                  <a:prstClr val="black"/>
                </a:solidFill>
              </a:rPr>
              <a:t>/______ your name</a:t>
            </a:r>
          </a:p>
          <a:p>
            <a:pPr lvl="0" defTabSz="609585"/>
            <a:r>
              <a:rPr lang="en-US" sz="2000" dirty="0">
                <a:solidFill>
                  <a:prstClr val="black"/>
                </a:solidFill>
              </a:rPr>
              <a:t>	-- https://</a:t>
            </a:r>
            <a:r>
              <a:rPr lang="en-US" sz="2000" dirty="0" err="1">
                <a:solidFill>
                  <a:prstClr val="black"/>
                </a:solidFill>
              </a:rPr>
              <a:t>BetterFuture.Training</a:t>
            </a:r>
            <a:r>
              <a:rPr lang="en-US" sz="2000" dirty="0">
                <a:solidFill>
                  <a:prstClr val="black"/>
                </a:solidFill>
              </a:rPr>
              <a:t>/ ______your name</a:t>
            </a:r>
          </a:p>
          <a:p>
            <a:pPr lvl="0" defTabSz="609585"/>
            <a:r>
              <a:rPr lang="en-US" sz="2000" dirty="0">
                <a:solidFill>
                  <a:prstClr val="black"/>
                </a:solidFill>
              </a:rPr>
              <a:t>	-- 3-way calls with uplines to hear their stories and 			    		know they have a team of people to help them</a:t>
            </a:r>
          </a:p>
          <a:p>
            <a:pPr lvl="0" defTabSz="609585"/>
            <a:r>
              <a:rPr lang="en-US" sz="2000" dirty="0">
                <a:solidFill>
                  <a:prstClr val="black"/>
                </a:solidFill>
              </a:rPr>
              <a:t>	-- Attending in-person or online events</a:t>
            </a:r>
          </a:p>
          <a:p>
            <a:pPr lvl="0" defTabSz="609585"/>
            <a:r>
              <a:rPr lang="en-US" sz="2000" dirty="0">
                <a:solidFill>
                  <a:prstClr val="black"/>
                </a:solidFill>
              </a:rPr>
              <a:t>	-- Sharing stories </a:t>
            </a:r>
          </a:p>
          <a:p>
            <a:pPr lvl="0" defTabSz="609585"/>
            <a:r>
              <a:rPr lang="en-US" sz="2000" dirty="0">
                <a:solidFill>
                  <a:prstClr val="black"/>
                </a:solidFill>
              </a:rPr>
              <a:t>	-- Connecting them to the team</a:t>
            </a:r>
          </a:p>
          <a:p>
            <a:pPr lvl="0" defTabSz="609585"/>
            <a:endParaRPr lang="en-US" sz="2000" dirty="0">
              <a:solidFill>
                <a:prstClr val="black"/>
              </a:solidFill>
            </a:endParaRPr>
          </a:p>
        </p:txBody>
      </p:sp>
      <p:sp>
        <p:nvSpPr>
          <p:cNvPr id="3" name="TextBox 2"/>
          <p:cNvSpPr txBox="1"/>
          <p:nvPr/>
        </p:nvSpPr>
        <p:spPr>
          <a:xfrm>
            <a:off x="376881" y="348566"/>
            <a:ext cx="11368216" cy="461665"/>
          </a:xfrm>
          <a:prstGeom prst="rect">
            <a:avLst/>
          </a:prstGeom>
          <a:noFill/>
          <a:ln>
            <a:solidFill>
              <a:schemeClr val="tx1">
                <a:lumMod val="50000"/>
                <a:lumOff val="50000"/>
              </a:schemeClr>
            </a:solidFill>
          </a:ln>
        </p:spPr>
        <p:txBody>
          <a:bodyPr wrap="square" rtlCol="0">
            <a:spAutoFit/>
          </a:bodyPr>
          <a:lstStyle/>
          <a:p>
            <a:pPr algn="ctr"/>
            <a:r>
              <a:rPr lang="en-US" sz="2400" b="1" i="1" dirty="0"/>
              <a:t>What to do when they say, “Yes!”</a:t>
            </a:r>
          </a:p>
        </p:txBody>
      </p:sp>
      <p:sp>
        <p:nvSpPr>
          <p:cNvPr id="4" name="TextBox 3">
            <a:extLst>
              <a:ext uri="{FF2B5EF4-FFF2-40B4-BE49-F238E27FC236}">
                <a16:creationId xmlns:a16="http://schemas.microsoft.com/office/drawing/2014/main" id="{92ECA49E-20D5-A546-BD56-22CAA2BEB778}"/>
              </a:ext>
            </a:extLst>
          </p:cNvPr>
          <p:cNvSpPr txBox="1"/>
          <p:nvPr/>
        </p:nvSpPr>
        <p:spPr>
          <a:xfrm>
            <a:off x="11389112" y="6211669"/>
            <a:ext cx="802888" cy="646331"/>
          </a:xfrm>
          <a:prstGeom prst="rect">
            <a:avLst/>
          </a:prstGeom>
          <a:noFill/>
        </p:spPr>
        <p:txBody>
          <a:bodyPr wrap="square" rtlCol="0">
            <a:spAutoFit/>
          </a:bodyPr>
          <a:lstStyle/>
          <a:p>
            <a:r>
              <a:rPr lang="en-US" dirty="0"/>
              <a:t>Pam</a:t>
            </a:r>
          </a:p>
          <a:p>
            <a:endParaRPr lang="en-US" dirty="0"/>
          </a:p>
        </p:txBody>
      </p:sp>
      <p:pic>
        <p:nvPicPr>
          <p:cNvPr id="8194" name="Picture 2" descr="Reliv International | LinkedIn">
            <a:extLst>
              <a:ext uri="{FF2B5EF4-FFF2-40B4-BE49-F238E27FC236}">
                <a16:creationId xmlns:a16="http://schemas.microsoft.com/office/drawing/2014/main" id="{22CA8AA1-3E8A-5648-B21F-79F38CA87510}"/>
              </a:ext>
            </a:extLst>
          </p:cNvPr>
          <p:cNvPicPr>
            <a:picLocks noChangeAspect="1" noChangeArrowheads="1"/>
          </p:cNvPicPr>
          <p:nvPr/>
        </p:nvPicPr>
        <p:blipFill rotWithShape="1">
          <a:blip r:embed="rId3">
            <a:extLst>
              <a:ext uri="{28A0092B-C50C-407E-A947-70E740481C1C}">
                <a14:useLocalDpi xmlns:a14="http://schemas.microsoft.com/office/drawing/2010/main"/>
              </a:ext>
            </a:extLst>
          </a:blip>
          <a:srcRect/>
          <a:stretch/>
        </p:blipFill>
        <p:spPr bwMode="auto">
          <a:xfrm>
            <a:off x="8291384" y="2456834"/>
            <a:ext cx="3603503" cy="293071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4959D0C0-998A-474C-9584-02EEA0A31E37}"/>
              </a:ext>
            </a:extLst>
          </p:cNvPr>
          <p:cNvSpPr txBox="1"/>
          <p:nvPr/>
        </p:nvSpPr>
        <p:spPr>
          <a:xfrm>
            <a:off x="306859" y="1034537"/>
            <a:ext cx="11438238" cy="646331"/>
          </a:xfrm>
          <a:prstGeom prst="rect">
            <a:avLst/>
          </a:prstGeom>
          <a:noFill/>
        </p:spPr>
        <p:txBody>
          <a:bodyPr wrap="square" rtlCol="0">
            <a:spAutoFit/>
          </a:bodyPr>
          <a:lstStyle/>
          <a:p>
            <a:r>
              <a:rPr lang="en-US" dirty="0"/>
              <a:t>When a new Distributor joins our team, we will want to be clear on what we guide them to do next .. </a:t>
            </a:r>
          </a:p>
          <a:p>
            <a:r>
              <a:rPr lang="en-US" dirty="0"/>
              <a:t>       if we’re not, we may be reluctant to invite them to join us in the first place. </a:t>
            </a:r>
          </a:p>
        </p:txBody>
      </p:sp>
    </p:spTree>
    <p:extLst>
      <p:ext uri="{BB962C8B-B14F-4D97-AF65-F5344CB8AC3E}">
        <p14:creationId xmlns:p14="http://schemas.microsoft.com/office/powerpoint/2010/main" val="28808587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6CA3A3">
            <a:alpha val="27232"/>
          </a:srgbClr>
        </a:solidFill>
        <a:effectLst/>
      </p:bgPr>
    </p:bg>
    <p:spTree>
      <p:nvGrpSpPr>
        <p:cNvPr id="1" name=""/>
        <p:cNvGrpSpPr/>
        <p:nvPr/>
      </p:nvGrpSpPr>
      <p:grpSpPr>
        <a:xfrm>
          <a:off x="0" y="0"/>
          <a:ext cx="0" cy="0"/>
          <a:chOff x="0" y="0"/>
          <a:chExt cx="0" cy="0"/>
        </a:xfrm>
      </p:grpSpPr>
      <p:sp>
        <p:nvSpPr>
          <p:cNvPr id="2" name="Rectangle 1"/>
          <p:cNvSpPr/>
          <p:nvPr/>
        </p:nvSpPr>
        <p:spPr>
          <a:xfrm>
            <a:off x="1143001" y="760078"/>
            <a:ext cx="9429750" cy="1159228"/>
          </a:xfrm>
          <a:prstGeom prst="rect">
            <a:avLst/>
          </a:prstGeom>
          <a:ln>
            <a:solidFill>
              <a:schemeClr val="tx1"/>
            </a:solidFill>
          </a:ln>
        </p:spPr>
        <p:txBody>
          <a:bodyPr wrap="square">
            <a:spAutoFit/>
          </a:bodyPr>
          <a:lstStyle/>
          <a:p>
            <a:pPr lvl="0" defTabSz="609585"/>
            <a:r>
              <a:rPr lang="en-US" sz="3200" dirty="0">
                <a:solidFill>
                  <a:prstClr val="black"/>
                </a:solidFill>
              </a:rPr>
              <a:t>The Evaluation Period –</a:t>
            </a:r>
          </a:p>
          <a:p>
            <a:pPr lvl="0" defTabSz="609585"/>
            <a:r>
              <a:rPr lang="en-US" sz="3200" dirty="0">
                <a:solidFill>
                  <a:prstClr val="black"/>
                </a:solidFill>
              </a:rPr>
              <a:t>Helping People Move From Interested to Committ</a:t>
            </a:r>
            <a:r>
              <a:rPr lang="en-US" sz="3733" dirty="0">
                <a:solidFill>
                  <a:prstClr val="black"/>
                </a:solidFill>
              </a:rPr>
              <a:t>ed</a:t>
            </a:r>
          </a:p>
        </p:txBody>
      </p:sp>
      <p:sp>
        <p:nvSpPr>
          <p:cNvPr id="3" name="Rectangle 2"/>
          <p:cNvSpPr/>
          <p:nvPr/>
        </p:nvSpPr>
        <p:spPr>
          <a:xfrm>
            <a:off x="1143002" y="2204780"/>
            <a:ext cx="9429750" cy="913199"/>
          </a:xfrm>
          <a:prstGeom prst="rect">
            <a:avLst/>
          </a:prstGeom>
          <a:ln>
            <a:solidFill>
              <a:schemeClr val="tx1"/>
            </a:solidFill>
          </a:ln>
        </p:spPr>
        <p:txBody>
          <a:bodyPr wrap="square">
            <a:spAutoFit/>
          </a:bodyPr>
          <a:lstStyle/>
          <a:p>
            <a:pPr lvl="0" defTabSz="609585"/>
            <a:r>
              <a:rPr lang="en-US" sz="2667" dirty="0">
                <a:solidFill>
                  <a:prstClr val="black"/>
                </a:solidFill>
              </a:rPr>
              <a:t>1____2____3_____4_____5_____6_____7____8_____9_____10</a:t>
            </a:r>
          </a:p>
          <a:p>
            <a:pPr lvl="0" defTabSz="609585"/>
            <a:r>
              <a:rPr lang="en-US" sz="2667" dirty="0">
                <a:solidFill>
                  <a:prstClr val="black"/>
                </a:solidFill>
              </a:rPr>
              <a:t> Interested 						                                 Committed </a:t>
            </a:r>
          </a:p>
        </p:txBody>
      </p:sp>
      <p:sp>
        <p:nvSpPr>
          <p:cNvPr id="4" name="Rectangle 3"/>
          <p:cNvSpPr/>
          <p:nvPr/>
        </p:nvSpPr>
        <p:spPr>
          <a:xfrm>
            <a:off x="1143001" y="3403453"/>
            <a:ext cx="6096000" cy="3088089"/>
          </a:xfrm>
          <a:prstGeom prst="rect">
            <a:avLst/>
          </a:prstGeom>
        </p:spPr>
        <p:txBody>
          <a:bodyPr>
            <a:spAutoFit/>
          </a:bodyPr>
          <a:lstStyle/>
          <a:p>
            <a:pPr lvl="0" defTabSz="609585"/>
            <a:r>
              <a:rPr lang="en-US" sz="2400" dirty="0">
                <a:solidFill>
                  <a:prstClr val="black"/>
                </a:solidFill>
              </a:rPr>
              <a:t>How to determine how interested they are in developing a business…</a:t>
            </a:r>
          </a:p>
          <a:p>
            <a:pPr lvl="0" defTabSz="609585"/>
            <a:endParaRPr lang="en-US" sz="2400" dirty="0">
              <a:solidFill>
                <a:prstClr val="black"/>
              </a:solidFill>
            </a:endParaRPr>
          </a:p>
          <a:p>
            <a:pPr marL="380990" lvl="0" indent="-380990" defTabSz="609585">
              <a:buFont typeface="Arial"/>
              <a:buChar char="•"/>
            </a:pPr>
            <a:r>
              <a:rPr lang="en-US" sz="2400" dirty="0">
                <a:solidFill>
                  <a:prstClr val="black"/>
                </a:solidFill>
              </a:rPr>
              <a:t>Are you calling them or are they calling you?</a:t>
            </a:r>
          </a:p>
          <a:p>
            <a:pPr marL="380990" lvl="0" indent="-380990" defTabSz="609585">
              <a:buFont typeface="Arial"/>
              <a:buChar char="•"/>
            </a:pPr>
            <a:r>
              <a:rPr lang="en-US" sz="2400" dirty="0">
                <a:solidFill>
                  <a:prstClr val="black"/>
                </a:solidFill>
              </a:rPr>
              <a:t>Attending training sessions, coaching calls, conference calls, and events?</a:t>
            </a:r>
          </a:p>
          <a:p>
            <a:pPr marL="380990" lvl="0" indent="-380990" defTabSz="609585">
              <a:buFont typeface="Arial"/>
              <a:buChar char="•"/>
            </a:pPr>
            <a:r>
              <a:rPr lang="en-US" sz="2400" dirty="0">
                <a:solidFill>
                  <a:prstClr val="black"/>
                </a:solidFill>
              </a:rPr>
              <a:t>Are they making contacts and taking action?</a:t>
            </a:r>
          </a:p>
          <a:p>
            <a:pPr marL="380990" lvl="0" indent="-380990" defTabSz="609585">
              <a:buFont typeface="Arial"/>
              <a:buChar char="•"/>
            </a:pPr>
            <a:r>
              <a:rPr lang="en-US" sz="2400" dirty="0">
                <a:solidFill>
                  <a:prstClr val="black"/>
                </a:solidFill>
              </a:rPr>
              <a:t>Are they sponsoring anyone???</a:t>
            </a:r>
            <a:endParaRPr lang="en-US" sz="2667" dirty="0">
              <a:solidFill>
                <a:prstClr val="black"/>
              </a:solidFill>
            </a:endParaRPr>
          </a:p>
        </p:txBody>
      </p:sp>
      <p:sp>
        <p:nvSpPr>
          <p:cNvPr id="5" name="Rectangle 4"/>
          <p:cNvSpPr/>
          <p:nvPr/>
        </p:nvSpPr>
        <p:spPr>
          <a:xfrm>
            <a:off x="7500551" y="3670416"/>
            <a:ext cx="3072200" cy="2554161"/>
          </a:xfrm>
          <a:prstGeom prst="rect">
            <a:avLst/>
          </a:prstGeom>
          <a:ln>
            <a:solidFill>
              <a:schemeClr val="tx1"/>
            </a:solidFill>
          </a:ln>
        </p:spPr>
        <p:txBody>
          <a:bodyPr wrap="square">
            <a:spAutoFit/>
          </a:bodyPr>
          <a:lstStyle/>
          <a:p>
            <a:pPr lvl="0" algn="ctr" defTabSz="609585"/>
            <a:r>
              <a:rPr lang="en-US" sz="2133" dirty="0">
                <a:solidFill>
                  <a:prstClr val="black"/>
                </a:solidFill>
              </a:rPr>
              <a:t>When you are interested, you do what is convenient …</a:t>
            </a:r>
          </a:p>
          <a:p>
            <a:pPr lvl="0" algn="ctr" defTabSz="609585"/>
            <a:endParaRPr lang="en-US" sz="2133" dirty="0">
              <a:solidFill>
                <a:prstClr val="black"/>
              </a:solidFill>
            </a:endParaRPr>
          </a:p>
          <a:p>
            <a:pPr lvl="0" algn="ctr" defTabSz="609585"/>
            <a:r>
              <a:rPr lang="en-US" sz="2133" dirty="0">
                <a:solidFill>
                  <a:prstClr val="black"/>
                </a:solidFill>
              </a:rPr>
              <a:t>When you are committed, you do whatever it takes</a:t>
            </a:r>
          </a:p>
          <a:p>
            <a:pPr lvl="0" algn="ctr" defTabSz="609585"/>
            <a:endParaRPr lang="en-US" sz="1600" dirty="0">
              <a:solidFill>
                <a:prstClr val="black"/>
              </a:solidFill>
            </a:endParaRPr>
          </a:p>
          <a:p>
            <a:pPr lvl="0" algn="ctr" defTabSz="609585"/>
            <a:r>
              <a:rPr lang="en-US" sz="1600" dirty="0">
                <a:solidFill>
                  <a:prstClr val="black"/>
                </a:solidFill>
              </a:rPr>
              <a:t>Ken Blanchard</a:t>
            </a:r>
          </a:p>
        </p:txBody>
      </p:sp>
      <p:sp>
        <p:nvSpPr>
          <p:cNvPr id="6" name="TextBox 5">
            <a:extLst>
              <a:ext uri="{FF2B5EF4-FFF2-40B4-BE49-F238E27FC236}">
                <a16:creationId xmlns:a16="http://schemas.microsoft.com/office/drawing/2014/main" id="{A073B0BB-C6BA-384B-AF0B-264ADA83AE76}"/>
              </a:ext>
            </a:extLst>
          </p:cNvPr>
          <p:cNvSpPr txBox="1"/>
          <p:nvPr/>
        </p:nvSpPr>
        <p:spPr>
          <a:xfrm>
            <a:off x="10961649" y="6434254"/>
            <a:ext cx="959005" cy="369332"/>
          </a:xfrm>
          <a:prstGeom prst="rect">
            <a:avLst/>
          </a:prstGeom>
          <a:noFill/>
        </p:spPr>
        <p:txBody>
          <a:bodyPr wrap="square" rtlCol="0">
            <a:spAutoFit/>
          </a:bodyPr>
          <a:lstStyle/>
          <a:p>
            <a:r>
              <a:rPr lang="en-US" dirty="0"/>
              <a:t>Pam</a:t>
            </a:r>
          </a:p>
        </p:txBody>
      </p:sp>
    </p:spTree>
    <p:extLst>
      <p:ext uri="{BB962C8B-B14F-4D97-AF65-F5344CB8AC3E}">
        <p14:creationId xmlns:p14="http://schemas.microsoft.com/office/powerpoint/2010/main" val="7135093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6CA3A3">
            <a:alpha val="25866"/>
          </a:srgbClr>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A4A15BA-02A3-0B43-9BD5-76E17D9DFBFD}"/>
              </a:ext>
            </a:extLst>
          </p:cNvPr>
          <p:cNvSpPr txBox="1"/>
          <p:nvPr/>
        </p:nvSpPr>
        <p:spPr>
          <a:xfrm>
            <a:off x="733166" y="2369878"/>
            <a:ext cx="4160109" cy="3392466"/>
          </a:xfrm>
          <a:prstGeom prst="rect">
            <a:avLst/>
          </a:prstGeom>
        </p:spPr>
        <p:txBody>
          <a:bodyPr vert="horz" lIns="91440" tIns="45720" rIns="91440" bIns="45720" rtlCol="0" anchor="ctr">
            <a:normAutofit/>
          </a:bodyPr>
          <a:lstStyle/>
          <a:p>
            <a:pPr algn="ctr" defTabSz="609585">
              <a:lnSpc>
                <a:spcPct val="90000"/>
              </a:lnSpc>
              <a:spcBef>
                <a:spcPct val="0"/>
              </a:spcBef>
              <a:spcAft>
                <a:spcPts val="600"/>
              </a:spcAft>
            </a:pPr>
            <a:r>
              <a:rPr lang="en-US" sz="2800" kern="1200" dirty="0">
                <a:latin typeface="+mj-lt"/>
                <a:ea typeface="+mj-ea"/>
                <a:cs typeface="+mj-cs"/>
              </a:rPr>
              <a:t>The best way to do that is in </a:t>
            </a:r>
            <a:r>
              <a:rPr lang="en-US" sz="2800" b="1" kern="1200" dirty="0">
                <a:latin typeface="+mj-lt"/>
                <a:ea typeface="+mj-ea"/>
                <a:cs typeface="+mj-cs"/>
              </a:rPr>
              <a:t>live</a:t>
            </a:r>
            <a:r>
              <a:rPr lang="en-US" sz="2800" kern="1200" dirty="0">
                <a:latin typeface="+mj-lt"/>
                <a:ea typeface="+mj-ea"/>
                <a:cs typeface="+mj-cs"/>
              </a:rPr>
              <a:t> conversation…with the goal of sharing about the amazing opportunity that is before them.</a:t>
            </a:r>
          </a:p>
        </p:txBody>
      </p:sp>
      <p:sp>
        <p:nvSpPr>
          <p:cNvPr id="4" name="TextBox 3">
            <a:extLst>
              <a:ext uri="{FF2B5EF4-FFF2-40B4-BE49-F238E27FC236}">
                <a16:creationId xmlns:a16="http://schemas.microsoft.com/office/drawing/2014/main" id="{4550F0E7-35A1-084B-BE96-12A1F644B474}"/>
              </a:ext>
            </a:extLst>
          </p:cNvPr>
          <p:cNvSpPr txBox="1"/>
          <p:nvPr/>
        </p:nvSpPr>
        <p:spPr>
          <a:xfrm>
            <a:off x="609599" y="1269159"/>
            <a:ext cx="10869828" cy="461665"/>
          </a:xfrm>
          <a:prstGeom prst="rect">
            <a:avLst/>
          </a:prstGeom>
          <a:noFill/>
        </p:spPr>
        <p:txBody>
          <a:bodyPr wrap="square" rtlCol="0">
            <a:spAutoFit/>
          </a:bodyPr>
          <a:lstStyle/>
          <a:p>
            <a:r>
              <a:rPr lang="en-US" sz="2400" dirty="0"/>
              <a:t>Our purpose is always about making connections and building relationships. </a:t>
            </a:r>
          </a:p>
        </p:txBody>
      </p:sp>
      <p:sp>
        <p:nvSpPr>
          <p:cNvPr id="6" name="TextBox 5">
            <a:extLst>
              <a:ext uri="{FF2B5EF4-FFF2-40B4-BE49-F238E27FC236}">
                <a16:creationId xmlns:a16="http://schemas.microsoft.com/office/drawing/2014/main" id="{6B8E6C48-1DFF-1448-AD8A-A4F0D62F7268}"/>
              </a:ext>
            </a:extLst>
          </p:cNvPr>
          <p:cNvSpPr txBox="1"/>
          <p:nvPr/>
        </p:nvSpPr>
        <p:spPr>
          <a:xfrm>
            <a:off x="609599" y="490094"/>
            <a:ext cx="10869828" cy="584775"/>
          </a:xfrm>
          <a:prstGeom prst="rect">
            <a:avLst/>
          </a:prstGeom>
          <a:noFill/>
          <a:ln>
            <a:solidFill>
              <a:schemeClr val="tx1">
                <a:lumMod val="50000"/>
                <a:lumOff val="50000"/>
              </a:schemeClr>
            </a:solidFill>
          </a:ln>
        </p:spPr>
        <p:txBody>
          <a:bodyPr wrap="square" rtlCol="0">
            <a:spAutoFit/>
          </a:bodyPr>
          <a:lstStyle/>
          <a:p>
            <a:pPr algn="ctr"/>
            <a:r>
              <a:rPr lang="en-US" sz="3200" i="1" dirty="0"/>
              <a:t>The Gentle Art of Conversation</a:t>
            </a:r>
          </a:p>
        </p:txBody>
      </p:sp>
      <p:pic>
        <p:nvPicPr>
          <p:cNvPr id="7" name="Picture 6">
            <a:extLst>
              <a:ext uri="{FF2B5EF4-FFF2-40B4-BE49-F238E27FC236}">
                <a16:creationId xmlns:a16="http://schemas.microsoft.com/office/drawing/2014/main" id="{2703E222-2444-2A44-8058-F9B7ACA3C3D6}"/>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5634680" y="2217501"/>
            <a:ext cx="5576509" cy="3993782"/>
          </a:xfrm>
          <a:prstGeom prst="rect">
            <a:avLst/>
          </a:prstGeom>
          <a:ln>
            <a:solidFill>
              <a:schemeClr val="tx1">
                <a:lumMod val="50000"/>
                <a:lumOff val="50000"/>
              </a:schemeClr>
            </a:solidFill>
          </a:ln>
        </p:spPr>
      </p:pic>
      <p:sp>
        <p:nvSpPr>
          <p:cNvPr id="8" name="TextBox 7">
            <a:extLst>
              <a:ext uri="{FF2B5EF4-FFF2-40B4-BE49-F238E27FC236}">
                <a16:creationId xmlns:a16="http://schemas.microsoft.com/office/drawing/2014/main" id="{D45DBB76-21D3-4A47-A92E-4BECE7ED6F21}"/>
              </a:ext>
            </a:extLst>
          </p:cNvPr>
          <p:cNvSpPr txBox="1"/>
          <p:nvPr/>
        </p:nvSpPr>
        <p:spPr>
          <a:xfrm>
            <a:off x="11211189" y="6487297"/>
            <a:ext cx="1071427" cy="370703"/>
          </a:xfrm>
          <a:prstGeom prst="rect">
            <a:avLst/>
          </a:prstGeom>
          <a:noFill/>
        </p:spPr>
        <p:txBody>
          <a:bodyPr wrap="square" rtlCol="0">
            <a:spAutoFit/>
          </a:bodyPr>
          <a:lstStyle/>
          <a:p>
            <a:r>
              <a:rPr lang="en-US" dirty="0"/>
              <a:t>Pam</a:t>
            </a:r>
          </a:p>
        </p:txBody>
      </p:sp>
    </p:spTree>
    <p:extLst>
      <p:ext uri="{BB962C8B-B14F-4D97-AF65-F5344CB8AC3E}">
        <p14:creationId xmlns:p14="http://schemas.microsoft.com/office/powerpoint/2010/main" val="21635216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Simon Sinek quote HD wallpapers, Backgrounds"/>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6822009" y="1227968"/>
            <a:ext cx="5047367" cy="413709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1037343" y="5773700"/>
            <a:ext cx="8736851" cy="830997"/>
          </a:xfrm>
          <a:prstGeom prst="rect">
            <a:avLst/>
          </a:prstGeom>
          <a:ln>
            <a:noFill/>
          </a:ln>
        </p:spPr>
        <p:txBody>
          <a:bodyPr wrap="square">
            <a:spAutoFit/>
          </a:bodyPr>
          <a:lstStyle/>
          <a:p>
            <a:r>
              <a:rPr lang="en-US" sz="2400" i="1" dirty="0">
                <a:solidFill>
                  <a:srgbClr val="101010"/>
                </a:solidFill>
                <a:latin typeface="Helvetica Neue"/>
              </a:rPr>
              <a:t>If you have the opportunity to do amazing things in your life, </a:t>
            </a:r>
          </a:p>
          <a:p>
            <a:r>
              <a:rPr lang="en-US" sz="2400" i="1" dirty="0">
                <a:solidFill>
                  <a:srgbClr val="101010"/>
                </a:solidFill>
                <a:latin typeface="Helvetica Neue"/>
              </a:rPr>
              <a:t>I strongly encourage you to invite someone to join you.  </a:t>
            </a:r>
            <a:endParaRPr lang="en-US" sz="2400" i="1" dirty="0"/>
          </a:p>
        </p:txBody>
      </p:sp>
      <p:sp>
        <p:nvSpPr>
          <p:cNvPr id="6" name="Rectangle 5"/>
          <p:cNvSpPr/>
          <p:nvPr/>
        </p:nvSpPr>
        <p:spPr>
          <a:xfrm>
            <a:off x="394792" y="1846109"/>
            <a:ext cx="6096000" cy="707886"/>
          </a:xfrm>
          <a:prstGeom prst="rect">
            <a:avLst/>
          </a:prstGeom>
          <a:ln>
            <a:solidFill>
              <a:schemeClr val="accent1">
                <a:lumMod val="75000"/>
              </a:schemeClr>
            </a:solidFill>
          </a:ln>
        </p:spPr>
        <p:txBody>
          <a:bodyPr>
            <a:spAutoFit/>
          </a:bodyPr>
          <a:lstStyle/>
          <a:p>
            <a:r>
              <a:rPr lang="en-US" sz="2000" dirty="0">
                <a:solidFill>
                  <a:srgbClr val="101010"/>
                </a:solidFill>
                <a:latin typeface="Arial" panose="020B0604020202020204" pitchFamily="34" charset="0"/>
              </a:rPr>
              <a:t>The quality of a leader cannot be judged by the answers they give, but by the questions they ask.</a:t>
            </a:r>
          </a:p>
        </p:txBody>
      </p:sp>
      <p:sp>
        <p:nvSpPr>
          <p:cNvPr id="7" name="Rectangle 6"/>
          <p:cNvSpPr/>
          <p:nvPr/>
        </p:nvSpPr>
        <p:spPr>
          <a:xfrm>
            <a:off x="394792" y="3173920"/>
            <a:ext cx="6096000" cy="1323439"/>
          </a:xfrm>
          <a:prstGeom prst="rect">
            <a:avLst/>
          </a:prstGeom>
          <a:ln>
            <a:solidFill>
              <a:schemeClr val="accent1">
                <a:lumMod val="75000"/>
              </a:schemeClr>
            </a:solidFill>
          </a:ln>
        </p:spPr>
        <p:txBody>
          <a:bodyPr wrap="square">
            <a:spAutoFit/>
          </a:bodyPr>
          <a:lstStyle/>
          <a:p>
            <a:r>
              <a:rPr lang="en-US" sz="2000" dirty="0">
                <a:solidFill>
                  <a:srgbClr val="101010"/>
                </a:solidFill>
                <a:latin typeface="Arial" panose="020B0604020202020204" pitchFamily="34" charset="0"/>
              </a:rPr>
              <a:t>At the end of the day, humans are social animals and we are at our best when we get to do things with others who appreciate and enjoy what we enjoy. It's what keeps us human.</a:t>
            </a:r>
          </a:p>
        </p:txBody>
      </p:sp>
      <p:sp>
        <p:nvSpPr>
          <p:cNvPr id="2" name="TextBox 1">
            <a:extLst>
              <a:ext uri="{FF2B5EF4-FFF2-40B4-BE49-F238E27FC236}">
                <a16:creationId xmlns:a16="http://schemas.microsoft.com/office/drawing/2014/main" id="{3EC31E56-F242-CF4F-A93F-185C8EC3261E}"/>
              </a:ext>
            </a:extLst>
          </p:cNvPr>
          <p:cNvSpPr txBox="1"/>
          <p:nvPr/>
        </p:nvSpPr>
        <p:spPr>
          <a:xfrm>
            <a:off x="397563" y="172995"/>
            <a:ext cx="11471813" cy="646331"/>
          </a:xfrm>
          <a:prstGeom prst="rect">
            <a:avLst/>
          </a:prstGeom>
          <a:noFill/>
          <a:ln>
            <a:solidFill>
              <a:schemeClr val="tx1">
                <a:lumMod val="50000"/>
                <a:lumOff val="50000"/>
              </a:schemeClr>
            </a:solidFill>
          </a:ln>
        </p:spPr>
        <p:txBody>
          <a:bodyPr wrap="square" rtlCol="0">
            <a:spAutoFit/>
          </a:bodyPr>
          <a:lstStyle/>
          <a:p>
            <a:pPr algn="ctr"/>
            <a:r>
              <a:rPr lang="en-US" sz="3600" i="1" dirty="0"/>
              <a:t>Final Thoughts From Simon Sinek</a:t>
            </a:r>
          </a:p>
        </p:txBody>
      </p:sp>
      <p:sp>
        <p:nvSpPr>
          <p:cNvPr id="3" name="TextBox 2">
            <a:extLst>
              <a:ext uri="{FF2B5EF4-FFF2-40B4-BE49-F238E27FC236}">
                <a16:creationId xmlns:a16="http://schemas.microsoft.com/office/drawing/2014/main" id="{8508506B-EC97-1B47-A1B2-3DCABB7D8608}"/>
              </a:ext>
            </a:extLst>
          </p:cNvPr>
          <p:cNvSpPr txBox="1"/>
          <p:nvPr/>
        </p:nvSpPr>
        <p:spPr>
          <a:xfrm>
            <a:off x="11009870" y="6316681"/>
            <a:ext cx="969918" cy="369332"/>
          </a:xfrm>
          <a:prstGeom prst="rect">
            <a:avLst/>
          </a:prstGeom>
          <a:noFill/>
        </p:spPr>
        <p:txBody>
          <a:bodyPr wrap="square" rtlCol="0">
            <a:spAutoFit/>
          </a:bodyPr>
          <a:lstStyle/>
          <a:p>
            <a:r>
              <a:rPr lang="en-US" dirty="0"/>
              <a:t>Barb</a:t>
            </a:r>
          </a:p>
        </p:txBody>
      </p:sp>
    </p:spTree>
    <p:extLst>
      <p:ext uri="{BB962C8B-B14F-4D97-AF65-F5344CB8AC3E}">
        <p14:creationId xmlns:p14="http://schemas.microsoft.com/office/powerpoint/2010/main" val="1923719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Video 3" descr="A close up of a tree branch with snow on it&#10;&#10;Description automatically generated with low confidence">
            <a:extLst>
              <a:ext uri="{FF2B5EF4-FFF2-40B4-BE49-F238E27FC236}">
                <a16:creationId xmlns:a16="http://schemas.microsoft.com/office/drawing/2014/main" id="{E55BBCA7-6F68-4430-BAFA-A20F40DD41A6}"/>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t="259" r="-1" b="-1"/>
          <a:stretch/>
        </p:blipFill>
        <p:spPr>
          <a:xfrm>
            <a:off x="-5355" y="0"/>
            <a:ext cx="12188932" cy="6857990"/>
          </a:xfrm>
          <a:prstGeom prst="rect">
            <a:avLst/>
          </a:prstGeom>
        </p:spPr>
      </p:pic>
      <p:sp>
        <p:nvSpPr>
          <p:cNvPr id="5" name="Rectangle 4">
            <a:extLst>
              <a:ext uri="{FF2B5EF4-FFF2-40B4-BE49-F238E27FC236}">
                <a16:creationId xmlns:a16="http://schemas.microsoft.com/office/drawing/2014/main" id="{191356CA-8664-E340-90FC-113C243B2301}"/>
              </a:ext>
            </a:extLst>
          </p:cNvPr>
          <p:cNvSpPr/>
          <p:nvPr/>
        </p:nvSpPr>
        <p:spPr>
          <a:xfrm>
            <a:off x="-10730" y="-10"/>
            <a:ext cx="12188952" cy="6858000"/>
          </a:xfrm>
          <a:prstGeom prst="rect">
            <a:avLst/>
          </a:prstGeom>
          <a:solidFill>
            <a:schemeClr val="lt1">
              <a:alpha val="69315"/>
            </a:schemeClr>
          </a:solidFill>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a:ea typeface="+mn-ea"/>
              <a:cs typeface="+mn-cs"/>
            </a:endParaRPr>
          </a:p>
        </p:txBody>
      </p:sp>
      <p:pic>
        <p:nvPicPr>
          <p:cNvPr id="33" name="Picture 32">
            <a:extLst>
              <a:ext uri="{FF2B5EF4-FFF2-40B4-BE49-F238E27FC236}">
                <a16:creationId xmlns:a16="http://schemas.microsoft.com/office/drawing/2014/main" id="{8EDA2C62-0992-5A4A-9B52-494FB5EFB421}"/>
              </a:ext>
            </a:extLst>
          </p:cNvPr>
          <p:cNvPicPr>
            <a:picLocks noChangeAspect="1"/>
          </p:cNvPicPr>
          <p:nvPr/>
        </p:nvPicPr>
        <p:blipFill>
          <a:blip r:embed="rId6"/>
          <a:stretch>
            <a:fillRect/>
          </a:stretch>
        </p:blipFill>
        <p:spPr>
          <a:xfrm>
            <a:off x="293301" y="284205"/>
            <a:ext cx="5575300" cy="1371600"/>
          </a:xfrm>
          <a:prstGeom prst="rect">
            <a:avLst/>
          </a:prstGeom>
          <a:effectLst>
            <a:outerShdw blurRad="50800" dist="38100" dir="8100000" algn="tr" rotWithShape="0">
              <a:prstClr val="black">
                <a:alpha val="40000"/>
              </a:prstClr>
            </a:outerShdw>
          </a:effectLst>
        </p:spPr>
      </p:pic>
      <p:sp>
        <p:nvSpPr>
          <p:cNvPr id="34" name="TextBox 33">
            <a:extLst>
              <a:ext uri="{FF2B5EF4-FFF2-40B4-BE49-F238E27FC236}">
                <a16:creationId xmlns:a16="http://schemas.microsoft.com/office/drawing/2014/main" id="{54B8AD65-89C0-0D4F-822B-68A2D5C2CDC8}"/>
              </a:ext>
            </a:extLst>
          </p:cNvPr>
          <p:cNvSpPr txBox="1"/>
          <p:nvPr/>
        </p:nvSpPr>
        <p:spPr>
          <a:xfrm>
            <a:off x="293301" y="1876414"/>
            <a:ext cx="557530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000000"/>
                </a:solidFill>
                <a:effectLst/>
                <a:uLnTx/>
                <a:uFillTx/>
                <a:latin typeface="Gill Sans" panose="020B0502020104020203" pitchFamily="34" charset="-79"/>
                <a:ea typeface="+mn-ea"/>
                <a:cs typeface="Gill Sans" panose="020B0502020104020203" pitchFamily="34" charset="-79"/>
              </a:rPr>
              <a:t>Included Health Websites</a:t>
            </a:r>
          </a:p>
        </p:txBody>
      </p:sp>
      <p:sp>
        <p:nvSpPr>
          <p:cNvPr id="35" name="TextBox 34">
            <a:extLst>
              <a:ext uri="{FF2B5EF4-FFF2-40B4-BE49-F238E27FC236}">
                <a16:creationId xmlns:a16="http://schemas.microsoft.com/office/drawing/2014/main" id="{9C5B4430-51B3-AA44-BA6E-8E661242E57C}"/>
              </a:ext>
            </a:extLst>
          </p:cNvPr>
          <p:cNvSpPr txBox="1"/>
          <p:nvPr/>
        </p:nvSpPr>
        <p:spPr>
          <a:xfrm>
            <a:off x="383059" y="2520778"/>
            <a:ext cx="5485542"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entury Gothic"/>
                <a:ea typeface="+mn-ea"/>
                <a:cs typeface="+mn-cs"/>
              </a:rPr>
              <a:t>BetterHealthIn31Days.com</a:t>
            </a:r>
          </a:p>
          <a:p>
            <a:pPr marL="742950" marR="0" lvl="1" indent="-285750" algn="l" defTabSz="914400" rtl="0" eaLnBrk="1" fontAlgn="auto" latinLnBrk="0" hangingPunct="1">
              <a:lnSpc>
                <a:spcPct val="100000"/>
              </a:lnSpc>
              <a:spcBef>
                <a:spcPts val="0"/>
              </a:spcBef>
              <a:spcAft>
                <a:spcPts val="0"/>
              </a:spcAft>
              <a:buClrTx/>
              <a:buSzTx/>
              <a:buFont typeface="Wingdings" pitchFamily="2" charset="2"/>
              <a:buChar char="ü"/>
              <a:tabLst/>
              <a:defRPr/>
            </a:pPr>
            <a:r>
              <a:rPr kumimoji="0" lang="en-US" sz="1800" b="0" i="0" u="none" strike="noStrike" kern="1200" cap="none" spc="0" normalizeH="0" baseline="0" noProof="0" dirty="0">
                <a:ln>
                  <a:noFill/>
                </a:ln>
                <a:solidFill>
                  <a:srgbClr val="000000"/>
                </a:solidFill>
                <a:effectLst/>
                <a:uLnTx/>
                <a:uFillTx/>
                <a:latin typeface="Century Gothic"/>
                <a:ea typeface="+mn-ea"/>
                <a:cs typeface="+mn-cs"/>
              </a:rPr>
              <a:t>Hundreds of exclusive health recordings</a:t>
            </a:r>
          </a:p>
          <a:p>
            <a:pPr marL="742950" marR="0" lvl="1" indent="-285750" algn="l" defTabSz="914400" rtl="0" eaLnBrk="1" fontAlgn="auto" latinLnBrk="0" hangingPunct="1">
              <a:lnSpc>
                <a:spcPct val="100000"/>
              </a:lnSpc>
              <a:spcBef>
                <a:spcPts val="0"/>
              </a:spcBef>
              <a:spcAft>
                <a:spcPts val="0"/>
              </a:spcAft>
              <a:buClrTx/>
              <a:buSzTx/>
              <a:buFont typeface="Wingdings" pitchFamily="2" charset="2"/>
              <a:buChar char="ü"/>
              <a:tabLst/>
              <a:defRPr/>
            </a:pPr>
            <a:r>
              <a:rPr kumimoji="0" lang="en-US" sz="1800" b="0" i="0" u="none" strike="noStrike" kern="1200" cap="none" spc="0" normalizeH="0" baseline="0" noProof="0" dirty="0">
                <a:ln>
                  <a:noFill/>
                </a:ln>
                <a:solidFill>
                  <a:srgbClr val="000000"/>
                </a:solidFill>
                <a:effectLst/>
                <a:uLnTx/>
                <a:uFillTx/>
                <a:latin typeface="Century Gothic"/>
                <a:ea typeface="+mn-ea"/>
                <a:cs typeface="+mn-cs"/>
              </a:rPr>
              <a:t>Customized with your information</a:t>
            </a:r>
          </a:p>
          <a:p>
            <a:pPr marL="742950" marR="0" lvl="1" indent="-285750" algn="l" defTabSz="914400" rtl="0" eaLnBrk="1" fontAlgn="auto" latinLnBrk="0" hangingPunct="1">
              <a:lnSpc>
                <a:spcPct val="100000"/>
              </a:lnSpc>
              <a:spcBef>
                <a:spcPts val="0"/>
              </a:spcBef>
              <a:spcAft>
                <a:spcPts val="0"/>
              </a:spcAft>
              <a:buClrTx/>
              <a:buSzTx/>
              <a:buFont typeface="Wingdings" pitchFamily="2" charset="2"/>
              <a:buChar char="ü"/>
              <a:tabLst/>
              <a:defRPr/>
            </a:pPr>
            <a:r>
              <a:rPr kumimoji="0" lang="en-US" sz="1800" b="0" i="0" u="none" strike="noStrike" kern="1200" cap="none" spc="0" normalizeH="0" baseline="0" noProof="0" dirty="0">
                <a:ln>
                  <a:noFill/>
                </a:ln>
                <a:solidFill>
                  <a:srgbClr val="000000"/>
                </a:solidFill>
                <a:effectLst/>
                <a:uLnTx/>
                <a:uFillTx/>
                <a:latin typeface="Century Gothic"/>
                <a:ea typeface="+mn-ea"/>
                <a:cs typeface="+mn-cs"/>
              </a:rPr>
              <a:t>Podcast Available</a:t>
            </a:r>
          </a:p>
        </p:txBody>
      </p:sp>
      <p:sp>
        <p:nvSpPr>
          <p:cNvPr id="36" name="TextBox 35">
            <a:extLst>
              <a:ext uri="{FF2B5EF4-FFF2-40B4-BE49-F238E27FC236}">
                <a16:creationId xmlns:a16="http://schemas.microsoft.com/office/drawing/2014/main" id="{C69C8497-9B08-FE46-B6C5-9BC9FC7EA5BB}"/>
              </a:ext>
            </a:extLst>
          </p:cNvPr>
          <p:cNvSpPr txBox="1"/>
          <p:nvPr/>
        </p:nvSpPr>
        <p:spPr>
          <a:xfrm>
            <a:off x="293301" y="3842251"/>
            <a:ext cx="5485542"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entury Gothic"/>
                <a:ea typeface="+mn-ea"/>
                <a:cs typeface="+mn-cs"/>
              </a:rPr>
              <a:t>FeelAmazingIn31Days.com</a:t>
            </a:r>
          </a:p>
          <a:p>
            <a:pPr marL="742950" marR="0" lvl="1" indent="-285750" algn="l" defTabSz="914400" rtl="0" eaLnBrk="1" fontAlgn="auto" latinLnBrk="0" hangingPunct="1">
              <a:lnSpc>
                <a:spcPct val="100000"/>
              </a:lnSpc>
              <a:spcBef>
                <a:spcPts val="0"/>
              </a:spcBef>
              <a:spcAft>
                <a:spcPts val="0"/>
              </a:spcAft>
              <a:buClrTx/>
              <a:buSzTx/>
              <a:buFont typeface="Wingdings" pitchFamily="2" charset="2"/>
              <a:buChar char="ü"/>
              <a:tabLst/>
              <a:defRPr/>
            </a:pPr>
            <a:r>
              <a:rPr kumimoji="0" lang="en-US" sz="1800" b="0" i="0" u="none" strike="noStrike" kern="1200" cap="none" spc="0" normalizeH="0" baseline="0" noProof="0" dirty="0">
                <a:ln>
                  <a:noFill/>
                </a:ln>
                <a:solidFill>
                  <a:srgbClr val="000000"/>
                </a:solidFill>
                <a:effectLst/>
                <a:uLnTx/>
                <a:uFillTx/>
                <a:latin typeface="Century Gothic"/>
                <a:ea typeface="+mn-ea"/>
                <a:cs typeface="+mn-cs"/>
              </a:rPr>
              <a:t>Direct replacement of the Shaklee Prove It Challenge Website</a:t>
            </a:r>
          </a:p>
        </p:txBody>
      </p:sp>
      <p:sp>
        <p:nvSpPr>
          <p:cNvPr id="37" name="TextBox 36">
            <a:extLst>
              <a:ext uri="{FF2B5EF4-FFF2-40B4-BE49-F238E27FC236}">
                <a16:creationId xmlns:a16="http://schemas.microsoft.com/office/drawing/2014/main" id="{18BDD185-6200-D44C-B4FE-4074054B4CDD}"/>
              </a:ext>
            </a:extLst>
          </p:cNvPr>
          <p:cNvSpPr txBox="1"/>
          <p:nvPr/>
        </p:nvSpPr>
        <p:spPr>
          <a:xfrm>
            <a:off x="293301" y="4840558"/>
            <a:ext cx="5485542"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entury Gothic"/>
                <a:ea typeface="+mn-ea"/>
                <a:cs typeface="+mn-cs"/>
              </a:rPr>
              <a:t>FeelBetterIn30Days.com</a:t>
            </a:r>
          </a:p>
          <a:p>
            <a:pPr marL="742950" marR="0" lvl="1" indent="-285750" algn="l" defTabSz="914400" rtl="0" eaLnBrk="1" fontAlgn="auto" latinLnBrk="0" hangingPunct="1">
              <a:lnSpc>
                <a:spcPct val="100000"/>
              </a:lnSpc>
              <a:spcBef>
                <a:spcPts val="0"/>
              </a:spcBef>
              <a:spcAft>
                <a:spcPts val="0"/>
              </a:spcAft>
              <a:buClrTx/>
              <a:buSzTx/>
              <a:buFont typeface="Wingdings" pitchFamily="2" charset="2"/>
              <a:buChar char="ü"/>
              <a:tabLst/>
              <a:defRPr/>
            </a:pPr>
            <a:r>
              <a:rPr kumimoji="0" lang="en-US" sz="1800" b="0" i="0" u="none" strike="noStrike" kern="1200" cap="none" spc="0" normalizeH="0" baseline="0" noProof="0" dirty="0">
                <a:ln>
                  <a:noFill/>
                </a:ln>
                <a:solidFill>
                  <a:srgbClr val="000000"/>
                </a:solidFill>
                <a:effectLst/>
                <a:uLnTx/>
                <a:uFillTx/>
                <a:latin typeface="Century Gothic"/>
                <a:ea typeface="+mn-ea"/>
                <a:cs typeface="+mn-cs"/>
              </a:rPr>
              <a:t>Dedicated Vitalizer website</a:t>
            </a:r>
          </a:p>
          <a:p>
            <a:pPr marL="742950" marR="0" lvl="1" indent="-285750" algn="l" defTabSz="914400" rtl="0" eaLnBrk="1" fontAlgn="auto" latinLnBrk="0" hangingPunct="1">
              <a:lnSpc>
                <a:spcPct val="100000"/>
              </a:lnSpc>
              <a:spcBef>
                <a:spcPts val="0"/>
              </a:spcBef>
              <a:spcAft>
                <a:spcPts val="0"/>
              </a:spcAft>
              <a:buClrTx/>
              <a:buSzTx/>
              <a:buFont typeface="Wingdings" pitchFamily="2" charset="2"/>
              <a:buChar char="ü"/>
              <a:tabLst/>
              <a:defRPr/>
            </a:pPr>
            <a:r>
              <a:rPr kumimoji="0" lang="en-US" sz="1800" b="0" i="0" u="none" strike="noStrike" kern="1200" cap="none" spc="0" normalizeH="0" baseline="0" noProof="0" dirty="0">
                <a:ln>
                  <a:noFill/>
                </a:ln>
                <a:solidFill>
                  <a:srgbClr val="000000"/>
                </a:solidFill>
                <a:effectLst/>
                <a:uLnTx/>
                <a:uFillTx/>
                <a:latin typeface="Century Gothic"/>
                <a:ea typeface="+mn-ea"/>
                <a:cs typeface="+mn-cs"/>
              </a:rPr>
              <a:t>Everything you would want to know</a:t>
            </a:r>
          </a:p>
        </p:txBody>
      </p:sp>
      <p:sp>
        <p:nvSpPr>
          <p:cNvPr id="38" name="TextBox 37">
            <a:extLst>
              <a:ext uri="{FF2B5EF4-FFF2-40B4-BE49-F238E27FC236}">
                <a16:creationId xmlns:a16="http://schemas.microsoft.com/office/drawing/2014/main" id="{B2AA06D2-7E6C-9448-8A35-3F215C588644}"/>
              </a:ext>
            </a:extLst>
          </p:cNvPr>
          <p:cNvSpPr txBox="1"/>
          <p:nvPr/>
        </p:nvSpPr>
        <p:spPr>
          <a:xfrm>
            <a:off x="6323401" y="284205"/>
            <a:ext cx="557530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000000"/>
                </a:solidFill>
                <a:effectLst/>
                <a:uLnTx/>
                <a:uFillTx/>
                <a:latin typeface="Gill Sans" panose="020B0502020104020203" pitchFamily="34" charset="-79"/>
                <a:ea typeface="+mn-ea"/>
                <a:cs typeface="Gill Sans" panose="020B0502020104020203" pitchFamily="34" charset="-79"/>
              </a:rPr>
              <a:t>Included Business Websites</a:t>
            </a:r>
          </a:p>
        </p:txBody>
      </p:sp>
      <p:sp>
        <p:nvSpPr>
          <p:cNvPr id="39" name="TextBox 38">
            <a:extLst>
              <a:ext uri="{FF2B5EF4-FFF2-40B4-BE49-F238E27FC236}">
                <a16:creationId xmlns:a16="http://schemas.microsoft.com/office/drawing/2014/main" id="{C615E1F9-E14E-5C4F-AD49-BDFA977162C3}"/>
              </a:ext>
            </a:extLst>
          </p:cNvPr>
          <p:cNvSpPr txBox="1"/>
          <p:nvPr/>
        </p:nvSpPr>
        <p:spPr>
          <a:xfrm>
            <a:off x="6553200" y="970005"/>
            <a:ext cx="5485542"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srgbClr val="000000"/>
                </a:solidFill>
                <a:effectLst/>
                <a:uLnTx/>
                <a:uFillTx/>
                <a:latin typeface="Century Gothic"/>
                <a:ea typeface="+mn-ea"/>
                <a:cs typeface="+mn-cs"/>
              </a:rPr>
              <a:t>BetterFuture.Training</a:t>
            </a:r>
            <a:endParaRPr kumimoji="0" lang="en-US" sz="1800" b="1" i="0" u="none" strike="noStrike" kern="1200" cap="none" spc="0" normalizeH="0" baseline="0" noProof="0" dirty="0">
              <a:ln>
                <a:noFill/>
              </a:ln>
              <a:solidFill>
                <a:srgbClr val="000000"/>
              </a:solidFill>
              <a:effectLst/>
              <a:uLnTx/>
              <a:uFillTx/>
              <a:latin typeface="Century Gothic"/>
              <a:ea typeface="+mn-ea"/>
              <a:cs typeface="+mn-cs"/>
            </a:endParaRPr>
          </a:p>
          <a:p>
            <a:pPr marL="742950" marR="0" lvl="1" indent="-285750" algn="l" defTabSz="914400" rtl="0" eaLnBrk="1" fontAlgn="auto" latinLnBrk="0" hangingPunct="1">
              <a:lnSpc>
                <a:spcPct val="100000"/>
              </a:lnSpc>
              <a:spcBef>
                <a:spcPts val="0"/>
              </a:spcBef>
              <a:spcAft>
                <a:spcPts val="0"/>
              </a:spcAft>
              <a:buClrTx/>
              <a:buSzTx/>
              <a:buFont typeface="Wingdings" pitchFamily="2" charset="2"/>
              <a:buChar char="ü"/>
              <a:tabLst/>
              <a:defRPr/>
            </a:pPr>
            <a:r>
              <a:rPr kumimoji="0" lang="en-US" sz="1800" b="0" i="0" u="none" strike="noStrike" kern="1200" cap="none" spc="0" normalizeH="0" baseline="0" noProof="0" dirty="0">
                <a:ln>
                  <a:noFill/>
                </a:ln>
                <a:solidFill>
                  <a:srgbClr val="000000"/>
                </a:solidFill>
                <a:effectLst/>
                <a:uLnTx/>
                <a:uFillTx/>
                <a:latin typeface="Century Gothic"/>
                <a:ea typeface="+mn-ea"/>
                <a:cs typeface="+mn-cs"/>
              </a:rPr>
              <a:t>8 Weeks to Director </a:t>
            </a:r>
          </a:p>
          <a:p>
            <a:pPr marL="742950" marR="0" lvl="1" indent="-285750" algn="l" defTabSz="914400" rtl="0" eaLnBrk="1" fontAlgn="auto" latinLnBrk="0" hangingPunct="1">
              <a:lnSpc>
                <a:spcPct val="100000"/>
              </a:lnSpc>
              <a:spcBef>
                <a:spcPts val="0"/>
              </a:spcBef>
              <a:spcAft>
                <a:spcPts val="0"/>
              </a:spcAft>
              <a:buClrTx/>
              <a:buSzTx/>
              <a:buFont typeface="Wingdings" pitchFamily="2" charset="2"/>
              <a:buChar char="ü"/>
              <a:tabLst/>
              <a:defRPr/>
            </a:pPr>
            <a:r>
              <a:rPr kumimoji="0" lang="en-US" sz="1800" b="0" i="0" u="none" strike="noStrike" kern="1200" cap="none" spc="0" normalizeH="0" baseline="0" noProof="0" dirty="0">
                <a:ln>
                  <a:noFill/>
                </a:ln>
                <a:solidFill>
                  <a:srgbClr val="000000"/>
                </a:solidFill>
                <a:effectLst/>
                <a:uLnTx/>
                <a:uFillTx/>
                <a:latin typeface="Century Gothic"/>
                <a:ea typeface="+mn-ea"/>
                <a:cs typeface="+mn-cs"/>
              </a:rPr>
              <a:t>This current business training series</a:t>
            </a:r>
          </a:p>
          <a:p>
            <a:pPr marL="742950" marR="0" lvl="1" indent="-285750" algn="l" defTabSz="914400" rtl="0" eaLnBrk="1" fontAlgn="auto" latinLnBrk="0" hangingPunct="1">
              <a:lnSpc>
                <a:spcPct val="100000"/>
              </a:lnSpc>
              <a:spcBef>
                <a:spcPts val="0"/>
              </a:spcBef>
              <a:spcAft>
                <a:spcPts val="0"/>
              </a:spcAft>
              <a:buClrTx/>
              <a:buSzTx/>
              <a:buFont typeface="Wingdings" pitchFamily="2" charset="2"/>
              <a:buChar char="ü"/>
              <a:tabLst/>
              <a:defRPr/>
            </a:pPr>
            <a:r>
              <a:rPr kumimoji="0" lang="en-US" sz="1800" b="0" i="0" u="none" strike="noStrike" kern="1200" cap="none" spc="0" normalizeH="0" baseline="0" noProof="0" dirty="0">
                <a:ln>
                  <a:noFill/>
                </a:ln>
                <a:solidFill>
                  <a:srgbClr val="000000"/>
                </a:solidFill>
                <a:effectLst/>
                <a:uLnTx/>
                <a:uFillTx/>
                <a:latin typeface="Century Gothic"/>
                <a:ea typeface="+mn-ea"/>
                <a:cs typeface="+mn-cs"/>
              </a:rPr>
              <a:t>New Distributor Orientation</a:t>
            </a:r>
          </a:p>
        </p:txBody>
      </p:sp>
      <p:sp>
        <p:nvSpPr>
          <p:cNvPr id="40" name="TextBox 39">
            <a:extLst>
              <a:ext uri="{FF2B5EF4-FFF2-40B4-BE49-F238E27FC236}">
                <a16:creationId xmlns:a16="http://schemas.microsoft.com/office/drawing/2014/main" id="{9CD1DC9D-9CB3-6042-8536-3FE6646D8990}"/>
              </a:ext>
            </a:extLst>
          </p:cNvPr>
          <p:cNvSpPr txBox="1"/>
          <p:nvPr/>
        </p:nvSpPr>
        <p:spPr>
          <a:xfrm>
            <a:off x="6553200" y="2228671"/>
            <a:ext cx="5485542"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srgbClr val="000000"/>
                </a:solidFill>
                <a:effectLst/>
                <a:uLnTx/>
                <a:uFillTx/>
                <a:latin typeface="Century Gothic"/>
                <a:ea typeface="+mn-ea"/>
                <a:cs typeface="+mn-cs"/>
              </a:rPr>
              <a:t>BetterFutureStartsToday.net</a:t>
            </a:r>
            <a:endParaRPr kumimoji="0" lang="en-US" sz="1800" b="1" i="0" u="none" strike="noStrike" kern="1200" cap="none" spc="0" normalizeH="0" baseline="0" noProof="0" dirty="0">
              <a:ln>
                <a:noFill/>
              </a:ln>
              <a:solidFill>
                <a:srgbClr val="000000"/>
              </a:solidFill>
              <a:effectLst/>
              <a:uLnTx/>
              <a:uFillTx/>
              <a:latin typeface="Century Gothic"/>
              <a:ea typeface="+mn-ea"/>
              <a:cs typeface="+mn-cs"/>
            </a:endParaRPr>
          </a:p>
          <a:p>
            <a:pPr marL="742950" marR="0" lvl="1" indent="-285750" algn="l" defTabSz="914400" rtl="0" eaLnBrk="1" fontAlgn="auto" latinLnBrk="0" hangingPunct="1">
              <a:lnSpc>
                <a:spcPct val="100000"/>
              </a:lnSpc>
              <a:spcBef>
                <a:spcPts val="0"/>
              </a:spcBef>
              <a:spcAft>
                <a:spcPts val="0"/>
              </a:spcAft>
              <a:buClrTx/>
              <a:buSzTx/>
              <a:buFont typeface="Wingdings" pitchFamily="2" charset="2"/>
              <a:buChar char="ü"/>
              <a:tabLst/>
              <a:defRPr/>
            </a:pPr>
            <a:r>
              <a:rPr kumimoji="0" lang="en-US" sz="1800" b="0" i="0" u="none" strike="noStrike" kern="1200" cap="none" spc="0" normalizeH="0" baseline="0" noProof="0" dirty="0">
                <a:ln>
                  <a:noFill/>
                </a:ln>
                <a:solidFill>
                  <a:srgbClr val="000000"/>
                </a:solidFill>
                <a:effectLst/>
                <a:uLnTx/>
                <a:uFillTx/>
                <a:latin typeface="Century Gothic"/>
                <a:ea typeface="+mn-ea"/>
                <a:cs typeface="+mn-cs"/>
              </a:rPr>
              <a:t>All Business Presentations</a:t>
            </a:r>
          </a:p>
          <a:p>
            <a:pPr marL="742950" marR="0" lvl="1" indent="-285750" algn="l" defTabSz="914400" rtl="0" eaLnBrk="1" fontAlgn="auto" latinLnBrk="0" hangingPunct="1">
              <a:lnSpc>
                <a:spcPct val="100000"/>
              </a:lnSpc>
              <a:spcBef>
                <a:spcPts val="0"/>
              </a:spcBef>
              <a:spcAft>
                <a:spcPts val="0"/>
              </a:spcAft>
              <a:buClrTx/>
              <a:buSzTx/>
              <a:buFont typeface="Wingdings" pitchFamily="2" charset="2"/>
              <a:buChar char="ü"/>
              <a:tabLst/>
              <a:defRPr/>
            </a:pPr>
            <a:r>
              <a:rPr kumimoji="0" lang="en-US" sz="1800" b="0" i="0" u="none" strike="noStrike" kern="1200" cap="none" spc="0" normalizeH="0" baseline="0" noProof="0" dirty="0">
                <a:ln>
                  <a:noFill/>
                </a:ln>
                <a:solidFill>
                  <a:srgbClr val="000000"/>
                </a:solidFill>
                <a:effectLst/>
                <a:uLnTx/>
                <a:uFillTx/>
                <a:latin typeface="Century Gothic"/>
                <a:ea typeface="+mn-ea"/>
                <a:cs typeface="+mn-cs"/>
              </a:rPr>
              <a:t>Some target specific professions</a:t>
            </a:r>
          </a:p>
          <a:p>
            <a:pPr marL="742950" marR="0" lvl="1" indent="-285750" algn="l" defTabSz="914400" rtl="0" eaLnBrk="1" fontAlgn="auto" latinLnBrk="0" hangingPunct="1">
              <a:lnSpc>
                <a:spcPct val="100000"/>
              </a:lnSpc>
              <a:spcBef>
                <a:spcPts val="0"/>
              </a:spcBef>
              <a:spcAft>
                <a:spcPts val="0"/>
              </a:spcAft>
              <a:buClrTx/>
              <a:buSzTx/>
              <a:buFont typeface="Wingdings" pitchFamily="2" charset="2"/>
              <a:buChar char="ü"/>
              <a:tabLst/>
              <a:defRPr/>
            </a:pPr>
            <a:r>
              <a:rPr kumimoji="0" lang="en-US" sz="1800" b="0" i="0" u="none" strike="noStrike" kern="1200" cap="none" spc="0" normalizeH="0" baseline="0" noProof="0" dirty="0">
                <a:ln>
                  <a:noFill/>
                </a:ln>
                <a:solidFill>
                  <a:srgbClr val="000000"/>
                </a:solidFill>
                <a:effectLst/>
                <a:uLnTx/>
                <a:uFillTx/>
                <a:latin typeface="Century Gothic"/>
                <a:ea typeface="+mn-ea"/>
                <a:cs typeface="+mn-cs"/>
              </a:rPr>
              <a:t>Many generic presentations</a:t>
            </a:r>
          </a:p>
        </p:txBody>
      </p:sp>
      <p:sp>
        <p:nvSpPr>
          <p:cNvPr id="41" name="TextBox 40">
            <a:extLst>
              <a:ext uri="{FF2B5EF4-FFF2-40B4-BE49-F238E27FC236}">
                <a16:creationId xmlns:a16="http://schemas.microsoft.com/office/drawing/2014/main" id="{EF6F0848-70FD-4049-AFC2-7A9255D212A4}"/>
              </a:ext>
            </a:extLst>
          </p:cNvPr>
          <p:cNvSpPr txBox="1"/>
          <p:nvPr/>
        </p:nvSpPr>
        <p:spPr>
          <a:xfrm>
            <a:off x="6553200" y="3487337"/>
            <a:ext cx="548554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srgbClr val="000000"/>
                </a:solidFill>
                <a:effectLst/>
                <a:uLnTx/>
                <a:uFillTx/>
                <a:latin typeface="Century Gothic"/>
                <a:ea typeface="+mn-ea"/>
                <a:cs typeface="+mn-cs"/>
              </a:rPr>
              <a:t>BetterFutureStartsToday.com</a:t>
            </a:r>
            <a:endParaRPr kumimoji="0" lang="en-US" sz="1800" b="1" i="0" u="none" strike="noStrike" kern="1200" cap="none" spc="0" normalizeH="0" baseline="0" noProof="0" dirty="0">
              <a:ln>
                <a:noFill/>
              </a:ln>
              <a:solidFill>
                <a:srgbClr val="000000"/>
              </a:solidFill>
              <a:effectLst/>
              <a:uLnTx/>
              <a:uFillTx/>
              <a:latin typeface="Century Gothic"/>
              <a:ea typeface="+mn-ea"/>
              <a:cs typeface="+mn-cs"/>
            </a:endParaRPr>
          </a:p>
          <a:p>
            <a:pPr marL="742950" marR="0" lvl="1" indent="-285750" algn="l" defTabSz="914400" rtl="0" eaLnBrk="1" fontAlgn="auto" latinLnBrk="0" hangingPunct="1">
              <a:lnSpc>
                <a:spcPct val="100000"/>
              </a:lnSpc>
              <a:spcBef>
                <a:spcPts val="0"/>
              </a:spcBef>
              <a:spcAft>
                <a:spcPts val="0"/>
              </a:spcAft>
              <a:buClrTx/>
              <a:buSzTx/>
              <a:buFont typeface="Wingdings" pitchFamily="2" charset="2"/>
              <a:buChar char="ü"/>
              <a:tabLst/>
              <a:defRPr/>
            </a:pPr>
            <a:r>
              <a:rPr kumimoji="0" lang="en-US" sz="1800" b="0" i="0" u="none" strike="noStrike" kern="1200" cap="none" spc="0" normalizeH="0" baseline="0" noProof="0" dirty="0">
                <a:ln>
                  <a:noFill/>
                </a:ln>
                <a:solidFill>
                  <a:srgbClr val="000000"/>
                </a:solidFill>
                <a:effectLst/>
                <a:uLnTx/>
                <a:uFillTx/>
                <a:latin typeface="Century Gothic"/>
                <a:ea typeface="+mn-ea"/>
                <a:cs typeface="+mn-cs"/>
              </a:rPr>
              <a:t>Previous Business Training</a:t>
            </a:r>
          </a:p>
        </p:txBody>
      </p:sp>
      <p:sp>
        <p:nvSpPr>
          <p:cNvPr id="42" name="TextBox 41">
            <a:extLst>
              <a:ext uri="{FF2B5EF4-FFF2-40B4-BE49-F238E27FC236}">
                <a16:creationId xmlns:a16="http://schemas.microsoft.com/office/drawing/2014/main" id="{AF39E6B0-9F66-014D-9B8A-C96519414DE6}"/>
              </a:ext>
            </a:extLst>
          </p:cNvPr>
          <p:cNvSpPr txBox="1"/>
          <p:nvPr/>
        </p:nvSpPr>
        <p:spPr>
          <a:xfrm>
            <a:off x="6096000" y="4303916"/>
            <a:ext cx="5485542"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Gill Sans" panose="020B0502020104020203" pitchFamily="34" charset="-79"/>
                <a:ea typeface="+mn-ea"/>
                <a:cs typeface="Gill Sans" panose="020B0502020104020203" pitchFamily="34" charset="-79"/>
              </a:rPr>
              <a:t>To join us please visit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Gill Sans" panose="020B0502020104020203" pitchFamily="34" charset="-79"/>
                <a:ea typeface="+mn-ea"/>
                <a:cs typeface="Gill Sans" panose="020B0502020104020203" pitchFamily="34" charset="-79"/>
              </a:rPr>
              <a:t>Join.BetterHealthIn31Days.com</a:t>
            </a:r>
          </a:p>
        </p:txBody>
      </p:sp>
      <p:sp>
        <p:nvSpPr>
          <p:cNvPr id="43" name="TextBox 42">
            <a:extLst>
              <a:ext uri="{FF2B5EF4-FFF2-40B4-BE49-F238E27FC236}">
                <a16:creationId xmlns:a16="http://schemas.microsoft.com/office/drawing/2014/main" id="{EBE5A431-1E76-DB4B-B195-990B604C4BAD}"/>
              </a:ext>
            </a:extLst>
          </p:cNvPr>
          <p:cNvSpPr txBox="1"/>
          <p:nvPr/>
        </p:nvSpPr>
        <p:spPr>
          <a:xfrm>
            <a:off x="5404022" y="5182050"/>
            <a:ext cx="3579341" cy="14773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entury Gothic"/>
                <a:ea typeface="+mn-ea"/>
                <a:cs typeface="+mn-cs"/>
              </a:rPr>
              <a:t>Group Memberships Available</a:t>
            </a:r>
            <a:br>
              <a:rPr kumimoji="0" lang="en-US" sz="1800" b="1" i="0" u="none" strike="noStrike" kern="1200" cap="none" spc="0" normalizeH="0" baseline="0" noProof="0" dirty="0">
                <a:ln>
                  <a:noFill/>
                </a:ln>
                <a:solidFill>
                  <a:srgbClr val="000000"/>
                </a:solidFill>
                <a:effectLst/>
                <a:uLnTx/>
                <a:uFillTx/>
                <a:latin typeface="Century Gothic"/>
                <a:ea typeface="+mn-ea"/>
                <a:cs typeface="+mn-cs"/>
              </a:rPr>
            </a:br>
            <a:r>
              <a:rPr kumimoji="0" lang="en-US" sz="1800" b="0" i="0" u="none" strike="noStrike" kern="1200" cap="none" spc="0" normalizeH="0" baseline="0" noProof="0" dirty="0">
                <a:ln>
                  <a:noFill/>
                </a:ln>
                <a:solidFill>
                  <a:srgbClr val="000000"/>
                </a:solidFill>
                <a:effectLst/>
                <a:uLnTx/>
                <a:uFillTx/>
                <a:latin typeface="Century Gothic"/>
                <a:ea typeface="+mn-ea"/>
                <a:cs typeface="+mn-cs"/>
              </a:rPr>
              <a:t>$17 </a:t>
            </a:r>
            <a:r>
              <a:rPr kumimoji="0" lang="en-US" sz="1800" b="0" i="0" u="none" strike="noStrike" kern="1200" cap="none" spc="0" normalizeH="0" baseline="0" noProof="0" dirty="0" err="1">
                <a:ln>
                  <a:noFill/>
                </a:ln>
                <a:solidFill>
                  <a:srgbClr val="000000"/>
                </a:solidFill>
                <a:effectLst/>
                <a:uLnTx/>
                <a:uFillTx/>
                <a:latin typeface="Century Gothic"/>
                <a:ea typeface="+mn-ea"/>
                <a:cs typeface="+mn-cs"/>
              </a:rPr>
              <a:t>ea</a:t>
            </a:r>
            <a:r>
              <a:rPr kumimoji="0" lang="en-US" sz="1800" b="0" i="0" u="none" strike="noStrike" kern="1200" cap="none" spc="0" normalizeH="0" baseline="0" noProof="0" dirty="0">
                <a:ln>
                  <a:noFill/>
                </a:ln>
                <a:solidFill>
                  <a:srgbClr val="000000"/>
                </a:solidFill>
                <a:effectLst/>
                <a:uLnTx/>
                <a:uFillTx/>
                <a:latin typeface="Century Gothic"/>
                <a:ea typeface="+mn-ea"/>
                <a:cs typeface="+mn-cs"/>
              </a:rPr>
              <a:t> / month for 1 member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entury Gothic"/>
                <a:ea typeface="+mn-ea"/>
                <a:cs typeface="+mn-cs"/>
              </a:rPr>
              <a:t>$11 </a:t>
            </a:r>
            <a:r>
              <a:rPr kumimoji="0" lang="en-US" sz="1800" b="0" i="0" u="none" strike="noStrike" kern="1200" cap="none" spc="0" normalizeH="0" baseline="0" noProof="0" dirty="0" err="1">
                <a:ln>
                  <a:noFill/>
                </a:ln>
                <a:solidFill>
                  <a:srgbClr val="000000"/>
                </a:solidFill>
                <a:effectLst/>
                <a:uLnTx/>
                <a:uFillTx/>
                <a:latin typeface="Century Gothic"/>
                <a:ea typeface="+mn-ea"/>
                <a:cs typeface="+mn-cs"/>
              </a:rPr>
              <a:t>ea</a:t>
            </a:r>
            <a:r>
              <a:rPr kumimoji="0" lang="en-US" sz="1800" b="0" i="0" u="none" strike="noStrike" kern="1200" cap="none" spc="0" normalizeH="0" baseline="0" noProof="0" dirty="0">
                <a:ln>
                  <a:noFill/>
                </a:ln>
                <a:solidFill>
                  <a:srgbClr val="000000"/>
                </a:solidFill>
                <a:effectLst/>
                <a:uLnTx/>
                <a:uFillTx/>
                <a:latin typeface="Century Gothic"/>
                <a:ea typeface="+mn-ea"/>
                <a:cs typeface="+mn-cs"/>
              </a:rPr>
              <a:t> / month for 2 members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entury Gothic"/>
                <a:ea typeface="+mn-ea"/>
                <a:cs typeface="+mn-cs"/>
              </a:rPr>
              <a:t>$9 </a:t>
            </a:r>
            <a:r>
              <a:rPr kumimoji="0" lang="en-US" sz="1800" b="0" i="0" u="none" strike="noStrike" kern="1200" cap="none" spc="0" normalizeH="0" baseline="0" noProof="0" dirty="0" err="1">
                <a:ln>
                  <a:noFill/>
                </a:ln>
                <a:solidFill>
                  <a:srgbClr val="000000"/>
                </a:solidFill>
                <a:effectLst/>
                <a:uLnTx/>
                <a:uFillTx/>
                <a:latin typeface="Century Gothic"/>
                <a:ea typeface="+mn-ea"/>
                <a:cs typeface="+mn-cs"/>
              </a:rPr>
              <a:t>ea</a:t>
            </a:r>
            <a:r>
              <a:rPr kumimoji="0" lang="en-US" sz="1800" b="0" i="0" u="none" strike="noStrike" kern="1200" cap="none" spc="0" normalizeH="0" baseline="0" noProof="0" dirty="0">
                <a:ln>
                  <a:noFill/>
                </a:ln>
                <a:solidFill>
                  <a:srgbClr val="000000"/>
                </a:solidFill>
                <a:effectLst/>
                <a:uLnTx/>
                <a:uFillTx/>
                <a:latin typeface="Century Gothic"/>
                <a:ea typeface="+mn-ea"/>
                <a:cs typeface="+mn-cs"/>
              </a:rPr>
              <a:t> / month for 3 members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entury Gothic"/>
                <a:ea typeface="+mn-ea"/>
                <a:cs typeface="+mn-cs"/>
              </a:rPr>
              <a:t>$8 </a:t>
            </a:r>
            <a:r>
              <a:rPr kumimoji="0" lang="en-US" sz="1800" b="0" i="0" u="none" strike="noStrike" kern="1200" cap="none" spc="0" normalizeH="0" baseline="0" noProof="0" dirty="0" err="1">
                <a:ln>
                  <a:noFill/>
                </a:ln>
                <a:solidFill>
                  <a:srgbClr val="000000"/>
                </a:solidFill>
                <a:effectLst/>
                <a:uLnTx/>
                <a:uFillTx/>
                <a:latin typeface="Century Gothic"/>
                <a:ea typeface="+mn-ea"/>
                <a:cs typeface="+mn-cs"/>
              </a:rPr>
              <a:t>ea</a:t>
            </a:r>
            <a:r>
              <a:rPr kumimoji="0" lang="en-US" sz="1800" b="0" i="0" u="none" strike="noStrike" kern="1200" cap="none" spc="0" normalizeH="0" baseline="0" noProof="0" dirty="0">
                <a:ln>
                  <a:noFill/>
                </a:ln>
                <a:solidFill>
                  <a:srgbClr val="000000"/>
                </a:solidFill>
                <a:effectLst/>
                <a:uLnTx/>
                <a:uFillTx/>
                <a:latin typeface="Century Gothic"/>
                <a:ea typeface="+mn-ea"/>
                <a:cs typeface="+mn-cs"/>
              </a:rPr>
              <a:t> / month for 4 members</a:t>
            </a:r>
          </a:p>
        </p:txBody>
      </p:sp>
      <p:sp>
        <p:nvSpPr>
          <p:cNvPr id="44" name="TextBox 43">
            <a:extLst>
              <a:ext uri="{FF2B5EF4-FFF2-40B4-BE49-F238E27FC236}">
                <a16:creationId xmlns:a16="http://schemas.microsoft.com/office/drawing/2014/main" id="{78C33049-D790-DB4A-A121-92A29B38B663}"/>
              </a:ext>
            </a:extLst>
          </p:cNvPr>
          <p:cNvSpPr txBox="1"/>
          <p:nvPr/>
        </p:nvSpPr>
        <p:spPr>
          <a:xfrm>
            <a:off x="9295971" y="5182050"/>
            <a:ext cx="2742771" cy="14773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entury Gothic"/>
                <a:ea typeface="+mn-ea"/>
                <a:cs typeface="+mn-cs"/>
              </a:rPr>
              <a:t>10% Discount Codes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Century Gothic"/>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entury Gothic"/>
                <a:ea typeface="+mn-ea"/>
                <a:cs typeface="+mn-cs"/>
              </a:rPr>
              <a:t>BARB10 or PAM10</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entury Gothic"/>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entury Gothic"/>
                <a:ea typeface="+mn-ea"/>
                <a:cs typeface="+mn-cs"/>
              </a:rPr>
              <a:t>Codes Expire 12/3/21</a:t>
            </a:r>
          </a:p>
        </p:txBody>
      </p:sp>
    </p:spTree>
    <p:extLst>
      <p:ext uri="{BB962C8B-B14F-4D97-AF65-F5344CB8AC3E}">
        <p14:creationId xmlns:p14="http://schemas.microsoft.com/office/powerpoint/2010/main" val="365731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73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mute="1">
                <p:cTn id="12" repeatCount="indefinite" fill="hold" display="0">
                  <p:stCondLst>
                    <p:cond delay="indefinite"/>
                  </p:stCondLst>
                </p:cTn>
                <p:tgtEl>
                  <p:spTgt spid="4"/>
                </p:tgtEl>
              </p:cMediaNode>
            </p:vide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35085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244196" y="401375"/>
            <a:ext cx="5311515" cy="341632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50505"/>
                </a:solidFill>
                <a:effectLst/>
                <a:latin typeface="inherit"/>
                <a:cs typeface="Segoe UI Historic" panose="020B0502040204020203" pitchFamily="34" charset="0"/>
              </a:rPr>
              <a:t>Christy, Sarah &amp; I are so different, but we all have one thing in common—we wanted to grow a business to help our families but not take away time from them. And we wanted to work with a world class company that put people and the planet first—too much to ask?!?     </a:t>
            </a:r>
            <a:endParaRPr kumimoji="0" lang="en-US" altLang="en-US" sz="1200" b="0" i="0" u="none" strike="noStrike" cap="none" normalizeH="0" baseline="0" dirty="0">
              <a:ln>
                <a:noFill/>
              </a:ln>
              <a:solidFill>
                <a:schemeClr val="tx1"/>
              </a:solidFill>
              <a:effectLst/>
            </a:endParaRPr>
          </a:p>
          <a:p>
            <a:pPr marL="0" marR="0" lvl="0" indent="0" algn="l" defTabSz="914400" rtl="0" eaLnBrk="0" fontAlgn="ctr"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50505"/>
                </a:solidFill>
                <a:effectLst/>
                <a:latin typeface="inherit"/>
                <a:cs typeface="Segoe UI Historic" panose="020B0502040204020203" pitchFamily="34" charset="0"/>
              </a:rPr>
              <a:t>Heck, no!!   </a:t>
            </a:r>
          </a:p>
          <a:p>
            <a:pPr marL="0" marR="0" lvl="0" indent="0" algn="l" defTabSz="914400" rtl="0" eaLnBrk="0" fontAlgn="ctr" latinLnBrk="0" hangingPunct="0">
              <a:lnSpc>
                <a:spcPct val="100000"/>
              </a:lnSpc>
              <a:spcBef>
                <a:spcPct val="0"/>
              </a:spcBef>
              <a:spcAft>
                <a:spcPct val="0"/>
              </a:spcAft>
              <a:buClrTx/>
              <a:buSzTx/>
              <a:buFontTx/>
              <a:buNone/>
              <a:tabLst/>
            </a:pPr>
            <a:endParaRPr kumimoji="0" lang="en-US" altLang="en-US" sz="12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50505"/>
                </a:solidFill>
                <a:effectLst/>
                <a:latin typeface="inherit"/>
                <a:cs typeface="Segoe UI Historic" panose="020B0502040204020203" pitchFamily="34" charset="0"/>
              </a:rPr>
              <a:t>Shaklee has been around for 65 years. It’s founder, Dr. Shaklee was an Iowa boy that wanted to help people feel better with nature based but also science backed products. Study after study (140+ and counting) have proven product effectiveness. </a:t>
            </a:r>
            <a:endParaRPr kumimoji="0" lang="en-US" altLang="en-US" sz="12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50505"/>
                </a:solidFill>
                <a:effectLst/>
                <a:latin typeface="inherit"/>
                <a:cs typeface="Segoe UI Historic" panose="020B0502040204020203" pitchFamily="34" charset="0"/>
              </a:rPr>
              <a:t>It was the perfect fit for each of us—even though our day took day lives are so vastly different.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2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50505"/>
                </a:solidFill>
                <a:effectLst/>
                <a:latin typeface="inherit"/>
                <a:cs typeface="Segoe UI Historic" panose="020B0502040204020203" pitchFamily="34" charset="0"/>
              </a:rPr>
              <a:t>We’re going to host a quick 20 minute zoom tomorrow night talking about our experience. We’d love for you to join us if working from anywhere while contributing financially to your family is your goal. </a:t>
            </a:r>
            <a:endParaRPr kumimoji="0" lang="en-US" altLang="en-US" sz="1200" b="0" i="0" u="none" strike="noStrike" cap="none" normalizeH="0" baseline="0" dirty="0">
              <a:ln>
                <a:noFill/>
              </a:ln>
              <a:solidFill>
                <a:schemeClr val="tx1"/>
              </a:solidFill>
              <a:effectLst/>
            </a:endParaRPr>
          </a:p>
          <a:p>
            <a:pPr marL="0" marR="0" lvl="0" indent="0" algn="l" defTabSz="914400" rtl="0" eaLnBrk="0" fontAlgn="ctr"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50505"/>
                </a:solidFill>
                <a:effectLst/>
                <a:latin typeface="inherit"/>
                <a:cs typeface="Segoe UI Historic" panose="020B0502040204020203" pitchFamily="34" charset="0"/>
              </a:rPr>
              <a:t>Let me know if you’d like the link! Door prizes (hello, we do that in Iowa!) will definitely be included!   </a:t>
            </a:r>
          </a:p>
        </p:txBody>
      </p:sp>
      <p:pic>
        <p:nvPicPr>
          <p:cNvPr id="2050" name="Picture 2" desc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6471900" y="-504825"/>
            <a:ext cx="1524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6541750" y="-504825"/>
            <a:ext cx="1524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03263" y="-336550"/>
            <a:ext cx="1524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May be an image of one or more people and tex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304799" y="4013567"/>
            <a:ext cx="2595155" cy="259515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12"/>
          <p:cNvSpPr>
            <a:spLocks noChangeArrowheads="1"/>
          </p:cNvSpPr>
          <p:nvPr/>
        </p:nvSpPr>
        <p:spPr bwMode="auto">
          <a:xfrm>
            <a:off x="5758776" y="2482733"/>
            <a:ext cx="6128426" cy="4154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rgbClr val="500050"/>
                </a:solidFill>
                <a:effectLst/>
                <a:latin typeface="Arial" panose="020B0604020202020204" pitchFamily="34" charset="0"/>
              </a:rPr>
              <a:t>Being a single mom taught me a lot of things, though!</a:t>
            </a:r>
            <a:br>
              <a:rPr kumimoji="0" lang="en-US" altLang="en-US" sz="1800" b="0" i="0" u="none" strike="noStrike" cap="none" normalizeH="0" baseline="0" dirty="0">
                <a:ln>
                  <a:noFill/>
                </a:ln>
                <a:solidFill>
                  <a:srgbClr val="500050"/>
                </a:solidFill>
                <a:effectLst/>
                <a:latin typeface="Arial" panose="020B0604020202020204" pitchFamily="34" charset="0"/>
              </a:rPr>
            </a:br>
            <a:r>
              <a:rPr kumimoji="0" lang="en-US" altLang="en-US" sz="1200" b="0" i="0" u="none" strike="noStrike" cap="none" normalizeH="0" baseline="0" dirty="0">
                <a:ln>
                  <a:noFill/>
                </a:ln>
                <a:solidFill>
                  <a:srgbClr val="500050"/>
                </a:solidFill>
                <a:effectLst/>
                <a:latin typeface="Arial" panose="020B0604020202020204" pitchFamily="34" charset="0"/>
              </a:rPr>
              <a:t>I learned how to pay off debt and to live so that I don’t accrue new debt.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500050"/>
                </a:solidFill>
                <a:effectLst/>
                <a:latin typeface="Arial" panose="020B0604020202020204" pitchFamily="34" charset="0"/>
              </a:rPr>
              <a:t>I learned that fun and making memories doesn’t have to cost anything.</a:t>
            </a:r>
            <a:br>
              <a:rPr kumimoji="0" lang="en-US" altLang="en-US" sz="1200" b="0" i="0" u="none" strike="noStrike" cap="none" normalizeH="0" baseline="0" dirty="0">
                <a:ln>
                  <a:noFill/>
                </a:ln>
                <a:solidFill>
                  <a:srgbClr val="500050"/>
                </a:solidFill>
                <a:effectLst/>
                <a:latin typeface="Arial" panose="020B0604020202020204" pitchFamily="34" charset="0"/>
              </a:rPr>
            </a:br>
            <a:endParaRPr kumimoji="0" lang="en-US" altLang="en-US" sz="1200" b="0" i="0" u="none" strike="noStrike" cap="none" normalizeH="0" baseline="0" dirty="0">
              <a:ln>
                <a:noFill/>
              </a:ln>
              <a:solidFill>
                <a:srgbClr val="50005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500050"/>
                </a:solidFill>
                <a:effectLst/>
                <a:latin typeface="Arial" panose="020B0604020202020204" pitchFamily="34" charset="0"/>
              </a:rPr>
              <a:t>I learned that it’s a waste of time to judge someone, but it can change your life to be a good friend to someone.</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500050"/>
                </a:solidFill>
                <a:effectLst/>
                <a:latin typeface="Arial" panose="020B0604020202020204" pitchFamily="34" charset="0"/>
              </a:rPr>
              <a:t>I learned that we are all responsible for the direction of our lives.</a:t>
            </a:r>
            <a:br>
              <a:rPr kumimoji="0" lang="en-US" altLang="en-US" sz="1200" b="0" i="0" u="none" strike="noStrike" cap="none" normalizeH="0" baseline="0" dirty="0">
                <a:ln>
                  <a:noFill/>
                </a:ln>
                <a:solidFill>
                  <a:srgbClr val="500050"/>
                </a:solidFill>
                <a:effectLst/>
                <a:latin typeface="Arial" panose="020B0604020202020204" pitchFamily="34" charset="0"/>
              </a:rPr>
            </a:br>
            <a:endParaRPr kumimoji="0" lang="en-US" altLang="en-US" sz="1200" b="0" i="0" u="none" strike="noStrike" cap="none" normalizeH="0" baseline="0" dirty="0">
              <a:ln>
                <a:noFill/>
              </a:ln>
              <a:solidFill>
                <a:srgbClr val="50005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500050"/>
                </a:solidFill>
                <a:effectLst/>
                <a:latin typeface="Arial" panose="020B0604020202020204" pitchFamily="34" charset="0"/>
              </a:rPr>
              <a:t>I learned that many opportunities come in disguised as problems.</a:t>
            </a:r>
            <a:br>
              <a:rPr kumimoji="0" lang="en-US" altLang="en-US" sz="1200" b="0" i="0" u="none" strike="noStrike" cap="none" normalizeH="0" baseline="0" dirty="0">
                <a:ln>
                  <a:noFill/>
                </a:ln>
                <a:solidFill>
                  <a:srgbClr val="500050"/>
                </a:solidFill>
                <a:effectLst/>
                <a:latin typeface="Arial" panose="020B0604020202020204" pitchFamily="34" charset="0"/>
              </a:rPr>
            </a:br>
            <a:endParaRPr kumimoji="0" lang="en-US" altLang="en-US" sz="1200" b="0" i="0" u="none" strike="noStrike" cap="none" normalizeH="0" baseline="0" dirty="0">
              <a:ln>
                <a:noFill/>
              </a:ln>
              <a:solidFill>
                <a:srgbClr val="50005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500050"/>
                </a:solidFill>
                <a:effectLst/>
                <a:latin typeface="Arial" panose="020B0604020202020204" pitchFamily="34" charset="0"/>
              </a:rPr>
              <a:t>I learned to be open minded.</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500050"/>
                </a:solidFill>
                <a:effectLst/>
                <a:latin typeface="Arial" panose="020B0604020202020204" pitchFamily="34" charset="0"/>
              </a:rPr>
              <a:t>I learned that having multiple streams of income isn’t a fantasy and </a:t>
            </a:r>
            <a:r>
              <a:rPr kumimoji="0" lang="en-US" altLang="en-US" sz="1400" b="0" i="0" u="none" strike="noStrike" cap="none" normalizeH="0" baseline="0" dirty="0">
                <a:ln>
                  <a:noFill/>
                </a:ln>
                <a:solidFill>
                  <a:srgbClr val="500050"/>
                </a:solidFill>
                <a:effectLst/>
              </a:rPr>
              <a:t>is actually financially wise.</a:t>
            </a:r>
            <a:endParaRPr kumimoji="0" lang="en-US" altLang="en-US" sz="14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500050"/>
                </a:solidFill>
                <a:effectLst/>
                <a:cs typeface="Arial" panose="020B0604020202020204" pitchFamily="34" charset="0"/>
              </a:rPr>
              <a:t>I learned that giving away part of your income and investing are 2 practices that are important to me and can be done at any income level.</a:t>
            </a:r>
            <a:br>
              <a:rPr kumimoji="0" lang="en-US" altLang="en-US" sz="1400" b="0" i="0" u="none" strike="noStrike" cap="none" normalizeH="0" baseline="0" dirty="0">
                <a:ln>
                  <a:noFill/>
                </a:ln>
                <a:solidFill>
                  <a:srgbClr val="500050"/>
                </a:solidFill>
                <a:effectLst/>
                <a:cs typeface="Arial" panose="020B0604020202020204" pitchFamily="34" charset="0"/>
              </a:rPr>
            </a:br>
            <a:r>
              <a:rPr kumimoji="0" lang="en-US" altLang="en-US" sz="1400" b="0" i="0" u="none" strike="noStrike" cap="none" normalizeH="0" baseline="0" dirty="0">
                <a:ln>
                  <a:noFill/>
                </a:ln>
                <a:solidFill>
                  <a:srgbClr val="222222"/>
                </a:solidFill>
                <a:effectLst/>
                <a:cs typeface="Arial" panose="020B0604020202020204" pitchFamily="34" charset="0"/>
              </a:rPr>
              <a:t>It was around this time that I was introduced to my business. (Back before internet and cell phones!). The process looked different, but having an additional stream of income to tithe more, invest (at that time, such as small amount that my financial advisor ditched me!!!), and to be able to take vacations.                                                                     </a:t>
            </a:r>
            <a:endParaRPr kumimoji="0" lang="en-US" altLang="en-US" sz="1400" b="0" i="0" u="none" strike="noStrike" cap="none" normalizeH="0" baseline="0" dirty="0">
              <a:ln>
                <a:noFill/>
              </a:ln>
              <a:solidFill>
                <a:schemeClr val="tx1"/>
              </a:solidFill>
              <a:effectLst/>
            </a:endParaRPr>
          </a:p>
        </p:txBody>
      </p:sp>
      <p:pic>
        <p:nvPicPr>
          <p:cNvPr id="6" name="Picture 5"/>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9768732" y="336550"/>
            <a:ext cx="2118469" cy="1945532"/>
          </a:xfrm>
          <a:prstGeom prst="rect">
            <a:avLst/>
          </a:prstGeom>
        </p:spPr>
      </p:pic>
      <p:sp>
        <p:nvSpPr>
          <p:cNvPr id="7" name="Rectangle 6"/>
          <p:cNvSpPr/>
          <p:nvPr/>
        </p:nvSpPr>
        <p:spPr>
          <a:xfrm>
            <a:off x="5758776" y="1309316"/>
            <a:ext cx="4009958" cy="800219"/>
          </a:xfrm>
          <a:prstGeom prst="rect">
            <a:avLst/>
          </a:prstGeom>
        </p:spPr>
        <p:txBody>
          <a:bodyPr wrap="square">
            <a:spAutoFit/>
          </a:bodyPr>
          <a:lstStyle/>
          <a:p>
            <a:pPr lvl="0" eaLnBrk="0" fontAlgn="base" hangingPunct="0">
              <a:spcBef>
                <a:spcPct val="0"/>
              </a:spcBef>
              <a:spcAft>
                <a:spcPct val="0"/>
              </a:spcAft>
            </a:pPr>
            <a:r>
              <a:rPr lang="en-US" altLang="en-US" sz="1400" dirty="0">
                <a:solidFill>
                  <a:prstClr val="black"/>
                </a:solidFill>
                <a:latin typeface="Arial" panose="020B0604020202020204" pitchFamily="34" charset="0"/>
              </a:rPr>
              <a:t>I don’t know if they remember this, but there was a time when I had to save our change so I could afford to go out for ice cream with these girls</a:t>
            </a:r>
            <a:r>
              <a:rPr lang="en-US" altLang="en-US" dirty="0">
                <a:solidFill>
                  <a:prstClr val="black"/>
                </a:solidFill>
                <a:latin typeface="Arial" panose="020B0604020202020204" pitchFamily="34" charset="0"/>
              </a:rPr>
              <a:t>.</a:t>
            </a:r>
          </a:p>
        </p:txBody>
      </p:sp>
      <p:sp>
        <p:nvSpPr>
          <p:cNvPr id="8" name="TextBox 7"/>
          <p:cNvSpPr txBox="1"/>
          <p:nvPr/>
        </p:nvSpPr>
        <p:spPr>
          <a:xfrm>
            <a:off x="6478622" y="552562"/>
            <a:ext cx="2704290" cy="523220"/>
          </a:xfrm>
          <a:prstGeom prst="rect">
            <a:avLst/>
          </a:prstGeom>
          <a:noFill/>
          <a:ln>
            <a:solidFill>
              <a:schemeClr val="accent1">
                <a:lumMod val="75000"/>
              </a:schemeClr>
            </a:solidFill>
          </a:ln>
        </p:spPr>
        <p:txBody>
          <a:bodyPr wrap="square" rtlCol="0">
            <a:spAutoFit/>
          </a:bodyPr>
          <a:lstStyle/>
          <a:p>
            <a:r>
              <a:rPr lang="en-US" sz="2800" b="1" dirty="0" err="1"/>
              <a:t>FaceBook</a:t>
            </a:r>
            <a:r>
              <a:rPr lang="en-US" sz="2800" b="1" dirty="0"/>
              <a:t> Posts </a:t>
            </a:r>
          </a:p>
        </p:txBody>
      </p:sp>
      <p:sp>
        <p:nvSpPr>
          <p:cNvPr id="3" name="Rectangle 2"/>
          <p:cNvSpPr/>
          <p:nvPr/>
        </p:nvSpPr>
        <p:spPr>
          <a:xfrm>
            <a:off x="3110018" y="4013567"/>
            <a:ext cx="2445693" cy="2554545"/>
          </a:xfrm>
          <a:prstGeom prst="rect">
            <a:avLst/>
          </a:prstGeom>
          <a:ln w="12700">
            <a:solidFill>
              <a:schemeClr val="tx2">
                <a:lumMod val="60000"/>
                <a:lumOff val="40000"/>
              </a:schemeClr>
            </a:solidFill>
          </a:ln>
        </p:spPr>
        <p:txBody>
          <a:bodyPr wrap="square">
            <a:spAutoFit/>
          </a:bodyPr>
          <a:lstStyle/>
          <a:p>
            <a:pPr algn="ctr"/>
            <a:r>
              <a:rPr lang="en-US" sz="3200" dirty="0">
                <a:solidFill>
                  <a:prstClr val="black"/>
                </a:solidFill>
                <a:latin typeface="Calibri Light" panose="020F0302020204030204"/>
                <a:ea typeface="+mj-ea"/>
                <a:cs typeface="+mj-cs"/>
              </a:rPr>
              <a:t>We can create curiosity through social media.</a:t>
            </a:r>
            <a:endParaRPr lang="en-US" dirty="0"/>
          </a:p>
        </p:txBody>
      </p:sp>
    </p:spTree>
    <p:extLst>
      <p:ext uri="{BB962C8B-B14F-4D97-AF65-F5344CB8AC3E}">
        <p14:creationId xmlns:p14="http://schemas.microsoft.com/office/powerpoint/2010/main" val="5430200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0" name="Rectangle 39">
            <a:extLst>
              <a:ext uri="{FF2B5EF4-FFF2-40B4-BE49-F238E27FC236}">
                <a16:creationId xmlns:a16="http://schemas.microsoft.com/office/drawing/2014/main" id="{12609869-9E80-471B-A487-A53288E0E7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D8CFC14-4BE8-9F48-976F-F0961415644D}"/>
              </a:ext>
            </a:extLst>
          </p:cNvPr>
          <p:cNvSpPr>
            <a:spLocks noGrp="1"/>
          </p:cNvSpPr>
          <p:nvPr>
            <p:ph type="title"/>
          </p:nvPr>
        </p:nvSpPr>
        <p:spPr>
          <a:xfrm>
            <a:off x="1136397" y="502020"/>
            <a:ext cx="5323715" cy="1642970"/>
          </a:xfrm>
        </p:spPr>
        <p:txBody>
          <a:bodyPr anchor="b">
            <a:normAutofit/>
          </a:bodyPr>
          <a:lstStyle/>
          <a:p>
            <a:r>
              <a:rPr lang="en-US" sz="4000"/>
              <a:t>Review of Sessions #1-2</a:t>
            </a:r>
          </a:p>
        </p:txBody>
      </p:sp>
      <p:sp>
        <p:nvSpPr>
          <p:cNvPr id="3" name="Content Placeholder 2">
            <a:extLst>
              <a:ext uri="{FF2B5EF4-FFF2-40B4-BE49-F238E27FC236}">
                <a16:creationId xmlns:a16="http://schemas.microsoft.com/office/drawing/2014/main" id="{00DEB5CF-694A-A54E-A4B4-63C6C8DB8E92}"/>
              </a:ext>
            </a:extLst>
          </p:cNvPr>
          <p:cNvSpPr>
            <a:spLocks noGrp="1"/>
          </p:cNvSpPr>
          <p:nvPr>
            <p:ph idx="1"/>
          </p:nvPr>
        </p:nvSpPr>
        <p:spPr>
          <a:xfrm>
            <a:off x="1144923" y="2405894"/>
            <a:ext cx="5315189" cy="3535083"/>
          </a:xfrm>
        </p:spPr>
        <p:txBody>
          <a:bodyPr anchor="t">
            <a:normAutofit/>
          </a:bodyPr>
          <a:lstStyle/>
          <a:p>
            <a:pPr marL="0" indent="0">
              <a:buNone/>
            </a:pPr>
            <a:r>
              <a:rPr lang="en-US" sz="2000" dirty="0">
                <a:latin typeface="Cambria" panose="02040503050406030204" pitchFamily="18" charset="0"/>
                <a:ea typeface="Cambria" panose="02040503050406030204" pitchFamily="18" charset="0"/>
              </a:rPr>
              <a:t>In our first 2 sessions, we covered:</a:t>
            </a:r>
          </a:p>
          <a:p>
            <a:r>
              <a:rPr lang="en-US" sz="2000" dirty="0">
                <a:latin typeface="Cambria" panose="02040503050406030204" pitchFamily="18" charset="0"/>
                <a:ea typeface="Cambria" panose="02040503050406030204" pitchFamily="18" charset="0"/>
              </a:rPr>
              <a:t>Principles and word tracks to help us </a:t>
            </a:r>
            <a:r>
              <a:rPr lang="en-US" sz="2000" b="1" dirty="0">
                <a:latin typeface="Cambria" panose="02040503050406030204" pitchFamily="18" charset="0"/>
                <a:ea typeface="Cambria" panose="02040503050406030204" pitchFamily="18" charset="0"/>
              </a:rPr>
              <a:t>better connect and relate to others </a:t>
            </a:r>
            <a:r>
              <a:rPr lang="en-US" sz="2000" dirty="0">
                <a:latin typeface="Cambria" panose="02040503050406030204" pitchFamily="18" charset="0"/>
                <a:ea typeface="Cambria" panose="02040503050406030204" pitchFamily="18" charset="0"/>
              </a:rPr>
              <a:t>and find comfortable ways </a:t>
            </a:r>
            <a:r>
              <a:rPr lang="en-US" sz="2000" b="1" dirty="0">
                <a:latin typeface="Cambria" panose="02040503050406030204" pitchFamily="18" charset="0"/>
                <a:ea typeface="Cambria" panose="02040503050406030204" pitchFamily="18" charset="0"/>
              </a:rPr>
              <a:t>to invite guests </a:t>
            </a:r>
            <a:r>
              <a:rPr lang="en-US" sz="2000" dirty="0">
                <a:latin typeface="Cambria" panose="02040503050406030204" pitchFamily="18" charset="0"/>
                <a:ea typeface="Cambria" panose="02040503050406030204" pitchFamily="18" charset="0"/>
              </a:rPr>
              <a:t>to the many educational Health Chats and Business Discussions we offer every week. </a:t>
            </a:r>
          </a:p>
          <a:p>
            <a:r>
              <a:rPr lang="en-US" sz="2000" dirty="0">
                <a:latin typeface="Cambria" panose="02040503050406030204" pitchFamily="18" charset="0"/>
                <a:ea typeface="Cambria" panose="02040503050406030204" pitchFamily="18" charset="0"/>
              </a:rPr>
              <a:t>In Week 2, we discussed the powerful effect </a:t>
            </a:r>
            <a:r>
              <a:rPr lang="en-US" sz="2000" b="1" dirty="0">
                <a:latin typeface="Cambria" panose="02040503050406030204" pitchFamily="18" charset="0"/>
                <a:ea typeface="Cambria" panose="02040503050406030204" pitchFamily="18" charset="0"/>
              </a:rPr>
              <a:t>goal setting </a:t>
            </a:r>
            <a:r>
              <a:rPr lang="en-US" sz="2000" dirty="0">
                <a:latin typeface="Cambria" panose="02040503050406030204" pitchFamily="18" charset="0"/>
                <a:ea typeface="Cambria" panose="02040503050406030204" pitchFamily="18" charset="0"/>
              </a:rPr>
              <a:t>has on the problem-solving mechanism in our minds. </a:t>
            </a:r>
          </a:p>
          <a:p>
            <a:endParaRPr lang="en-US" sz="2000" dirty="0">
              <a:latin typeface="Cambria" panose="02040503050406030204" pitchFamily="18" charset="0"/>
              <a:ea typeface="Cambria" panose="02040503050406030204" pitchFamily="18" charset="0"/>
            </a:endParaRPr>
          </a:p>
          <a:p>
            <a:endParaRPr lang="en-US" sz="2000" dirty="0"/>
          </a:p>
        </p:txBody>
      </p:sp>
      <p:sp>
        <p:nvSpPr>
          <p:cNvPr id="42" name="Rectangle 41">
            <a:extLst>
              <a:ext uri="{FF2B5EF4-FFF2-40B4-BE49-F238E27FC236}">
                <a16:creationId xmlns:a16="http://schemas.microsoft.com/office/drawing/2014/main" id="{7004738A-9D34-43E8-97D2-CA0EED4F8B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3333" y="-5"/>
            <a:ext cx="4092521" cy="6858000"/>
          </a:xfrm>
          <a:prstGeom prst="rect">
            <a:avLst/>
          </a:prstGeom>
          <a:gradFill>
            <a:gsLst>
              <a:gs pos="8000">
                <a:srgbClr val="000000">
                  <a:alpha val="94000"/>
                </a:srgbClr>
              </a:gs>
              <a:gs pos="100000">
                <a:schemeClr val="accent1"/>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B8B8D07F-F13E-443E-BA68-2D26672D76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3333" y="-2"/>
            <a:ext cx="4092521" cy="6400369"/>
          </a:xfrm>
          <a:prstGeom prst="rect">
            <a:avLst/>
          </a:prstGeom>
          <a:gradFill>
            <a:gsLst>
              <a:gs pos="31000">
                <a:schemeClr val="accent1">
                  <a:lumMod val="50000"/>
                  <a:alpha val="0"/>
                </a:schemeClr>
              </a:gs>
              <a:gs pos="100000">
                <a:schemeClr val="accent1">
                  <a:lumMod val="50000"/>
                  <a:alpha val="26000"/>
                </a:schemeClr>
              </a:gs>
            </a:gsLst>
            <a:lin ang="18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Rectangle 45">
            <a:extLst>
              <a:ext uri="{FF2B5EF4-FFF2-40B4-BE49-F238E27FC236}">
                <a16:creationId xmlns:a16="http://schemas.microsoft.com/office/drawing/2014/main" id="{2813A4FA-24A5-41ED-A534-3807D1B2F3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3333" y="-22"/>
            <a:ext cx="4068667" cy="6400389"/>
          </a:xfrm>
          <a:prstGeom prst="rect">
            <a:avLst/>
          </a:prstGeom>
          <a:gradFill>
            <a:gsLst>
              <a:gs pos="0">
                <a:schemeClr val="accent1">
                  <a:alpha val="0"/>
                </a:schemeClr>
              </a:gs>
              <a:gs pos="72000">
                <a:srgbClr val="000000">
                  <a:alpha val="21000"/>
                </a:srgb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Rectangle 47">
            <a:extLst>
              <a:ext uri="{FF2B5EF4-FFF2-40B4-BE49-F238E27FC236}">
                <a16:creationId xmlns:a16="http://schemas.microsoft.com/office/drawing/2014/main" id="{C3944F27-CA70-4E84-A51A-E6BF895589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3333" y="-10"/>
            <a:ext cx="3611467" cy="6857997"/>
          </a:xfrm>
          <a:prstGeom prst="rect">
            <a:avLst/>
          </a:prstGeom>
          <a:gradFill>
            <a:gsLst>
              <a:gs pos="0">
                <a:schemeClr val="accent1">
                  <a:alpha val="0"/>
                </a:schemeClr>
              </a:gs>
              <a:gs pos="93000">
                <a:srgbClr val="000000">
                  <a:alpha val="29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E5DF980C-9DC2-6D42-BE74-D7B00F412939}"/>
              </a:ext>
            </a:extLst>
          </p:cNvPr>
          <p:cNvPicPr>
            <a:picLocks noChangeAspect="1"/>
          </p:cNvPicPr>
          <p:nvPr/>
        </p:nvPicPr>
        <p:blipFill rotWithShape="1">
          <a:blip r:embed="rId2">
            <a:extLst>
              <a:ext uri="{28A0092B-C50C-407E-A947-70E740481C1C}">
                <a14:useLocalDpi xmlns:a14="http://schemas.microsoft.com/office/drawing/2010/main"/>
              </a:ext>
            </a:extLst>
          </a:blip>
          <a:srcRect r="-2"/>
          <a:stretch/>
        </p:blipFill>
        <p:spPr>
          <a:xfrm>
            <a:off x="7651658" y="909081"/>
            <a:ext cx="3019148" cy="5071731"/>
          </a:xfrm>
          <a:prstGeom prst="rect">
            <a:avLst/>
          </a:prstGeom>
        </p:spPr>
      </p:pic>
      <p:sp>
        <p:nvSpPr>
          <p:cNvPr id="6" name="TextBox 5">
            <a:extLst>
              <a:ext uri="{FF2B5EF4-FFF2-40B4-BE49-F238E27FC236}">
                <a16:creationId xmlns:a16="http://schemas.microsoft.com/office/drawing/2014/main" id="{55B8AF40-DE15-A848-8F71-76E9358AC7A1}"/>
              </a:ext>
            </a:extLst>
          </p:cNvPr>
          <p:cNvSpPr txBox="1"/>
          <p:nvPr/>
        </p:nvSpPr>
        <p:spPr>
          <a:xfrm>
            <a:off x="8450673" y="6087791"/>
            <a:ext cx="1669511" cy="369332"/>
          </a:xfrm>
          <a:prstGeom prst="rect">
            <a:avLst/>
          </a:prstGeom>
          <a:noFill/>
        </p:spPr>
        <p:txBody>
          <a:bodyPr wrap="square" rtlCol="0">
            <a:spAutoFit/>
          </a:bodyPr>
          <a:lstStyle/>
          <a:p>
            <a:r>
              <a:rPr lang="en-US" dirty="0">
                <a:solidFill>
                  <a:schemeClr val="bg1"/>
                </a:solidFill>
              </a:rPr>
              <a:t>Renata </a:t>
            </a:r>
            <a:r>
              <a:rPr lang="en-US" dirty="0" err="1">
                <a:solidFill>
                  <a:schemeClr val="bg1"/>
                </a:solidFill>
              </a:rPr>
              <a:t>Czerniak</a:t>
            </a:r>
            <a:endParaRPr lang="en-US" dirty="0">
              <a:solidFill>
                <a:schemeClr val="bg1"/>
              </a:solidFill>
            </a:endParaRPr>
          </a:p>
        </p:txBody>
      </p:sp>
    </p:spTree>
    <p:extLst>
      <p:ext uri="{BB962C8B-B14F-4D97-AF65-F5344CB8AC3E}">
        <p14:creationId xmlns:p14="http://schemas.microsoft.com/office/powerpoint/2010/main" val="21187902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D8CFC14-4BE8-9F48-976F-F0961415644D}"/>
              </a:ext>
            </a:extLst>
          </p:cNvPr>
          <p:cNvSpPr>
            <a:spLocks noGrp="1"/>
          </p:cNvSpPr>
          <p:nvPr>
            <p:ph type="title"/>
          </p:nvPr>
        </p:nvSpPr>
        <p:spPr>
          <a:xfrm>
            <a:off x="466722" y="586855"/>
            <a:ext cx="3201366" cy="3387497"/>
          </a:xfrm>
        </p:spPr>
        <p:txBody>
          <a:bodyPr anchor="b">
            <a:normAutofit/>
          </a:bodyPr>
          <a:lstStyle/>
          <a:p>
            <a:pPr algn="r"/>
            <a:r>
              <a:rPr lang="en-US" sz="4000" dirty="0">
                <a:solidFill>
                  <a:srgbClr val="FFFFFF"/>
                </a:solidFill>
              </a:rPr>
              <a:t>Review of Session #3</a:t>
            </a:r>
          </a:p>
        </p:txBody>
      </p:sp>
      <p:sp>
        <p:nvSpPr>
          <p:cNvPr id="3" name="Content Placeholder 2">
            <a:extLst>
              <a:ext uri="{FF2B5EF4-FFF2-40B4-BE49-F238E27FC236}">
                <a16:creationId xmlns:a16="http://schemas.microsoft.com/office/drawing/2014/main" id="{00DEB5CF-694A-A54E-A4B4-63C6C8DB8E92}"/>
              </a:ext>
            </a:extLst>
          </p:cNvPr>
          <p:cNvSpPr>
            <a:spLocks noGrp="1"/>
          </p:cNvSpPr>
          <p:nvPr>
            <p:ph idx="1"/>
          </p:nvPr>
        </p:nvSpPr>
        <p:spPr>
          <a:xfrm>
            <a:off x="4810259" y="649480"/>
            <a:ext cx="7149512" cy="5546047"/>
          </a:xfrm>
        </p:spPr>
        <p:txBody>
          <a:bodyPr anchor="ctr">
            <a:normAutofit/>
          </a:bodyPr>
          <a:lstStyle/>
          <a:p>
            <a:pPr marL="0" lvl="0" indent="0">
              <a:buNone/>
            </a:pPr>
            <a:r>
              <a:rPr lang="en-US" sz="2000" dirty="0">
                <a:solidFill>
                  <a:srgbClr val="222222"/>
                </a:solidFill>
                <a:latin typeface="Cambria" panose="02040503050406030204" pitchFamily="18" charset="0"/>
                <a:ea typeface="Cambria" panose="02040503050406030204" pitchFamily="18" charset="0"/>
              </a:rPr>
              <a:t>Last week,  Karen Beckley explained the importance of taking all the skills we have learned  …from product information to business insights to social media and people skills, </a:t>
            </a:r>
            <a:r>
              <a:rPr lang="en-US" sz="2000" dirty="0" err="1">
                <a:solidFill>
                  <a:srgbClr val="222222"/>
                </a:solidFill>
                <a:latin typeface="Cambria" panose="02040503050406030204" pitchFamily="18" charset="0"/>
                <a:ea typeface="Cambria" panose="02040503050406030204" pitchFamily="18" charset="0"/>
              </a:rPr>
              <a:t>etc</a:t>
            </a:r>
            <a:r>
              <a:rPr lang="en-US" sz="2000" dirty="0">
                <a:solidFill>
                  <a:srgbClr val="222222"/>
                </a:solidFill>
                <a:latin typeface="Cambria" panose="02040503050406030204" pitchFamily="18" charset="0"/>
                <a:ea typeface="Cambria" panose="02040503050406030204" pitchFamily="18" charset="0"/>
              </a:rPr>
              <a:t> …  and putting them together into </a:t>
            </a:r>
            <a:r>
              <a:rPr lang="en-US" sz="2000" b="1" dirty="0">
                <a:solidFill>
                  <a:srgbClr val="222222"/>
                </a:solidFill>
                <a:latin typeface="Cambria" panose="02040503050406030204" pitchFamily="18" charset="0"/>
                <a:ea typeface="Cambria" panose="02040503050406030204" pitchFamily="18" charset="0"/>
              </a:rPr>
              <a:t>a system that can be taught and duplicated..</a:t>
            </a:r>
          </a:p>
          <a:p>
            <a:pPr marL="0" lvl="0" indent="0">
              <a:buNone/>
            </a:pPr>
            <a:endParaRPr lang="en-US" sz="2000" dirty="0">
              <a:solidFill>
                <a:srgbClr val="222222"/>
              </a:solidFill>
              <a:latin typeface="Cambria" panose="02040503050406030204" pitchFamily="18" charset="0"/>
              <a:ea typeface="Cambria" panose="02040503050406030204" pitchFamily="18" charset="0"/>
            </a:endParaRPr>
          </a:p>
          <a:p>
            <a:pPr marL="0" lvl="0" indent="0">
              <a:buNone/>
            </a:pPr>
            <a:r>
              <a:rPr lang="en-US" sz="2000" dirty="0">
                <a:solidFill>
                  <a:srgbClr val="222222"/>
                </a:solidFill>
                <a:latin typeface="Cambria" panose="02040503050406030204" pitchFamily="18" charset="0"/>
                <a:ea typeface="Cambria" panose="02040503050406030204" pitchFamily="18" charset="0"/>
              </a:rPr>
              <a:t>We discussed the first 2 parts of that system… </a:t>
            </a:r>
          </a:p>
          <a:p>
            <a:pPr marL="0" indent="0">
              <a:buNone/>
            </a:pPr>
            <a:r>
              <a:rPr lang="en-US" sz="2000" dirty="0">
                <a:solidFill>
                  <a:srgbClr val="222222"/>
                </a:solidFill>
                <a:latin typeface="Cambria" panose="02040503050406030204" pitchFamily="18" charset="0"/>
                <a:ea typeface="Cambria" panose="02040503050406030204" pitchFamily="18" charset="0"/>
              </a:rPr>
              <a:t>	- A process for continually </a:t>
            </a:r>
            <a:r>
              <a:rPr lang="en-US" sz="2000" b="1" dirty="0">
                <a:solidFill>
                  <a:srgbClr val="222222"/>
                </a:solidFill>
                <a:latin typeface="Cambria" panose="02040503050406030204" pitchFamily="18" charset="0"/>
                <a:ea typeface="Cambria" panose="02040503050406030204" pitchFamily="18" charset="0"/>
              </a:rPr>
              <a:t>meeting new people</a:t>
            </a:r>
            <a:r>
              <a:rPr lang="en-US" sz="2000" dirty="0">
                <a:solidFill>
                  <a:srgbClr val="222222"/>
                </a:solidFill>
                <a:latin typeface="Cambria" panose="02040503050406030204" pitchFamily="18" charset="0"/>
                <a:ea typeface="Cambria" panose="02040503050406030204" pitchFamily="18" charset="0"/>
              </a:rPr>
              <a:t>,</a:t>
            </a:r>
          </a:p>
          <a:p>
            <a:pPr marL="0" indent="0">
              <a:buNone/>
            </a:pPr>
            <a:r>
              <a:rPr lang="en-US" sz="2000" dirty="0">
                <a:solidFill>
                  <a:srgbClr val="222222"/>
                </a:solidFill>
                <a:latin typeface="Cambria" panose="02040503050406030204" pitchFamily="18" charset="0"/>
                <a:ea typeface="Cambria" panose="02040503050406030204" pitchFamily="18" charset="0"/>
              </a:rPr>
              <a:t> 	- A process for </a:t>
            </a:r>
            <a:r>
              <a:rPr lang="en-US" sz="2000" b="1" dirty="0">
                <a:solidFill>
                  <a:srgbClr val="222222"/>
                </a:solidFill>
                <a:latin typeface="Cambria" panose="02040503050406030204" pitchFamily="18" charset="0"/>
                <a:ea typeface="Cambria" panose="02040503050406030204" pitchFamily="18" charset="0"/>
              </a:rPr>
              <a:t>servicing and educating our 	customers </a:t>
            </a:r>
            <a:r>
              <a:rPr lang="en-US" sz="2000" dirty="0">
                <a:solidFill>
                  <a:srgbClr val="222222"/>
                </a:solidFill>
                <a:latin typeface="Cambria" panose="02040503050406030204" pitchFamily="18" charset="0"/>
                <a:ea typeface="Cambria" panose="02040503050406030204" pitchFamily="18" charset="0"/>
              </a:rPr>
              <a:t>about the products and business 	benefits … so that they become LIFE-LONG 	customers and friends. </a:t>
            </a:r>
          </a:p>
          <a:p>
            <a:pPr marL="0" indent="0">
              <a:buNone/>
            </a:pPr>
            <a:endParaRPr lang="en-US" sz="2000" dirty="0"/>
          </a:p>
        </p:txBody>
      </p:sp>
    </p:spTree>
    <p:extLst>
      <p:ext uri="{BB962C8B-B14F-4D97-AF65-F5344CB8AC3E}">
        <p14:creationId xmlns:p14="http://schemas.microsoft.com/office/powerpoint/2010/main" val="21223409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D8CFC14-4BE8-9F48-976F-F0961415644D}"/>
              </a:ext>
            </a:extLst>
          </p:cNvPr>
          <p:cNvSpPr>
            <a:spLocks noGrp="1"/>
          </p:cNvSpPr>
          <p:nvPr>
            <p:ph type="title"/>
          </p:nvPr>
        </p:nvSpPr>
        <p:spPr>
          <a:xfrm>
            <a:off x="466722" y="586855"/>
            <a:ext cx="3201366" cy="3387497"/>
          </a:xfrm>
        </p:spPr>
        <p:txBody>
          <a:bodyPr anchor="b">
            <a:normAutofit/>
          </a:bodyPr>
          <a:lstStyle/>
          <a:p>
            <a:pPr algn="r"/>
            <a:r>
              <a:rPr lang="en-US" sz="4000" dirty="0">
                <a:solidFill>
                  <a:srgbClr val="FFFFFF"/>
                </a:solidFill>
              </a:rPr>
              <a:t>This Week:</a:t>
            </a:r>
            <a:br>
              <a:rPr lang="en-US" sz="4000" dirty="0">
                <a:solidFill>
                  <a:srgbClr val="FFFFFF"/>
                </a:solidFill>
              </a:rPr>
            </a:br>
            <a:r>
              <a:rPr lang="en-US" sz="4000" dirty="0">
                <a:solidFill>
                  <a:srgbClr val="FFFFFF"/>
                </a:solidFill>
              </a:rPr>
              <a:t>Session #4</a:t>
            </a:r>
          </a:p>
        </p:txBody>
      </p:sp>
      <p:sp>
        <p:nvSpPr>
          <p:cNvPr id="3" name="Content Placeholder 2">
            <a:extLst>
              <a:ext uri="{FF2B5EF4-FFF2-40B4-BE49-F238E27FC236}">
                <a16:creationId xmlns:a16="http://schemas.microsoft.com/office/drawing/2014/main" id="{00DEB5CF-694A-A54E-A4B4-63C6C8DB8E92}"/>
              </a:ext>
            </a:extLst>
          </p:cNvPr>
          <p:cNvSpPr>
            <a:spLocks noGrp="1"/>
          </p:cNvSpPr>
          <p:nvPr>
            <p:ph idx="1"/>
          </p:nvPr>
        </p:nvSpPr>
        <p:spPr>
          <a:xfrm>
            <a:off x="4553331" y="2137719"/>
            <a:ext cx="6812275" cy="3469288"/>
          </a:xfrm>
        </p:spPr>
        <p:txBody>
          <a:bodyPr anchor="ctr">
            <a:normAutofit/>
          </a:bodyPr>
          <a:lstStyle/>
          <a:p>
            <a:endParaRPr lang="en-US" sz="2000" dirty="0">
              <a:solidFill>
                <a:srgbClr val="222222"/>
              </a:solidFill>
              <a:latin typeface="Cambria" panose="02040503050406030204" pitchFamily="18" charset="0"/>
              <a:ea typeface="Cambria" panose="02040503050406030204" pitchFamily="18" charset="0"/>
            </a:endParaRPr>
          </a:p>
          <a:p>
            <a:endParaRPr lang="en-US" sz="2000" dirty="0">
              <a:solidFill>
                <a:srgbClr val="222222"/>
              </a:solidFill>
              <a:latin typeface="Cambria" panose="02040503050406030204" pitchFamily="18" charset="0"/>
              <a:ea typeface="Cambria" panose="02040503050406030204" pitchFamily="18" charset="0"/>
            </a:endParaRPr>
          </a:p>
          <a:p>
            <a:pPr marL="0" indent="0">
              <a:buNone/>
            </a:pPr>
            <a:endParaRPr lang="en-US" sz="2000" dirty="0">
              <a:solidFill>
                <a:srgbClr val="222222"/>
              </a:solidFill>
              <a:latin typeface="Cambria" panose="02040503050406030204" pitchFamily="18" charset="0"/>
              <a:ea typeface="Cambria" panose="02040503050406030204" pitchFamily="18" charset="0"/>
            </a:endParaRPr>
          </a:p>
          <a:p>
            <a:endParaRPr lang="en-US" sz="2000" dirty="0">
              <a:solidFill>
                <a:srgbClr val="222222"/>
              </a:solidFill>
              <a:latin typeface="Cambria" panose="02040503050406030204" pitchFamily="18" charset="0"/>
              <a:ea typeface="Cambria" panose="02040503050406030204" pitchFamily="18" charset="0"/>
            </a:endParaRPr>
          </a:p>
          <a:p>
            <a:pPr marL="0" indent="0">
              <a:buNone/>
            </a:pPr>
            <a:r>
              <a:rPr lang="en-US" sz="2000" dirty="0">
                <a:solidFill>
                  <a:srgbClr val="222222"/>
                </a:solidFill>
                <a:latin typeface="Cambria" panose="02040503050406030204" pitchFamily="18" charset="0"/>
                <a:ea typeface="Cambria" panose="02040503050406030204" pitchFamily="18" charset="0"/>
              </a:rPr>
              <a:t>And now this week, we hone in on the last piece of setting up our business system.. how we will </a:t>
            </a:r>
            <a:r>
              <a:rPr lang="en-US" sz="2000" b="1" dirty="0">
                <a:solidFill>
                  <a:srgbClr val="222222"/>
                </a:solidFill>
                <a:latin typeface="Cambria" panose="02040503050406030204" pitchFamily="18" charset="0"/>
                <a:ea typeface="Cambria" panose="02040503050406030204" pitchFamily="18" charset="0"/>
              </a:rPr>
              <a:t>identify business partners and assemble our team</a:t>
            </a:r>
            <a:r>
              <a:rPr lang="en-US" sz="2000" dirty="0">
                <a:solidFill>
                  <a:srgbClr val="222222"/>
                </a:solidFill>
                <a:latin typeface="Cambria" panose="02040503050406030204" pitchFamily="18" charset="0"/>
                <a:ea typeface="Cambria" panose="02040503050406030204" pitchFamily="18" charset="0"/>
              </a:rPr>
              <a:t>. </a:t>
            </a:r>
          </a:p>
        </p:txBody>
      </p:sp>
      <p:pic>
        <p:nvPicPr>
          <p:cNvPr id="11" name="Picture 2" descr="Do You Enjoy Working in a Fast-Paced Team Environment?">
            <a:extLst>
              <a:ext uri="{FF2B5EF4-FFF2-40B4-BE49-F238E27FC236}">
                <a16:creationId xmlns:a16="http://schemas.microsoft.com/office/drawing/2014/main" id="{FD7AD255-ED90-604D-8CE2-35F7CAF7E6F6}"/>
              </a:ext>
            </a:extLst>
          </p:cNvPr>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6022559" y="511388"/>
            <a:ext cx="4263218" cy="284214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935B2863-48C5-C746-8FCF-B97ECF64F573}"/>
              </a:ext>
            </a:extLst>
          </p:cNvPr>
          <p:cNvSpPr txBox="1"/>
          <p:nvPr/>
        </p:nvSpPr>
        <p:spPr>
          <a:xfrm>
            <a:off x="4556379" y="5507586"/>
            <a:ext cx="7114011" cy="1015663"/>
          </a:xfrm>
          <a:prstGeom prst="rect">
            <a:avLst/>
          </a:prstGeom>
          <a:noFill/>
        </p:spPr>
        <p:txBody>
          <a:bodyPr wrap="square" rtlCol="0">
            <a:spAutoFit/>
          </a:bodyPr>
          <a:lstStyle/>
          <a:p>
            <a:r>
              <a:rPr lang="en-US" sz="2000" dirty="0">
                <a:latin typeface="Cambria" panose="02040503050406030204" pitchFamily="18" charset="0"/>
              </a:rPr>
              <a:t>It may be difficult to identify people who may want to know more about the business opportunity </a:t>
            </a:r>
            <a:r>
              <a:rPr lang="en-US" sz="2000" b="1" dirty="0">
                <a:latin typeface="Cambria" panose="02040503050406030204" pitchFamily="18" charset="0"/>
              </a:rPr>
              <a:t>…  if no one tells them there is one available!  </a:t>
            </a:r>
          </a:p>
        </p:txBody>
      </p:sp>
    </p:spTree>
    <p:extLst>
      <p:ext uri="{BB962C8B-B14F-4D97-AF65-F5344CB8AC3E}">
        <p14:creationId xmlns:p14="http://schemas.microsoft.com/office/powerpoint/2010/main" val="3519722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lumMod val="90000"/>
            <a:alpha val="5753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B79C2D-6514-0948-8044-4EC69239D5B5}"/>
              </a:ext>
            </a:extLst>
          </p:cNvPr>
          <p:cNvSpPr>
            <a:spLocks noGrp="1"/>
          </p:cNvSpPr>
          <p:nvPr>
            <p:ph type="title"/>
          </p:nvPr>
        </p:nvSpPr>
        <p:spPr>
          <a:ln>
            <a:solidFill>
              <a:schemeClr val="tx1">
                <a:lumMod val="50000"/>
                <a:lumOff val="50000"/>
              </a:schemeClr>
            </a:solidFill>
          </a:ln>
        </p:spPr>
        <p:txBody>
          <a:bodyPr>
            <a:noAutofit/>
          </a:bodyPr>
          <a:lstStyle/>
          <a:p>
            <a:r>
              <a:rPr lang="en-US" sz="4000" dirty="0"/>
              <a:t>Christine Cropper’s 3-Part System for </a:t>
            </a:r>
            <a:br>
              <a:rPr lang="en-US" sz="4000" dirty="0"/>
            </a:br>
            <a:r>
              <a:rPr lang="en-US" sz="4000" dirty="0"/>
              <a:t>Developing Customers and Identifying Distributors</a:t>
            </a:r>
          </a:p>
        </p:txBody>
      </p:sp>
      <p:pic>
        <p:nvPicPr>
          <p:cNvPr id="4" name="Content Placeholder 3">
            <a:extLst>
              <a:ext uri="{FF2B5EF4-FFF2-40B4-BE49-F238E27FC236}">
                <a16:creationId xmlns:a16="http://schemas.microsoft.com/office/drawing/2014/main" id="{72339843-0719-1A4B-A218-BA283D3C11A0}"/>
              </a:ext>
            </a:extLst>
          </p:cNvPr>
          <p:cNvPicPr>
            <a:picLocks noGrp="1" noChangeAspect="1"/>
          </p:cNvPicPr>
          <p:nvPr>
            <p:ph idx="1"/>
          </p:nvPr>
        </p:nvPicPr>
        <p:blipFill rotWithShape="1">
          <a:blip r:embed="rId2">
            <a:extLst>
              <a:ext uri="{28A0092B-C50C-407E-A947-70E740481C1C}">
                <a14:useLocalDpi xmlns:a14="http://schemas.microsoft.com/office/drawing/2010/main"/>
              </a:ext>
            </a:extLst>
          </a:blip>
          <a:srcRect/>
          <a:stretch/>
        </p:blipFill>
        <p:spPr>
          <a:xfrm>
            <a:off x="972021" y="1919515"/>
            <a:ext cx="3367749" cy="4406463"/>
          </a:xfrm>
          <a:prstGeom prst="rect">
            <a:avLst/>
          </a:prstGeom>
        </p:spPr>
      </p:pic>
      <p:sp>
        <p:nvSpPr>
          <p:cNvPr id="5" name="TextBox 4">
            <a:extLst>
              <a:ext uri="{FF2B5EF4-FFF2-40B4-BE49-F238E27FC236}">
                <a16:creationId xmlns:a16="http://schemas.microsoft.com/office/drawing/2014/main" id="{A9C2F358-67A0-B34E-832B-FFD0644C7CC6}"/>
              </a:ext>
            </a:extLst>
          </p:cNvPr>
          <p:cNvSpPr txBox="1"/>
          <p:nvPr/>
        </p:nvSpPr>
        <p:spPr>
          <a:xfrm>
            <a:off x="5689600" y="2670628"/>
            <a:ext cx="4847771" cy="1938992"/>
          </a:xfrm>
          <a:prstGeom prst="rect">
            <a:avLst/>
          </a:prstGeom>
          <a:noFill/>
        </p:spPr>
        <p:txBody>
          <a:bodyPr wrap="square" rtlCol="0">
            <a:spAutoFit/>
          </a:bodyPr>
          <a:lstStyle/>
          <a:p>
            <a:pPr marL="571500" indent="-571500">
              <a:buFont typeface="Arial" panose="020B0604020202020204" pitchFamily="34" charset="0"/>
              <a:buChar char="•"/>
            </a:pPr>
            <a:r>
              <a:rPr lang="en-US" sz="4000" dirty="0"/>
              <a:t>Meet People</a:t>
            </a:r>
          </a:p>
          <a:p>
            <a:pPr marL="571500" indent="-571500">
              <a:buFont typeface="Arial" panose="020B0604020202020204" pitchFamily="34" charset="0"/>
              <a:buChar char="•"/>
            </a:pPr>
            <a:r>
              <a:rPr lang="en-US" sz="4000" dirty="0"/>
              <a:t>Stay Connected</a:t>
            </a:r>
          </a:p>
          <a:p>
            <a:pPr marL="571500" indent="-571500">
              <a:buFont typeface="Arial" panose="020B0604020202020204" pitchFamily="34" charset="0"/>
              <a:buChar char="•"/>
            </a:pPr>
            <a:r>
              <a:rPr lang="en-US" sz="4000" dirty="0"/>
              <a:t>Invite</a:t>
            </a:r>
          </a:p>
        </p:txBody>
      </p:sp>
    </p:spTree>
    <p:extLst>
      <p:ext uri="{BB962C8B-B14F-4D97-AF65-F5344CB8AC3E}">
        <p14:creationId xmlns:p14="http://schemas.microsoft.com/office/powerpoint/2010/main" val="12131608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lumMod val="90000"/>
            <a:alpha val="58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15686" y="1378004"/>
            <a:ext cx="7826829" cy="5240510"/>
          </a:xfrm>
          <a:ln>
            <a:solidFill>
              <a:schemeClr val="tx1">
                <a:lumMod val="50000"/>
                <a:lumOff val="50000"/>
              </a:schemeClr>
            </a:solidFill>
          </a:ln>
        </p:spPr>
        <p:txBody>
          <a:bodyPr>
            <a:normAutofit fontScale="92500" lnSpcReduction="20000"/>
          </a:bodyPr>
          <a:lstStyle/>
          <a:p>
            <a:pPr marL="0" indent="0">
              <a:buNone/>
            </a:pPr>
            <a:endParaRPr lang="en-US" sz="1900" dirty="0">
              <a:solidFill>
                <a:srgbClr val="222222"/>
              </a:solidFill>
              <a:latin typeface="Arial" panose="020B0604020202020204" pitchFamily="34" charset="0"/>
            </a:endParaRPr>
          </a:p>
          <a:p>
            <a:pPr marL="0" indent="0">
              <a:buNone/>
            </a:pPr>
            <a:r>
              <a:rPr lang="en-US" sz="1900" dirty="0">
                <a:solidFill>
                  <a:srgbClr val="222222"/>
                </a:solidFill>
                <a:latin typeface="Arial" panose="020B0604020202020204" pitchFamily="34" charset="0"/>
              </a:rPr>
              <a:t>Look for…</a:t>
            </a:r>
          </a:p>
          <a:p>
            <a:pPr marL="0" indent="0">
              <a:buNone/>
            </a:pPr>
            <a:r>
              <a:rPr lang="en-US" sz="1900" dirty="0">
                <a:solidFill>
                  <a:srgbClr val="222222"/>
                </a:solidFill>
                <a:latin typeface="Arial" panose="020B0604020202020204" pitchFamily="34" charset="0"/>
              </a:rPr>
              <a:t>	People with attributes that help make successful business partners 	(looking for the yellow car)</a:t>
            </a:r>
            <a:br>
              <a:rPr lang="en-US" sz="1900" dirty="0">
                <a:solidFill>
                  <a:srgbClr val="222222"/>
                </a:solidFill>
                <a:latin typeface="Arial" panose="020B0604020202020204" pitchFamily="34" charset="0"/>
              </a:rPr>
            </a:br>
            <a:endParaRPr lang="en-US" sz="1900" dirty="0">
              <a:solidFill>
                <a:srgbClr val="222222"/>
              </a:solidFill>
              <a:latin typeface="Arial" panose="020B0604020202020204" pitchFamily="34" charset="0"/>
            </a:endParaRPr>
          </a:p>
          <a:p>
            <a:pPr marL="0" indent="0">
              <a:buNone/>
            </a:pPr>
            <a:r>
              <a:rPr lang="en-US" sz="1900" dirty="0">
                <a:solidFill>
                  <a:srgbClr val="222222"/>
                </a:solidFill>
                <a:latin typeface="Arial" panose="020B0604020202020204" pitchFamily="34" charset="0"/>
              </a:rPr>
              <a:t>The conversation…</a:t>
            </a:r>
          </a:p>
          <a:p>
            <a:pPr marL="609585" lvl="1" indent="0">
              <a:buNone/>
            </a:pPr>
            <a:r>
              <a:rPr lang="en-US" sz="1900" dirty="0">
                <a:solidFill>
                  <a:srgbClr val="222222"/>
                </a:solidFill>
                <a:latin typeface="Arial" panose="020B0604020202020204" pitchFamily="34" charset="0"/>
              </a:rPr>
              <a:t>Call them and ask lots of questions to see where they are in life.</a:t>
            </a:r>
            <a:br>
              <a:rPr lang="en-US" sz="1900" dirty="0">
                <a:solidFill>
                  <a:srgbClr val="222222"/>
                </a:solidFill>
                <a:latin typeface="Arial" panose="020B0604020202020204" pitchFamily="34" charset="0"/>
              </a:rPr>
            </a:br>
            <a:r>
              <a:rPr lang="en-US" sz="1900" dirty="0">
                <a:solidFill>
                  <a:srgbClr val="222222"/>
                </a:solidFill>
                <a:latin typeface="Arial" panose="020B0604020202020204" pitchFamily="34" charset="0"/>
              </a:rPr>
              <a:t>What are their plans/goals?</a:t>
            </a:r>
            <a:br>
              <a:rPr lang="en-US" sz="1900" dirty="0">
                <a:solidFill>
                  <a:srgbClr val="222222"/>
                </a:solidFill>
                <a:latin typeface="Arial" panose="020B0604020202020204" pitchFamily="34" charset="0"/>
              </a:rPr>
            </a:br>
            <a:endParaRPr lang="en-US" sz="1900" dirty="0">
              <a:solidFill>
                <a:srgbClr val="222222"/>
              </a:solidFill>
              <a:latin typeface="Arial" panose="020B0604020202020204" pitchFamily="34" charset="0"/>
            </a:endParaRPr>
          </a:p>
          <a:p>
            <a:pPr marL="0" indent="0">
              <a:buNone/>
            </a:pPr>
            <a:r>
              <a:rPr lang="en-US" sz="1900" dirty="0">
                <a:solidFill>
                  <a:srgbClr val="222222"/>
                </a:solidFill>
                <a:latin typeface="Arial" panose="020B0604020202020204" pitchFamily="34" charset="0"/>
              </a:rPr>
              <a:t>Action Step..</a:t>
            </a:r>
          </a:p>
          <a:p>
            <a:pPr marL="0" indent="0">
              <a:buNone/>
            </a:pPr>
            <a:r>
              <a:rPr lang="en-US" sz="1900" dirty="0">
                <a:solidFill>
                  <a:srgbClr val="222222"/>
                </a:solidFill>
                <a:latin typeface="Arial" panose="020B0604020202020204" pitchFamily="34" charset="0"/>
              </a:rPr>
              <a:t>	If it feels right and there is a way to relate what they are saying to 	why you would want them to learn more, invite to a Roger call or a 	business opportunity call</a:t>
            </a:r>
            <a:br>
              <a:rPr lang="en-US" sz="1900" dirty="0">
                <a:solidFill>
                  <a:srgbClr val="222222"/>
                </a:solidFill>
                <a:latin typeface="Arial" panose="020B0604020202020204" pitchFamily="34" charset="0"/>
              </a:rPr>
            </a:br>
            <a:endParaRPr lang="en-US" sz="1900" dirty="0">
              <a:solidFill>
                <a:srgbClr val="222222"/>
              </a:solidFill>
              <a:latin typeface="Arial" panose="020B0604020202020204" pitchFamily="34" charset="0"/>
            </a:endParaRPr>
          </a:p>
          <a:p>
            <a:pPr marL="0" indent="0">
              <a:buNone/>
            </a:pPr>
            <a:r>
              <a:rPr lang="en-US" sz="1900" dirty="0">
                <a:solidFill>
                  <a:srgbClr val="222222"/>
                </a:solidFill>
                <a:latin typeface="Arial" panose="020B0604020202020204" pitchFamily="34" charset="0"/>
              </a:rPr>
              <a:t>Follow up… </a:t>
            </a:r>
          </a:p>
          <a:p>
            <a:pPr marL="0" indent="0">
              <a:buNone/>
            </a:pPr>
            <a:r>
              <a:rPr lang="en-US" sz="1900" dirty="0">
                <a:solidFill>
                  <a:srgbClr val="222222"/>
                </a:solidFill>
                <a:latin typeface="Arial" panose="020B0604020202020204" pitchFamily="34" charset="0"/>
              </a:rPr>
              <a:t>	Call them to see what they thought and answer their questions</a:t>
            </a:r>
            <a:br>
              <a:rPr lang="en-US" sz="1800" dirty="0">
                <a:solidFill>
                  <a:srgbClr val="222222"/>
                </a:solidFill>
                <a:latin typeface="Arial" panose="020B0604020202020204" pitchFamily="34" charset="0"/>
              </a:rPr>
            </a:br>
            <a:endParaRPr lang="en-US" sz="1800" dirty="0">
              <a:solidFill>
                <a:srgbClr val="222222"/>
              </a:solidFill>
              <a:latin typeface="Arial" panose="020B0604020202020204" pitchFamily="34" charset="0"/>
            </a:endParaRPr>
          </a:p>
          <a:p>
            <a:pPr marL="0" indent="0">
              <a:buNone/>
            </a:pPr>
            <a:r>
              <a:rPr lang="en-US" sz="2400" dirty="0">
                <a:solidFill>
                  <a:srgbClr val="222222"/>
                </a:solidFill>
                <a:latin typeface="Arial" panose="020B0604020202020204" pitchFamily="34" charset="0"/>
              </a:rPr>
              <a:t>Invite…. </a:t>
            </a:r>
          </a:p>
          <a:p>
            <a:pPr marL="0" indent="0">
              <a:buNone/>
            </a:pPr>
            <a:r>
              <a:rPr lang="en-US" sz="2400" dirty="0">
                <a:solidFill>
                  <a:srgbClr val="222222"/>
                </a:solidFill>
                <a:latin typeface="Arial" panose="020B0604020202020204" pitchFamily="34" charset="0"/>
              </a:rPr>
              <a:t>	To a 3-way call with an upline or teammate </a:t>
            </a:r>
          </a:p>
          <a:p>
            <a:endParaRPr lang="en-US" sz="1800" dirty="0"/>
          </a:p>
        </p:txBody>
      </p:sp>
      <p:sp>
        <p:nvSpPr>
          <p:cNvPr id="4" name="TextBox 3"/>
          <p:cNvSpPr txBox="1"/>
          <p:nvPr/>
        </p:nvSpPr>
        <p:spPr>
          <a:xfrm>
            <a:off x="11030211" y="6488668"/>
            <a:ext cx="193637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christine</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Picture 4"/>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8261832" y="1654201"/>
            <a:ext cx="3736567" cy="4382461"/>
          </a:xfrm>
          <a:prstGeom prst="rect">
            <a:avLst/>
          </a:prstGeom>
          <a:ln>
            <a:solidFill>
              <a:schemeClr val="tx1">
                <a:lumMod val="50000"/>
                <a:lumOff val="50000"/>
              </a:schemeClr>
            </a:solidFill>
          </a:ln>
        </p:spPr>
      </p:pic>
      <p:sp>
        <p:nvSpPr>
          <p:cNvPr id="6" name="TextBox 5">
            <a:extLst>
              <a:ext uri="{FF2B5EF4-FFF2-40B4-BE49-F238E27FC236}">
                <a16:creationId xmlns:a16="http://schemas.microsoft.com/office/drawing/2014/main" id="{1E9512BF-5DB7-D541-A1A4-8E364FE5CF89}"/>
              </a:ext>
            </a:extLst>
          </p:cNvPr>
          <p:cNvSpPr txBox="1"/>
          <p:nvPr/>
        </p:nvSpPr>
        <p:spPr>
          <a:xfrm>
            <a:off x="315686" y="414511"/>
            <a:ext cx="11560628" cy="707886"/>
          </a:xfrm>
          <a:prstGeom prst="rect">
            <a:avLst/>
          </a:prstGeom>
          <a:noFill/>
          <a:ln>
            <a:solidFill>
              <a:schemeClr val="tx1">
                <a:lumMod val="50000"/>
                <a:lumOff val="50000"/>
              </a:schemeClr>
            </a:solidFill>
          </a:ln>
        </p:spPr>
        <p:txBody>
          <a:bodyPr wrap="square" rtlCol="0">
            <a:spAutoFit/>
          </a:bodyPr>
          <a:lstStyle/>
          <a:p>
            <a:pPr algn="ctr"/>
            <a:r>
              <a:rPr lang="en-US" sz="4000" dirty="0"/>
              <a:t>Conversations with Potential Business Partners</a:t>
            </a:r>
          </a:p>
        </p:txBody>
      </p:sp>
    </p:spTree>
    <p:extLst>
      <p:ext uri="{BB962C8B-B14F-4D97-AF65-F5344CB8AC3E}">
        <p14:creationId xmlns:p14="http://schemas.microsoft.com/office/powerpoint/2010/main" val="42831065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lumMod val="90000"/>
            <a:alpha val="58000"/>
          </a:schemeClr>
        </a:solidFill>
        <a:effectLst/>
      </p:bgPr>
    </p:bg>
    <p:spTree>
      <p:nvGrpSpPr>
        <p:cNvPr id="1" name=""/>
        <p:cNvGrpSpPr/>
        <p:nvPr/>
      </p:nvGrpSpPr>
      <p:grpSpPr>
        <a:xfrm>
          <a:off x="0" y="0"/>
          <a:ext cx="0" cy="0"/>
          <a:chOff x="0" y="0"/>
          <a:chExt cx="0" cy="0"/>
        </a:xfrm>
      </p:grpSpPr>
      <p:sp>
        <p:nvSpPr>
          <p:cNvPr id="4" name="Rectangle 3"/>
          <p:cNvSpPr/>
          <p:nvPr/>
        </p:nvSpPr>
        <p:spPr>
          <a:xfrm>
            <a:off x="866502" y="1124089"/>
            <a:ext cx="9525727" cy="5632311"/>
          </a:xfrm>
          <a:prstGeom prst="rect">
            <a:avLst/>
          </a:prstGeom>
        </p:spPr>
        <p:txBody>
          <a:bodyPr wrap="square">
            <a:spAutoFit/>
          </a:bodyPr>
          <a:lstStyle/>
          <a:p>
            <a:pPr lvl="0"/>
            <a:r>
              <a:rPr lang="en-US" dirty="0">
                <a:solidFill>
                  <a:prstClr val="black"/>
                </a:solidFill>
              </a:rPr>
              <a:t>The purpose of the 3-way call is:</a:t>
            </a:r>
          </a:p>
          <a:p>
            <a:pPr lvl="0"/>
            <a:endParaRPr lang="en-US" dirty="0">
              <a:solidFill>
                <a:prstClr val="black"/>
              </a:solidFill>
            </a:endParaRPr>
          </a:p>
          <a:p>
            <a:pPr marL="285750" lvl="0" indent="-285750">
              <a:buFont typeface="Arial" panose="020B0604020202020204" pitchFamily="34" charset="0"/>
              <a:buChar char="•"/>
            </a:pPr>
            <a:r>
              <a:rPr lang="en-US" dirty="0">
                <a:solidFill>
                  <a:prstClr val="black"/>
                </a:solidFill>
              </a:rPr>
              <a:t>For the new person to hear the upline’s story and what drew them to Shaklee</a:t>
            </a:r>
          </a:p>
          <a:p>
            <a:pPr marL="285750" lvl="0" indent="-285750">
              <a:buFont typeface="Arial" panose="020B0604020202020204" pitchFamily="34" charset="0"/>
              <a:buChar char="•"/>
            </a:pPr>
            <a:r>
              <a:rPr lang="en-US" dirty="0">
                <a:solidFill>
                  <a:prstClr val="black"/>
                </a:solidFill>
              </a:rPr>
              <a:t>To get to know them better and learn more about their talents and interests, etc. </a:t>
            </a:r>
          </a:p>
          <a:p>
            <a:pPr marL="285750" lvl="0" indent="-285750">
              <a:buFont typeface="Arial" panose="020B0604020202020204" pitchFamily="34" charset="0"/>
              <a:buChar char="•"/>
            </a:pPr>
            <a:r>
              <a:rPr lang="en-US" dirty="0">
                <a:solidFill>
                  <a:prstClr val="black"/>
                </a:solidFill>
              </a:rPr>
              <a:t>To understand the vision they have for their life … their goals and dreams</a:t>
            </a:r>
          </a:p>
          <a:p>
            <a:pPr marL="285750" lvl="0" indent="-285750">
              <a:buFont typeface="Arial" panose="020B0604020202020204" pitchFamily="34" charset="0"/>
              <a:buChar char="•"/>
            </a:pPr>
            <a:r>
              <a:rPr lang="en-US" dirty="0">
                <a:solidFill>
                  <a:prstClr val="black"/>
                </a:solidFill>
              </a:rPr>
              <a:t>To offer some materials about the company and hear additional business stories  </a:t>
            </a:r>
          </a:p>
          <a:p>
            <a:pPr lvl="0"/>
            <a:r>
              <a:rPr lang="en-US" dirty="0">
                <a:solidFill>
                  <a:prstClr val="black"/>
                </a:solidFill>
              </a:rPr>
              <a:t>	</a:t>
            </a:r>
          </a:p>
          <a:p>
            <a:pPr lvl="0"/>
            <a:r>
              <a:rPr lang="en-US" dirty="0">
                <a:solidFill>
                  <a:prstClr val="black"/>
                </a:solidFill>
              </a:rPr>
              <a:t>Resources for Business Stories – </a:t>
            </a:r>
          </a:p>
          <a:p>
            <a:pPr marL="285750" lvl="0" indent="-285750">
              <a:buFont typeface="Arial" panose="020B0604020202020204" pitchFamily="34" charset="0"/>
              <a:buChar char="•"/>
            </a:pPr>
            <a:r>
              <a:rPr lang="en-US" dirty="0" err="1">
                <a:solidFill>
                  <a:prstClr val="black"/>
                </a:solidFill>
              </a:rPr>
              <a:t>Shaklee.tv</a:t>
            </a:r>
            <a:endParaRPr lang="en-US" dirty="0">
              <a:solidFill>
                <a:prstClr val="black"/>
              </a:solidFill>
            </a:endParaRPr>
          </a:p>
          <a:p>
            <a:pPr marL="285750" lvl="0" indent="-285750">
              <a:buFont typeface="Arial" panose="020B0604020202020204" pitchFamily="34" charset="0"/>
              <a:buChar char="•"/>
            </a:pPr>
            <a:r>
              <a:rPr lang="en-US" dirty="0" err="1">
                <a:solidFill>
                  <a:prstClr val="black"/>
                </a:solidFill>
              </a:rPr>
              <a:t>BetterFutureStartsToday.com</a:t>
            </a:r>
            <a:r>
              <a:rPr lang="en-US" dirty="0">
                <a:solidFill>
                  <a:prstClr val="black"/>
                </a:solidFill>
              </a:rPr>
              <a:t>/_____ your name</a:t>
            </a:r>
          </a:p>
          <a:p>
            <a:pPr lvl="0"/>
            <a:endParaRPr lang="en-US" dirty="0">
              <a:solidFill>
                <a:prstClr val="black"/>
              </a:solidFill>
            </a:endParaRPr>
          </a:p>
          <a:p>
            <a:pPr lvl="0"/>
            <a:r>
              <a:rPr lang="en-US" dirty="0">
                <a:solidFill>
                  <a:prstClr val="black"/>
                </a:solidFill>
              </a:rPr>
              <a:t>Share the recordings of The Power of our Profession </a:t>
            </a:r>
          </a:p>
          <a:p>
            <a:pPr lvl="0"/>
            <a:r>
              <a:rPr lang="en-US" dirty="0">
                <a:solidFill>
                  <a:prstClr val="black"/>
                </a:solidFill>
              </a:rPr>
              <a:t>series with:</a:t>
            </a:r>
          </a:p>
          <a:p>
            <a:pPr marL="285750" lvl="0" indent="-285750">
              <a:buFont typeface="Arial" panose="020B0604020202020204" pitchFamily="34" charset="0"/>
              <a:buChar char="•"/>
            </a:pPr>
            <a:r>
              <a:rPr lang="en-US" dirty="0">
                <a:solidFill>
                  <a:prstClr val="black"/>
                </a:solidFill>
              </a:rPr>
              <a:t>Teachers</a:t>
            </a:r>
          </a:p>
          <a:p>
            <a:pPr marL="285750" lvl="0" indent="-285750">
              <a:buFont typeface="Arial" panose="020B0604020202020204" pitchFamily="34" charset="0"/>
              <a:buChar char="•"/>
            </a:pPr>
            <a:r>
              <a:rPr lang="en-US" dirty="0">
                <a:solidFill>
                  <a:prstClr val="black"/>
                </a:solidFill>
              </a:rPr>
              <a:t>Moms</a:t>
            </a:r>
          </a:p>
          <a:p>
            <a:pPr marL="285750" lvl="0" indent="-285750">
              <a:buFont typeface="Arial" panose="020B0604020202020204" pitchFamily="34" charset="0"/>
              <a:buChar char="•"/>
            </a:pPr>
            <a:r>
              <a:rPr lang="en-US" dirty="0">
                <a:solidFill>
                  <a:prstClr val="black"/>
                </a:solidFill>
              </a:rPr>
              <a:t>Health Care Professionals</a:t>
            </a:r>
          </a:p>
          <a:p>
            <a:pPr marL="285750" lvl="0" indent="-285750">
              <a:buFont typeface="Arial" panose="020B0604020202020204" pitchFamily="34" charset="0"/>
              <a:buChar char="•"/>
            </a:pPr>
            <a:r>
              <a:rPr lang="en-US" dirty="0">
                <a:solidFill>
                  <a:prstClr val="black"/>
                </a:solidFill>
              </a:rPr>
              <a:t>Nurses</a:t>
            </a:r>
          </a:p>
          <a:p>
            <a:pPr marL="285750" lvl="0" indent="-285750">
              <a:buFont typeface="Arial" panose="020B0604020202020204" pitchFamily="34" charset="0"/>
              <a:buChar char="•"/>
            </a:pPr>
            <a:r>
              <a:rPr lang="en-US" dirty="0">
                <a:solidFill>
                  <a:prstClr val="black"/>
                </a:solidFill>
              </a:rPr>
              <a:t>Life After Kids</a:t>
            </a:r>
          </a:p>
          <a:p>
            <a:pPr marL="285750" lvl="0" indent="-285750">
              <a:buFont typeface="Arial" panose="020B0604020202020204" pitchFamily="34" charset="0"/>
              <a:buChar char="•"/>
            </a:pPr>
            <a:r>
              <a:rPr lang="en-US" dirty="0">
                <a:solidFill>
                  <a:prstClr val="black"/>
                </a:solidFill>
              </a:rPr>
              <a:t>Fitness Professionals</a:t>
            </a:r>
          </a:p>
          <a:p>
            <a:pPr marL="285750" lvl="0" indent="-285750">
              <a:buFont typeface="Arial" panose="020B0604020202020204" pitchFamily="34" charset="0"/>
              <a:buChar char="•"/>
            </a:pPr>
            <a:r>
              <a:rPr lang="en-US" dirty="0">
                <a:solidFill>
                  <a:prstClr val="black"/>
                </a:solidFill>
              </a:rPr>
              <a:t>Social Service Professionals</a:t>
            </a:r>
          </a:p>
        </p:txBody>
      </p:sp>
      <p:sp>
        <p:nvSpPr>
          <p:cNvPr id="5" name="TextBox 4"/>
          <p:cNvSpPr txBox="1"/>
          <p:nvPr/>
        </p:nvSpPr>
        <p:spPr>
          <a:xfrm>
            <a:off x="866502" y="365132"/>
            <a:ext cx="10579827" cy="584775"/>
          </a:xfrm>
          <a:prstGeom prst="rect">
            <a:avLst/>
          </a:prstGeom>
          <a:noFill/>
          <a:ln>
            <a:solidFill>
              <a:schemeClr val="tx2">
                <a:lumMod val="60000"/>
                <a:lumOff val="40000"/>
              </a:schemeClr>
            </a:solidFill>
          </a:ln>
        </p:spPr>
        <p:txBody>
          <a:bodyPr wrap="square" rtlCol="0">
            <a:spAutoFit/>
          </a:bodyPr>
          <a:lstStyle/>
          <a:p>
            <a:pPr algn="ctr"/>
            <a:r>
              <a:rPr lang="en-US" sz="3200" dirty="0"/>
              <a:t>3-Way Zoom Call with Upline</a:t>
            </a:r>
          </a:p>
        </p:txBody>
      </p:sp>
      <p:pic>
        <p:nvPicPr>
          <p:cNvPr id="3074" name="Picture 2" descr="Best Small Business Phone Systems of 2021 - Single Grain">
            <a:extLst>
              <a:ext uri="{FF2B5EF4-FFF2-40B4-BE49-F238E27FC236}">
                <a16:creationId xmlns:a16="http://schemas.microsoft.com/office/drawing/2014/main" id="{D22BCF55-BDB8-A34B-843D-DD7B8A9F5850}"/>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017977" y="4528457"/>
            <a:ext cx="5750023" cy="20755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46736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alpha val="72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B36296A4-68EB-4525-A2EF-3C0CA8EA8D04}"/>
              </a:ext>
            </a:extLst>
          </p:cNvPr>
          <p:cNvSpPr>
            <a:spLocks noGrp="1"/>
          </p:cNvSpPr>
          <p:nvPr>
            <p:ph type="title"/>
          </p:nvPr>
        </p:nvSpPr>
        <p:spPr>
          <a:xfrm>
            <a:off x="609599" y="274639"/>
            <a:ext cx="11188763" cy="1143000"/>
          </a:xfrm>
          <a:ln>
            <a:solidFill>
              <a:schemeClr val="tx1">
                <a:lumMod val="50000"/>
                <a:lumOff val="50000"/>
              </a:schemeClr>
            </a:solidFill>
          </a:ln>
        </p:spPr>
        <p:txBody>
          <a:bodyPr>
            <a:normAutofit/>
          </a:bodyPr>
          <a:lstStyle/>
          <a:p>
            <a:r>
              <a:rPr lang="en-US" sz="4000" dirty="0"/>
              <a:t>Face Book Member Benefit Event</a:t>
            </a:r>
          </a:p>
        </p:txBody>
      </p:sp>
      <p:sp>
        <p:nvSpPr>
          <p:cNvPr id="13" name="Content Placeholder 3">
            <a:extLst>
              <a:ext uri="{FF2B5EF4-FFF2-40B4-BE49-F238E27FC236}">
                <a16:creationId xmlns:a16="http://schemas.microsoft.com/office/drawing/2014/main" id="{441384FC-DC3F-4B02-840A-ACBC30285228}"/>
              </a:ext>
            </a:extLst>
          </p:cNvPr>
          <p:cNvSpPr>
            <a:spLocks noGrp="1"/>
          </p:cNvSpPr>
          <p:nvPr>
            <p:ph sz="half" idx="2"/>
          </p:nvPr>
        </p:nvSpPr>
        <p:spPr>
          <a:xfrm>
            <a:off x="3595353" y="2116255"/>
            <a:ext cx="3324431" cy="3681033"/>
          </a:xfrm>
        </p:spPr>
        <p:txBody>
          <a:bodyPr/>
          <a:lstStyle/>
          <a:p>
            <a:pPr marL="0" indent="0">
              <a:buNone/>
            </a:pPr>
            <a:endParaRPr lang="en-US" sz="1800" dirty="0"/>
          </a:p>
          <a:p>
            <a:pPr marL="0" indent="0">
              <a:buNone/>
            </a:pPr>
            <a:r>
              <a:rPr lang="en-US" sz="2000" dirty="0">
                <a:latin typeface="Cambria" panose="02040503050406030204" pitchFamily="18" charset="0"/>
              </a:rPr>
              <a:t>Purpose – To educate and expose new members to all the benefits of a Shaklee membership and a Shaklee distributorship.</a:t>
            </a:r>
          </a:p>
          <a:p>
            <a:pPr marL="0" indent="0">
              <a:buNone/>
            </a:pPr>
            <a:endParaRPr lang="en-US" sz="2000" dirty="0">
              <a:latin typeface="Cambria" panose="02040503050406030204" pitchFamily="18" charset="0"/>
            </a:endParaRPr>
          </a:p>
          <a:p>
            <a:pPr marL="0" indent="0">
              <a:buNone/>
            </a:pPr>
            <a:r>
              <a:rPr lang="en-US" sz="2000" dirty="0">
                <a:latin typeface="Cambria" panose="02040503050406030204" pitchFamily="18" charset="0"/>
              </a:rPr>
              <a:t>Becky has identified 4 new distributors over the past 4 months.</a:t>
            </a:r>
          </a:p>
        </p:txBody>
      </p:sp>
      <p:pic>
        <p:nvPicPr>
          <p:cNvPr id="4" name="Content Placeholder 3">
            <a:extLst>
              <a:ext uri="{FF2B5EF4-FFF2-40B4-BE49-F238E27FC236}">
                <a16:creationId xmlns:a16="http://schemas.microsoft.com/office/drawing/2014/main" id="{0900EB5E-A06C-6F42-858D-52F493516300}"/>
              </a:ext>
            </a:extLst>
          </p:cNvPr>
          <p:cNvPicPr>
            <a:picLocks noGrp="1" noChangeAspect="1"/>
          </p:cNvPicPr>
          <p:nvPr>
            <p:ph sz="quarter" idx="4"/>
          </p:nvPr>
        </p:nvPicPr>
        <p:blipFill rotWithShape="1">
          <a:blip r:embed="rId2">
            <a:extLst>
              <a:ext uri="{28A0092B-C50C-407E-A947-70E740481C1C}">
                <a14:useLocalDpi xmlns:a14="http://schemas.microsoft.com/office/drawing/2010/main"/>
              </a:ext>
            </a:extLst>
          </a:blip>
          <a:srcRect r="-4" b="-742"/>
          <a:stretch/>
        </p:blipFill>
        <p:spPr>
          <a:xfrm>
            <a:off x="696099" y="2005280"/>
            <a:ext cx="2400400" cy="3681032"/>
          </a:xfrm>
          <a:prstGeom prst="rect">
            <a:avLst/>
          </a:prstGeom>
          <a:noFill/>
          <a:ln>
            <a:solidFill>
              <a:schemeClr val="tx1">
                <a:lumMod val="50000"/>
                <a:lumOff val="50000"/>
              </a:schemeClr>
            </a:solidFill>
          </a:ln>
        </p:spPr>
      </p:pic>
      <p:pic>
        <p:nvPicPr>
          <p:cNvPr id="10" name="Picture 2" descr="May be an image of text that says 'ർ petails &amp; Discounts YOUR SHAKLEE MEMBER BENEFITS'">
            <a:extLst>
              <a:ext uri="{FF2B5EF4-FFF2-40B4-BE49-F238E27FC236}">
                <a16:creationId xmlns:a16="http://schemas.microsoft.com/office/drawing/2014/main" id="{C184DC61-FD35-8049-8324-E6495F39CD27}"/>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7196000" y="2313727"/>
            <a:ext cx="4602362" cy="3286087"/>
          </a:xfrm>
          <a:prstGeom prst="rect">
            <a:avLst/>
          </a:prstGeom>
          <a:noFill/>
          <a:ln>
            <a:solidFill>
              <a:schemeClr val="tx1">
                <a:lumMod val="50000"/>
                <a:lumOff val="50000"/>
              </a:schemeClr>
            </a:solidFill>
          </a:ln>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32CCB2A8-B419-5F44-99BB-CD7951E32C63}"/>
              </a:ext>
            </a:extLst>
          </p:cNvPr>
          <p:cNvSpPr txBox="1"/>
          <p:nvPr/>
        </p:nvSpPr>
        <p:spPr>
          <a:xfrm>
            <a:off x="10181968" y="6289589"/>
            <a:ext cx="1099751" cy="369332"/>
          </a:xfrm>
          <a:prstGeom prst="rect">
            <a:avLst/>
          </a:prstGeom>
          <a:noFill/>
        </p:spPr>
        <p:txBody>
          <a:bodyPr wrap="square" rtlCol="0">
            <a:spAutoFit/>
          </a:bodyPr>
          <a:lstStyle/>
          <a:p>
            <a:r>
              <a:rPr lang="en-US" dirty="0"/>
              <a:t>Becky</a:t>
            </a:r>
          </a:p>
        </p:txBody>
      </p:sp>
    </p:spTree>
    <p:extLst>
      <p:ext uri="{BB962C8B-B14F-4D97-AF65-F5344CB8AC3E}">
        <p14:creationId xmlns:p14="http://schemas.microsoft.com/office/powerpoint/2010/main" val="22372097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9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2379</TotalTime>
  <Words>2989</Words>
  <Application>Microsoft Macintosh PowerPoint</Application>
  <PresentationFormat>Widescreen</PresentationFormat>
  <Paragraphs>355</Paragraphs>
  <Slides>26</Slides>
  <Notes>4</Notes>
  <HiddenSlides>0</HiddenSlides>
  <MMClips>1</MMClips>
  <ScaleCrop>false</ScaleCrop>
  <HeadingPairs>
    <vt:vector size="6" baseType="variant">
      <vt:variant>
        <vt:lpstr>Fonts Used</vt:lpstr>
      </vt:variant>
      <vt:variant>
        <vt:i4>11</vt:i4>
      </vt:variant>
      <vt:variant>
        <vt:lpstr>Theme</vt:lpstr>
      </vt:variant>
      <vt:variant>
        <vt:i4>6</vt:i4>
      </vt:variant>
      <vt:variant>
        <vt:lpstr>Slide Titles</vt:lpstr>
      </vt:variant>
      <vt:variant>
        <vt:i4>26</vt:i4>
      </vt:variant>
    </vt:vector>
  </HeadingPairs>
  <TitlesOfParts>
    <vt:vector size="43" baseType="lpstr">
      <vt:lpstr>Arial</vt:lpstr>
      <vt:lpstr>Calibri</vt:lpstr>
      <vt:lpstr>Calibri Light</vt:lpstr>
      <vt:lpstr>Cambria</vt:lpstr>
      <vt:lpstr>Castellar</vt:lpstr>
      <vt:lpstr>Century Gothic</vt:lpstr>
      <vt:lpstr>Corbel</vt:lpstr>
      <vt:lpstr>Gill Sans</vt:lpstr>
      <vt:lpstr>Helvetica Neue</vt:lpstr>
      <vt:lpstr>inherit</vt:lpstr>
      <vt:lpstr>Wingdings</vt:lpstr>
      <vt:lpstr>Office Theme</vt:lpstr>
      <vt:lpstr>3_Office Theme</vt:lpstr>
      <vt:lpstr>4_Office Theme</vt:lpstr>
      <vt:lpstr>1_Office Theme</vt:lpstr>
      <vt:lpstr>8_Office Theme</vt:lpstr>
      <vt:lpstr>9_Office Theme</vt:lpstr>
      <vt:lpstr>PowerPoint Presentation</vt:lpstr>
      <vt:lpstr>Objectives for 4 Week Training</vt:lpstr>
      <vt:lpstr>Review of Sessions #1-2</vt:lpstr>
      <vt:lpstr>Review of Session #3</vt:lpstr>
      <vt:lpstr>This Week: Session #4</vt:lpstr>
      <vt:lpstr>Christine Cropper’s 3-Part System for  Developing Customers and Identifying Distributors</vt:lpstr>
      <vt:lpstr>PowerPoint Presentation</vt:lpstr>
      <vt:lpstr>PowerPoint Presentation</vt:lpstr>
      <vt:lpstr>Face Book Member Benefit Event</vt:lpstr>
      <vt:lpstr>PowerPoint Presentation</vt:lpstr>
      <vt:lpstr>PowerPoint Presentation</vt:lpstr>
      <vt:lpstr>PowerPoint Presentation</vt:lpstr>
      <vt:lpstr> We are setting out to find…  Wonderful People</vt:lpstr>
      <vt:lpstr>Tower of Influence –   Factors that affect our ability to connect with others.</vt:lpstr>
      <vt:lpstr>The Start of the Healing Process</vt:lpstr>
      <vt:lpstr>Own Your Genius .. Danelle Delgado Start a New Story</vt:lpstr>
      <vt:lpstr>Recommended Reading</vt:lpstr>
      <vt:lpstr>PowerPoint Presentation</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Building Something Great Together</dc:title>
  <dc:creator>Shaklee Office</dc:creator>
  <cp:lastModifiedBy>Pam Cary</cp:lastModifiedBy>
  <cp:revision>115</cp:revision>
  <dcterms:created xsi:type="dcterms:W3CDTF">2021-11-12T16:12:55Z</dcterms:created>
  <dcterms:modified xsi:type="dcterms:W3CDTF">2021-12-01T00:42:11Z</dcterms:modified>
</cp:coreProperties>
</file>