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716" r:id="rId3"/>
    <p:sldMasterId id="2147483744" r:id="rId4"/>
  </p:sldMasterIdLst>
  <p:notesMasterIdLst>
    <p:notesMasterId r:id="rId32"/>
  </p:notesMasterIdLst>
  <p:sldIdLst>
    <p:sldId id="293" r:id="rId5"/>
    <p:sldId id="281" r:id="rId6"/>
    <p:sldId id="258" r:id="rId7"/>
    <p:sldId id="287" r:id="rId8"/>
    <p:sldId id="259" r:id="rId9"/>
    <p:sldId id="295" r:id="rId10"/>
    <p:sldId id="296" r:id="rId11"/>
    <p:sldId id="285" r:id="rId12"/>
    <p:sldId id="540" r:id="rId13"/>
    <p:sldId id="496" r:id="rId14"/>
    <p:sldId id="531" r:id="rId15"/>
    <p:sldId id="532" r:id="rId16"/>
    <p:sldId id="538" r:id="rId17"/>
    <p:sldId id="298" r:id="rId18"/>
    <p:sldId id="527" r:id="rId19"/>
    <p:sldId id="537" r:id="rId20"/>
    <p:sldId id="536" r:id="rId21"/>
    <p:sldId id="528" r:id="rId22"/>
    <p:sldId id="534" r:id="rId23"/>
    <p:sldId id="529" r:id="rId24"/>
    <p:sldId id="269" r:id="rId25"/>
    <p:sldId id="264" r:id="rId26"/>
    <p:sldId id="304" r:id="rId27"/>
    <p:sldId id="542" r:id="rId28"/>
    <p:sldId id="543" r:id="rId29"/>
    <p:sldId id="511" r:id="rId30"/>
    <p:sldId id="294"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F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AD4BC8-3E10-AF46-97F9-F81D414C2EA4}" v="1001" dt="2021-11-02T22:48:04.5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42" autoAdjust="0"/>
    <p:restoredTop sz="93388"/>
  </p:normalViewPr>
  <p:slideViewPr>
    <p:cSldViewPr snapToGrid="0" snapToObjects="1">
      <p:cViewPr varScale="1">
        <p:scale>
          <a:sx n="87" d="100"/>
          <a:sy n="87" d="100"/>
        </p:scale>
        <p:origin x="1552"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DE2B7B-7C42-42A2-8DA3-3B834FA65EB1}" type="datetimeFigureOut">
              <a:rPr lang="en-US" smtClean="0"/>
              <a:t>11/2/21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BD21C9-9412-430C-AED5-0328310091B9}" type="slidenum">
              <a:rPr lang="en-US" smtClean="0"/>
              <a:t>‹#›</a:t>
            </a:fld>
            <a:endParaRPr lang="en-US"/>
          </a:p>
        </p:txBody>
      </p:sp>
    </p:spTree>
    <p:extLst>
      <p:ext uri="{BB962C8B-B14F-4D97-AF65-F5344CB8AC3E}">
        <p14:creationId xmlns:p14="http://schemas.microsoft.com/office/powerpoint/2010/main" val="1281185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solidFill>
              </a:rPr>
              <a:t>Learning elements of our conversations that make them authentic and honest, that lift and acknowledge the folks we are speaking with, and that help us connect and build relationships is really the key to effective connections.</a:t>
            </a:r>
            <a:endParaRPr lang="en-US" dirty="0"/>
          </a:p>
        </p:txBody>
      </p:sp>
      <p:sp>
        <p:nvSpPr>
          <p:cNvPr id="4" name="Slide Number Placeholder 3"/>
          <p:cNvSpPr>
            <a:spLocks noGrp="1"/>
          </p:cNvSpPr>
          <p:nvPr>
            <p:ph type="sldNum" sz="quarter" idx="5"/>
          </p:nvPr>
        </p:nvSpPr>
        <p:spPr/>
        <p:txBody>
          <a:bodyPr/>
          <a:lstStyle/>
          <a:p>
            <a:fld id="{C7BD21C9-9412-430C-AED5-0328310091B9}" type="slidenum">
              <a:rPr lang="en-US" smtClean="0"/>
              <a:t>1</a:t>
            </a:fld>
            <a:endParaRPr lang="en-US"/>
          </a:p>
        </p:txBody>
      </p:sp>
    </p:spTree>
    <p:extLst>
      <p:ext uri="{BB962C8B-B14F-4D97-AF65-F5344CB8AC3E}">
        <p14:creationId xmlns:p14="http://schemas.microsoft.com/office/powerpoint/2010/main" val="736450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10</a:t>
            </a:fld>
            <a:endParaRPr lang="en-US"/>
          </a:p>
        </p:txBody>
      </p:sp>
    </p:spTree>
    <p:extLst>
      <p:ext uri="{BB962C8B-B14F-4D97-AF65-F5344CB8AC3E}">
        <p14:creationId xmlns:p14="http://schemas.microsoft.com/office/powerpoint/2010/main" val="33414876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11</a:t>
            </a:fld>
            <a:endParaRPr lang="en-US"/>
          </a:p>
        </p:txBody>
      </p:sp>
    </p:spTree>
    <p:extLst>
      <p:ext uri="{BB962C8B-B14F-4D97-AF65-F5344CB8AC3E}">
        <p14:creationId xmlns:p14="http://schemas.microsoft.com/office/powerpoint/2010/main" val="3049212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12</a:t>
            </a:fld>
            <a:endParaRPr lang="en-US"/>
          </a:p>
        </p:txBody>
      </p:sp>
    </p:spTree>
    <p:extLst>
      <p:ext uri="{BB962C8B-B14F-4D97-AF65-F5344CB8AC3E}">
        <p14:creationId xmlns:p14="http://schemas.microsoft.com/office/powerpoint/2010/main" val="1695289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13</a:t>
            </a:fld>
            <a:endParaRPr lang="en-US"/>
          </a:p>
        </p:txBody>
      </p:sp>
    </p:spTree>
    <p:extLst>
      <p:ext uri="{BB962C8B-B14F-4D97-AF65-F5344CB8AC3E}">
        <p14:creationId xmlns:p14="http://schemas.microsoft.com/office/powerpoint/2010/main" val="3549695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14</a:t>
            </a:fld>
            <a:endParaRPr lang="en-US"/>
          </a:p>
        </p:txBody>
      </p:sp>
    </p:spTree>
    <p:extLst>
      <p:ext uri="{BB962C8B-B14F-4D97-AF65-F5344CB8AC3E}">
        <p14:creationId xmlns:p14="http://schemas.microsoft.com/office/powerpoint/2010/main" val="3181809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15</a:t>
            </a:fld>
            <a:endParaRPr lang="en-US"/>
          </a:p>
        </p:txBody>
      </p:sp>
    </p:spTree>
    <p:extLst>
      <p:ext uri="{BB962C8B-B14F-4D97-AF65-F5344CB8AC3E}">
        <p14:creationId xmlns:p14="http://schemas.microsoft.com/office/powerpoint/2010/main" val="2741044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16</a:t>
            </a:fld>
            <a:endParaRPr lang="en-US"/>
          </a:p>
        </p:txBody>
      </p:sp>
    </p:spTree>
    <p:extLst>
      <p:ext uri="{BB962C8B-B14F-4D97-AF65-F5344CB8AC3E}">
        <p14:creationId xmlns:p14="http://schemas.microsoft.com/office/powerpoint/2010/main" val="30788931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17</a:t>
            </a:fld>
            <a:endParaRPr lang="en-US"/>
          </a:p>
        </p:txBody>
      </p:sp>
    </p:spTree>
    <p:extLst>
      <p:ext uri="{BB962C8B-B14F-4D97-AF65-F5344CB8AC3E}">
        <p14:creationId xmlns:p14="http://schemas.microsoft.com/office/powerpoint/2010/main" val="30361295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18</a:t>
            </a:fld>
            <a:endParaRPr lang="en-US"/>
          </a:p>
        </p:txBody>
      </p:sp>
    </p:spTree>
    <p:extLst>
      <p:ext uri="{BB962C8B-B14F-4D97-AF65-F5344CB8AC3E}">
        <p14:creationId xmlns:p14="http://schemas.microsoft.com/office/powerpoint/2010/main" val="37040407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19</a:t>
            </a:fld>
            <a:endParaRPr lang="en-US"/>
          </a:p>
        </p:txBody>
      </p:sp>
    </p:spTree>
    <p:extLst>
      <p:ext uri="{BB962C8B-B14F-4D97-AF65-F5344CB8AC3E}">
        <p14:creationId xmlns:p14="http://schemas.microsoft.com/office/powerpoint/2010/main" val="838929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2</a:t>
            </a:fld>
            <a:endParaRPr lang="en-US"/>
          </a:p>
        </p:txBody>
      </p:sp>
    </p:spTree>
    <p:extLst>
      <p:ext uri="{BB962C8B-B14F-4D97-AF65-F5344CB8AC3E}">
        <p14:creationId xmlns:p14="http://schemas.microsoft.com/office/powerpoint/2010/main" val="9424986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20</a:t>
            </a:fld>
            <a:endParaRPr lang="en-US"/>
          </a:p>
        </p:txBody>
      </p:sp>
    </p:spTree>
    <p:extLst>
      <p:ext uri="{BB962C8B-B14F-4D97-AF65-F5344CB8AC3E}">
        <p14:creationId xmlns:p14="http://schemas.microsoft.com/office/powerpoint/2010/main" val="4001870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21</a:t>
            </a:fld>
            <a:endParaRPr lang="en-US"/>
          </a:p>
        </p:txBody>
      </p:sp>
    </p:spTree>
    <p:extLst>
      <p:ext uri="{BB962C8B-B14F-4D97-AF65-F5344CB8AC3E}">
        <p14:creationId xmlns:p14="http://schemas.microsoft.com/office/powerpoint/2010/main" val="23894796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22</a:t>
            </a:fld>
            <a:endParaRPr lang="en-US"/>
          </a:p>
        </p:txBody>
      </p:sp>
    </p:spTree>
    <p:extLst>
      <p:ext uri="{BB962C8B-B14F-4D97-AF65-F5344CB8AC3E}">
        <p14:creationId xmlns:p14="http://schemas.microsoft.com/office/powerpoint/2010/main" val="1428110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23</a:t>
            </a:fld>
            <a:endParaRPr lang="en-US"/>
          </a:p>
        </p:txBody>
      </p:sp>
    </p:spTree>
    <p:extLst>
      <p:ext uri="{BB962C8B-B14F-4D97-AF65-F5344CB8AC3E}">
        <p14:creationId xmlns:p14="http://schemas.microsoft.com/office/powerpoint/2010/main" val="38614128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24</a:t>
            </a:fld>
            <a:endParaRPr lang="en-US"/>
          </a:p>
        </p:txBody>
      </p:sp>
    </p:spTree>
    <p:extLst>
      <p:ext uri="{BB962C8B-B14F-4D97-AF65-F5344CB8AC3E}">
        <p14:creationId xmlns:p14="http://schemas.microsoft.com/office/powerpoint/2010/main" val="34327769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25</a:t>
            </a:fld>
            <a:endParaRPr lang="en-US"/>
          </a:p>
        </p:txBody>
      </p:sp>
    </p:spTree>
    <p:extLst>
      <p:ext uri="{BB962C8B-B14F-4D97-AF65-F5344CB8AC3E}">
        <p14:creationId xmlns:p14="http://schemas.microsoft.com/office/powerpoint/2010/main" val="801640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26</a:t>
            </a:fld>
            <a:endParaRPr lang="en-US"/>
          </a:p>
        </p:txBody>
      </p:sp>
    </p:spTree>
    <p:extLst>
      <p:ext uri="{BB962C8B-B14F-4D97-AF65-F5344CB8AC3E}">
        <p14:creationId xmlns:p14="http://schemas.microsoft.com/office/powerpoint/2010/main" val="21071620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27</a:t>
            </a:fld>
            <a:endParaRPr lang="en-US"/>
          </a:p>
        </p:txBody>
      </p:sp>
    </p:spTree>
    <p:extLst>
      <p:ext uri="{BB962C8B-B14F-4D97-AF65-F5344CB8AC3E}">
        <p14:creationId xmlns:p14="http://schemas.microsoft.com/office/powerpoint/2010/main" val="2818535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7BD21C9-9412-430C-AED5-0328310091B9}" type="slidenum">
              <a:rPr lang="en-US" smtClean="0"/>
              <a:t>3</a:t>
            </a:fld>
            <a:endParaRPr lang="en-US"/>
          </a:p>
        </p:txBody>
      </p:sp>
    </p:spTree>
    <p:extLst>
      <p:ext uri="{BB962C8B-B14F-4D97-AF65-F5344CB8AC3E}">
        <p14:creationId xmlns:p14="http://schemas.microsoft.com/office/powerpoint/2010/main" val="1038115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4</a:t>
            </a:fld>
            <a:endParaRPr lang="en-US"/>
          </a:p>
        </p:txBody>
      </p:sp>
    </p:spTree>
    <p:extLst>
      <p:ext uri="{BB962C8B-B14F-4D97-AF65-F5344CB8AC3E}">
        <p14:creationId xmlns:p14="http://schemas.microsoft.com/office/powerpoint/2010/main" val="1196807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5</a:t>
            </a:fld>
            <a:endParaRPr lang="en-US"/>
          </a:p>
        </p:txBody>
      </p:sp>
    </p:spTree>
    <p:extLst>
      <p:ext uri="{BB962C8B-B14F-4D97-AF65-F5344CB8AC3E}">
        <p14:creationId xmlns:p14="http://schemas.microsoft.com/office/powerpoint/2010/main" val="56893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6</a:t>
            </a:fld>
            <a:endParaRPr lang="en-US"/>
          </a:p>
        </p:txBody>
      </p:sp>
    </p:spTree>
    <p:extLst>
      <p:ext uri="{BB962C8B-B14F-4D97-AF65-F5344CB8AC3E}">
        <p14:creationId xmlns:p14="http://schemas.microsoft.com/office/powerpoint/2010/main" val="3655007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7</a:t>
            </a:fld>
            <a:endParaRPr lang="en-US"/>
          </a:p>
        </p:txBody>
      </p:sp>
    </p:spTree>
    <p:extLst>
      <p:ext uri="{BB962C8B-B14F-4D97-AF65-F5344CB8AC3E}">
        <p14:creationId xmlns:p14="http://schemas.microsoft.com/office/powerpoint/2010/main" val="1396489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8</a:t>
            </a:fld>
            <a:endParaRPr lang="en-US"/>
          </a:p>
        </p:txBody>
      </p:sp>
    </p:spTree>
    <p:extLst>
      <p:ext uri="{BB962C8B-B14F-4D97-AF65-F5344CB8AC3E}">
        <p14:creationId xmlns:p14="http://schemas.microsoft.com/office/powerpoint/2010/main" val="4108820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BD21C9-9412-430C-AED5-0328310091B9}" type="slidenum">
              <a:rPr lang="en-US" smtClean="0"/>
              <a:t>9</a:t>
            </a:fld>
            <a:endParaRPr lang="en-US"/>
          </a:p>
        </p:txBody>
      </p:sp>
    </p:spTree>
    <p:extLst>
      <p:ext uri="{BB962C8B-B14F-4D97-AF65-F5344CB8AC3E}">
        <p14:creationId xmlns:p14="http://schemas.microsoft.com/office/powerpoint/2010/main" val="3933490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D1055-3343-0E4D-98AE-DF387862CF7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F396861-B4B5-7444-8055-D53959531A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B58E20D-8A2F-814F-8805-9C8157EBFDBC}"/>
              </a:ext>
            </a:extLst>
          </p:cNvPr>
          <p:cNvSpPr>
            <a:spLocks noGrp="1"/>
          </p:cNvSpPr>
          <p:nvPr>
            <p:ph type="dt" sz="half" idx="10"/>
          </p:nvPr>
        </p:nvSpPr>
        <p:spPr/>
        <p:txBody>
          <a:bodyPr/>
          <a:lstStyle/>
          <a:p>
            <a:fld id="{4BB0EF9A-2765-F945-8051-655CAF6D7A49}" type="datetimeFigureOut">
              <a:rPr lang="en-US" smtClean="0"/>
              <a:t>11/2/21</a:t>
            </a:fld>
            <a:endParaRPr lang="en-US"/>
          </a:p>
        </p:txBody>
      </p:sp>
      <p:sp>
        <p:nvSpPr>
          <p:cNvPr id="5" name="Footer Placeholder 4">
            <a:extLst>
              <a:ext uri="{FF2B5EF4-FFF2-40B4-BE49-F238E27FC236}">
                <a16:creationId xmlns:a16="http://schemas.microsoft.com/office/drawing/2014/main" id="{7D33DF0B-8FD2-A848-844F-F563CDDA94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283B11-827A-CC45-ADCE-056E9459AEF9}"/>
              </a:ext>
            </a:extLst>
          </p:cNvPr>
          <p:cNvSpPr>
            <a:spLocks noGrp="1"/>
          </p:cNvSpPr>
          <p:nvPr>
            <p:ph type="sldNum" sz="quarter" idx="12"/>
          </p:nvPr>
        </p:nvSpPr>
        <p:spPr/>
        <p:txBody>
          <a:bodyPr/>
          <a:lstStyle/>
          <a:p>
            <a:fld id="{D73AD730-6FC5-CA4C-846D-390CE22FF4EA}" type="slidenum">
              <a:rPr lang="en-US" smtClean="0"/>
              <a:t>‹#›</a:t>
            </a:fld>
            <a:endParaRPr lang="en-US"/>
          </a:p>
        </p:txBody>
      </p:sp>
    </p:spTree>
    <p:extLst>
      <p:ext uri="{BB962C8B-B14F-4D97-AF65-F5344CB8AC3E}">
        <p14:creationId xmlns:p14="http://schemas.microsoft.com/office/powerpoint/2010/main" val="1234693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86375-D63F-D142-AC32-E6D8CBCD147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02AF74F-C789-004B-9A41-02F537B0A6F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D5A370-4821-5248-9D95-7CDA3EFDE12C}"/>
              </a:ext>
            </a:extLst>
          </p:cNvPr>
          <p:cNvSpPr>
            <a:spLocks noGrp="1"/>
          </p:cNvSpPr>
          <p:nvPr>
            <p:ph type="dt" sz="half" idx="10"/>
          </p:nvPr>
        </p:nvSpPr>
        <p:spPr/>
        <p:txBody>
          <a:bodyPr/>
          <a:lstStyle/>
          <a:p>
            <a:fld id="{4BB0EF9A-2765-F945-8051-655CAF6D7A49}" type="datetimeFigureOut">
              <a:rPr lang="en-US" smtClean="0"/>
              <a:t>11/2/21</a:t>
            </a:fld>
            <a:endParaRPr lang="en-US"/>
          </a:p>
        </p:txBody>
      </p:sp>
      <p:sp>
        <p:nvSpPr>
          <p:cNvPr id="5" name="Footer Placeholder 4">
            <a:extLst>
              <a:ext uri="{FF2B5EF4-FFF2-40B4-BE49-F238E27FC236}">
                <a16:creationId xmlns:a16="http://schemas.microsoft.com/office/drawing/2014/main" id="{2B35F72E-0E42-2B4E-9773-0E6CCB8B33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A43F79-C3F5-014E-88A8-82A96B92844A}"/>
              </a:ext>
            </a:extLst>
          </p:cNvPr>
          <p:cNvSpPr>
            <a:spLocks noGrp="1"/>
          </p:cNvSpPr>
          <p:nvPr>
            <p:ph type="sldNum" sz="quarter" idx="12"/>
          </p:nvPr>
        </p:nvSpPr>
        <p:spPr/>
        <p:txBody>
          <a:bodyPr/>
          <a:lstStyle/>
          <a:p>
            <a:fld id="{D73AD730-6FC5-CA4C-846D-390CE22FF4EA}" type="slidenum">
              <a:rPr lang="en-US" smtClean="0"/>
              <a:t>‹#›</a:t>
            </a:fld>
            <a:endParaRPr lang="en-US"/>
          </a:p>
        </p:txBody>
      </p:sp>
    </p:spTree>
    <p:extLst>
      <p:ext uri="{BB962C8B-B14F-4D97-AF65-F5344CB8AC3E}">
        <p14:creationId xmlns:p14="http://schemas.microsoft.com/office/powerpoint/2010/main" val="952724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D87AF9-F571-924F-8C5C-0EA272EF4D6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96B78D-6E2C-3847-B7F2-B40CC096818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5E5B23-3C2E-1E42-AFA6-B378E5EC3DD5}"/>
              </a:ext>
            </a:extLst>
          </p:cNvPr>
          <p:cNvSpPr>
            <a:spLocks noGrp="1"/>
          </p:cNvSpPr>
          <p:nvPr>
            <p:ph type="dt" sz="half" idx="10"/>
          </p:nvPr>
        </p:nvSpPr>
        <p:spPr/>
        <p:txBody>
          <a:bodyPr/>
          <a:lstStyle/>
          <a:p>
            <a:fld id="{4BB0EF9A-2765-F945-8051-655CAF6D7A49}" type="datetimeFigureOut">
              <a:rPr lang="en-US" smtClean="0"/>
              <a:t>11/2/21</a:t>
            </a:fld>
            <a:endParaRPr lang="en-US"/>
          </a:p>
        </p:txBody>
      </p:sp>
      <p:sp>
        <p:nvSpPr>
          <p:cNvPr id="5" name="Footer Placeholder 4">
            <a:extLst>
              <a:ext uri="{FF2B5EF4-FFF2-40B4-BE49-F238E27FC236}">
                <a16:creationId xmlns:a16="http://schemas.microsoft.com/office/drawing/2014/main" id="{E6E408A5-69BA-4A43-8DDD-BB66584085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EDEEB7-1014-C747-B4A8-E1A8716635FE}"/>
              </a:ext>
            </a:extLst>
          </p:cNvPr>
          <p:cNvSpPr>
            <a:spLocks noGrp="1"/>
          </p:cNvSpPr>
          <p:nvPr>
            <p:ph type="sldNum" sz="quarter" idx="12"/>
          </p:nvPr>
        </p:nvSpPr>
        <p:spPr/>
        <p:txBody>
          <a:bodyPr/>
          <a:lstStyle/>
          <a:p>
            <a:fld id="{D73AD730-6FC5-CA4C-846D-390CE22FF4EA}" type="slidenum">
              <a:rPr lang="en-US" smtClean="0"/>
              <a:t>‹#›</a:t>
            </a:fld>
            <a:endParaRPr lang="en-US"/>
          </a:p>
        </p:txBody>
      </p:sp>
    </p:spTree>
    <p:extLst>
      <p:ext uri="{BB962C8B-B14F-4D97-AF65-F5344CB8AC3E}">
        <p14:creationId xmlns:p14="http://schemas.microsoft.com/office/powerpoint/2010/main" val="705652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4707776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337323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7772190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2940435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09585"/>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010269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09585"/>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4457051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09585"/>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4161959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020434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D75EF-9941-6247-B2F8-31F400B8D6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918ABD-BB00-3441-9E6F-A6E4B0DA43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D9FA7C-8DFF-E64A-987C-42E1BCC3E15A}"/>
              </a:ext>
            </a:extLst>
          </p:cNvPr>
          <p:cNvSpPr>
            <a:spLocks noGrp="1"/>
          </p:cNvSpPr>
          <p:nvPr>
            <p:ph type="dt" sz="half" idx="10"/>
          </p:nvPr>
        </p:nvSpPr>
        <p:spPr/>
        <p:txBody>
          <a:bodyPr/>
          <a:lstStyle/>
          <a:p>
            <a:fld id="{4BB0EF9A-2765-F945-8051-655CAF6D7A49}" type="datetimeFigureOut">
              <a:rPr lang="en-US" smtClean="0"/>
              <a:t>11/2/21</a:t>
            </a:fld>
            <a:endParaRPr lang="en-US"/>
          </a:p>
        </p:txBody>
      </p:sp>
      <p:sp>
        <p:nvSpPr>
          <p:cNvPr id="5" name="Footer Placeholder 4">
            <a:extLst>
              <a:ext uri="{FF2B5EF4-FFF2-40B4-BE49-F238E27FC236}">
                <a16:creationId xmlns:a16="http://schemas.microsoft.com/office/drawing/2014/main" id="{BB99F418-3356-9F41-8BD7-8FDF280A3A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44D199-10A0-7346-A78F-079051F3550F}"/>
              </a:ext>
            </a:extLst>
          </p:cNvPr>
          <p:cNvSpPr>
            <a:spLocks noGrp="1"/>
          </p:cNvSpPr>
          <p:nvPr>
            <p:ph type="sldNum" sz="quarter" idx="12"/>
          </p:nvPr>
        </p:nvSpPr>
        <p:spPr/>
        <p:txBody>
          <a:bodyPr/>
          <a:lstStyle/>
          <a:p>
            <a:fld id="{D73AD730-6FC5-CA4C-846D-390CE22FF4EA}" type="slidenum">
              <a:rPr lang="en-US" smtClean="0"/>
              <a:t>‹#›</a:t>
            </a:fld>
            <a:endParaRPr lang="en-US"/>
          </a:p>
        </p:txBody>
      </p:sp>
    </p:spTree>
    <p:extLst>
      <p:ext uri="{BB962C8B-B14F-4D97-AF65-F5344CB8AC3E}">
        <p14:creationId xmlns:p14="http://schemas.microsoft.com/office/powerpoint/2010/main" val="3062714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392384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6612529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8539673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63084" y="2465617"/>
            <a:ext cx="5940224" cy="1362075"/>
          </a:xfrm>
        </p:spPr>
        <p:txBody>
          <a:bodyPr anchor="b" anchorCtr="0">
            <a:noAutofit/>
          </a:bodyPr>
          <a:lstStyle>
            <a:lvl1pPr algn="l">
              <a:defRPr sz="4267" b="1" cap="all">
                <a:solidFill>
                  <a:srgbClr val="537E2F"/>
                </a:solidFill>
              </a:defRPr>
            </a:lvl1pPr>
          </a:lstStyle>
          <a:p>
            <a:r>
              <a:rPr lang="en-US" dirty="0"/>
              <a:t>Click to edit Master title style</a:t>
            </a:r>
          </a:p>
        </p:txBody>
      </p:sp>
      <p:sp>
        <p:nvSpPr>
          <p:cNvPr id="3" name="Text Placeholder 2"/>
          <p:cNvSpPr>
            <a:spLocks noGrp="1"/>
          </p:cNvSpPr>
          <p:nvPr>
            <p:ph type="body" idx="1"/>
          </p:nvPr>
        </p:nvSpPr>
        <p:spPr>
          <a:xfrm>
            <a:off x="963084" y="3827693"/>
            <a:ext cx="10363200" cy="1500187"/>
          </a:xfrm>
        </p:spPr>
        <p:txBody>
          <a:bodyPr anchor="t" anchorCtr="0"/>
          <a:lstStyle>
            <a:lvl1pPr marL="0" indent="0">
              <a:spcBef>
                <a:spcPts val="0"/>
              </a:spcBef>
              <a:buNone/>
              <a:defRPr sz="2667">
                <a:solidFill>
                  <a:srgbClr val="6F6E6F"/>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5" name="Picture Placeholder 4"/>
          <p:cNvSpPr>
            <a:spLocks noGrp="1"/>
          </p:cNvSpPr>
          <p:nvPr>
            <p:ph type="pic" sz="quarter" idx="10"/>
          </p:nvPr>
        </p:nvSpPr>
        <p:spPr>
          <a:xfrm>
            <a:off x="7068124" y="2119625"/>
            <a:ext cx="3706283" cy="3708400"/>
          </a:xfrm>
          <a:prstGeom prst="ellipse">
            <a:avLst/>
          </a:prstGeom>
        </p:spPr>
        <p:txBody>
          <a:bodyPr/>
          <a:lstStyle/>
          <a:p>
            <a:endParaRPr lang="en-US"/>
          </a:p>
        </p:txBody>
      </p:sp>
    </p:spTree>
    <p:extLst>
      <p:ext uri="{BB962C8B-B14F-4D97-AF65-F5344CB8AC3E}">
        <p14:creationId xmlns:p14="http://schemas.microsoft.com/office/powerpoint/2010/main" val="2732218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609600" y="2480743"/>
            <a:ext cx="10972800" cy="3645431"/>
          </a:xfrm>
        </p:spPr>
        <p:txBody>
          <a:bodyPr>
            <a:normAutofit/>
          </a:bodyPr>
          <a:lstStyle>
            <a:lvl1pPr marL="457189" indent="-457189">
              <a:buSzPct val="100000"/>
              <a:buFontTx/>
              <a:buBlip>
                <a:blip r:embed="rId3"/>
              </a:buBlip>
              <a:defRPr sz="2667">
                <a:solidFill>
                  <a:srgbClr val="6F6E6F"/>
                </a:solidFill>
              </a:defRPr>
            </a:lvl1pPr>
            <a:lvl2pPr marL="990575" indent="-380990">
              <a:buSzPct val="100000"/>
              <a:buFontTx/>
              <a:buBlip>
                <a:blip r:embed="rId3"/>
              </a:buBlip>
              <a:defRPr sz="2400">
                <a:solidFill>
                  <a:srgbClr val="6F6E6F"/>
                </a:solidFill>
              </a:defRPr>
            </a:lvl2pPr>
            <a:lvl3pPr marL="1523962" indent="-304792">
              <a:buSzPct val="100000"/>
              <a:buFontTx/>
              <a:buBlip>
                <a:blip r:embed="rId3"/>
              </a:buBlip>
              <a:defRPr sz="2133">
                <a:solidFill>
                  <a:srgbClr val="6F6E6F"/>
                </a:solidFill>
              </a:defRPr>
            </a:lvl3pPr>
            <a:lvl4pPr marL="2133547" indent="-304792">
              <a:buSzPct val="100000"/>
              <a:buFontTx/>
              <a:buBlip>
                <a:blip r:embed="rId3"/>
              </a:buBlip>
              <a:defRPr sz="1867">
                <a:solidFill>
                  <a:srgbClr val="6F6E6F"/>
                </a:solidFill>
              </a:defRPr>
            </a:lvl4pPr>
            <a:lvl5pPr marL="2743131" indent="-304792">
              <a:buSzPct val="100000"/>
              <a:buFontTx/>
              <a:buBlip>
                <a:blip r:embed="rId3"/>
              </a:buBlip>
              <a:defRPr sz="1867">
                <a:solidFill>
                  <a:srgbClr val="6F6E6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a:xfrm>
            <a:off x="609600" y="1083205"/>
            <a:ext cx="10972800" cy="1143000"/>
          </a:xfrm>
        </p:spPr>
        <p:txBody>
          <a:bodyPr/>
          <a:lstStyle/>
          <a:p>
            <a:r>
              <a:rPr lang="en-US" dirty="0"/>
              <a:t>Click to edit Master title style</a:t>
            </a:r>
          </a:p>
        </p:txBody>
      </p:sp>
    </p:spTree>
    <p:extLst>
      <p:ext uri="{BB962C8B-B14F-4D97-AF65-F5344CB8AC3E}">
        <p14:creationId xmlns:p14="http://schemas.microsoft.com/office/powerpoint/2010/main" val="20669574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5030703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2731434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8702861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6343481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09585"/>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006316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EB5DB-E797-5446-8D16-DC1E7A2B0CB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5A6A48E-67B9-1743-9D72-5AE49A246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381E15-EDCC-A244-90DF-C7B1A7D2049C}"/>
              </a:ext>
            </a:extLst>
          </p:cNvPr>
          <p:cNvSpPr>
            <a:spLocks noGrp="1"/>
          </p:cNvSpPr>
          <p:nvPr>
            <p:ph type="dt" sz="half" idx="10"/>
          </p:nvPr>
        </p:nvSpPr>
        <p:spPr/>
        <p:txBody>
          <a:bodyPr/>
          <a:lstStyle/>
          <a:p>
            <a:fld id="{4BB0EF9A-2765-F945-8051-655CAF6D7A49}" type="datetimeFigureOut">
              <a:rPr lang="en-US" smtClean="0"/>
              <a:t>11/2/21</a:t>
            </a:fld>
            <a:endParaRPr lang="en-US"/>
          </a:p>
        </p:txBody>
      </p:sp>
      <p:sp>
        <p:nvSpPr>
          <p:cNvPr id="5" name="Footer Placeholder 4">
            <a:extLst>
              <a:ext uri="{FF2B5EF4-FFF2-40B4-BE49-F238E27FC236}">
                <a16:creationId xmlns:a16="http://schemas.microsoft.com/office/drawing/2014/main" id="{FF94CBAF-B80B-7048-B844-D892376AA5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BED30A-BB20-5346-BB7A-CC7025E17FDF}"/>
              </a:ext>
            </a:extLst>
          </p:cNvPr>
          <p:cNvSpPr>
            <a:spLocks noGrp="1"/>
          </p:cNvSpPr>
          <p:nvPr>
            <p:ph type="sldNum" sz="quarter" idx="12"/>
          </p:nvPr>
        </p:nvSpPr>
        <p:spPr/>
        <p:txBody>
          <a:bodyPr/>
          <a:lstStyle/>
          <a:p>
            <a:fld id="{D73AD730-6FC5-CA4C-846D-390CE22FF4EA}" type="slidenum">
              <a:rPr lang="en-US" smtClean="0"/>
              <a:t>‹#›</a:t>
            </a:fld>
            <a:endParaRPr lang="en-US"/>
          </a:p>
        </p:txBody>
      </p:sp>
    </p:spTree>
    <p:extLst>
      <p:ext uri="{BB962C8B-B14F-4D97-AF65-F5344CB8AC3E}">
        <p14:creationId xmlns:p14="http://schemas.microsoft.com/office/powerpoint/2010/main" val="3453707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09585"/>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533573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09585"/>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7493410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0001724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3298129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3541874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1376141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63084" y="2465617"/>
            <a:ext cx="5940224" cy="1362075"/>
          </a:xfrm>
        </p:spPr>
        <p:txBody>
          <a:bodyPr anchor="b" anchorCtr="0">
            <a:noAutofit/>
          </a:bodyPr>
          <a:lstStyle>
            <a:lvl1pPr algn="l">
              <a:defRPr sz="4267" b="1" cap="all">
                <a:solidFill>
                  <a:srgbClr val="537E2F"/>
                </a:solidFill>
              </a:defRPr>
            </a:lvl1pPr>
          </a:lstStyle>
          <a:p>
            <a:r>
              <a:rPr lang="en-US" dirty="0"/>
              <a:t>Click to edit Master title style</a:t>
            </a:r>
          </a:p>
        </p:txBody>
      </p:sp>
      <p:sp>
        <p:nvSpPr>
          <p:cNvPr id="3" name="Text Placeholder 2"/>
          <p:cNvSpPr>
            <a:spLocks noGrp="1"/>
          </p:cNvSpPr>
          <p:nvPr>
            <p:ph type="body" idx="1"/>
          </p:nvPr>
        </p:nvSpPr>
        <p:spPr>
          <a:xfrm>
            <a:off x="963084" y="3827693"/>
            <a:ext cx="10363200" cy="1500187"/>
          </a:xfrm>
        </p:spPr>
        <p:txBody>
          <a:bodyPr anchor="t" anchorCtr="0"/>
          <a:lstStyle>
            <a:lvl1pPr marL="0" indent="0">
              <a:spcBef>
                <a:spcPts val="0"/>
              </a:spcBef>
              <a:buNone/>
              <a:defRPr sz="2667">
                <a:solidFill>
                  <a:srgbClr val="6F6E6F"/>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5" name="Picture Placeholder 4"/>
          <p:cNvSpPr>
            <a:spLocks noGrp="1"/>
          </p:cNvSpPr>
          <p:nvPr>
            <p:ph type="pic" sz="quarter" idx="10"/>
          </p:nvPr>
        </p:nvSpPr>
        <p:spPr>
          <a:xfrm>
            <a:off x="7068124" y="2119625"/>
            <a:ext cx="3706283" cy="3708400"/>
          </a:xfrm>
          <a:prstGeom prst="ellipse">
            <a:avLst/>
          </a:prstGeom>
        </p:spPr>
        <p:txBody>
          <a:bodyPr/>
          <a:lstStyle/>
          <a:p>
            <a:endParaRPr lang="en-US"/>
          </a:p>
        </p:txBody>
      </p:sp>
    </p:spTree>
    <p:extLst>
      <p:ext uri="{BB962C8B-B14F-4D97-AF65-F5344CB8AC3E}">
        <p14:creationId xmlns:p14="http://schemas.microsoft.com/office/powerpoint/2010/main" val="31599388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2713428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2619457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1455652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C5C2C-CE74-2944-B6C3-1C6F1708A3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9F6A55-C040-AB47-94AA-87C8E2D7B18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0B9212-7D22-1448-8113-35284F87FC0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32B30E0-3431-0C4C-816F-0DF1B758AD69}"/>
              </a:ext>
            </a:extLst>
          </p:cNvPr>
          <p:cNvSpPr>
            <a:spLocks noGrp="1"/>
          </p:cNvSpPr>
          <p:nvPr>
            <p:ph type="dt" sz="half" idx="10"/>
          </p:nvPr>
        </p:nvSpPr>
        <p:spPr/>
        <p:txBody>
          <a:bodyPr/>
          <a:lstStyle/>
          <a:p>
            <a:fld id="{4BB0EF9A-2765-F945-8051-655CAF6D7A49}" type="datetimeFigureOut">
              <a:rPr lang="en-US" smtClean="0"/>
              <a:t>11/2/21</a:t>
            </a:fld>
            <a:endParaRPr lang="en-US"/>
          </a:p>
        </p:txBody>
      </p:sp>
      <p:sp>
        <p:nvSpPr>
          <p:cNvPr id="6" name="Footer Placeholder 5">
            <a:extLst>
              <a:ext uri="{FF2B5EF4-FFF2-40B4-BE49-F238E27FC236}">
                <a16:creationId xmlns:a16="http://schemas.microsoft.com/office/drawing/2014/main" id="{DE60CC19-D27A-334D-9D8F-51C5D277CA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85A83F-691F-0746-89A6-443738EC8D45}"/>
              </a:ext>
            </a:extLst>
          </p:cNvPr>
          <p:cNvSpPr>
            <a:spLocks noGrp="1"/>
          </p:cNvSpPr>
          <p:nvPr>
            <p:ph type="sldNum" sz="quarter" idx="12"/>
          </p:nvPr>
        </p:nvSpPr>
        <p:spPr/>
        <p:txBody>
          <a:bodyPr/>
          <a:lstStyle/>
          <a:p>
            <a:fld id="{D73AD730-6FC5-CA4C-846D-390CE22FF4EA}" type="slidenum">
              <a:rPr lang="en-US" smtClean="0"/>
              <a:t>‹#›</a:t>
            </a:fld>
            <a:endParaRPr lang="en-US"/>
          </a:p>
        </p:txBody>
      </p:sp>
    </p:spTree>
    <p:extLst>
      <p:ext uri="{BB962C8B-B14F-4D97-AF65-F5344CB8AC3E}">
        <p14:creationId xmlns:p14="http://schemas.microsoft.com/office/powerpoint/2010/main" val="22238760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0763752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09585"/>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0604862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09585"/>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65585527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09585"/>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4829279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1330724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09585"/>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2131705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3488878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0958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2323676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609600" y="2480743"/>
            <a:ext cx="10972800" cy="3645431"/>
          </a:xfrm>
        </p:spPr>
        <p:txBody>
          <a:bodyPr>
            <a:normAutofit/>
          </a:bodyPr>
          <a:lstStyle>
            <a:lvl1pPr marL="457189" indent="-457189">
              <a:buSzPct val="100000"/>
              <a:buFontTx/>
              <a:buBlip>
                <a:blip r:embed="rId3"/>
              </a:buBlip>
              <a:defRPr sz="2667">
                <a:solidFill>
                  <a:srgbClr val="6F6E6F"/>
                </a:solidFill>
              </a:defRPr>
            </a:lvl1pPr>
            <a:lvl2pPr marL="990575" indent="-380990">
              <a:buSzPct val="100000"/>
              <a:buFontTx/>
              <a:buBlip>
                <a:blip r:embed="rId3"/>
              </a:buBlip>
              <a:defRPr sz="2400">
                <a:solidFill>
                  <a:srgbClr val="6F6E6F"/>
                </a:solidFill>
              </a:defRPr>
            </a:lvl2pPr>
            <a:lvl3pPr marL="1523962" indent="-304792">
              <a:buSzPct val="100000"/>
              <a:buFontTx/>
              <a:buBlip>
                <a:blip r:embed="rId3"/>
              </a:buBlip>
              <a:defRPr sz="2133">
                <a:solidFill>
                  <a:srgbClr val="6F6E6F"/>
                </a:solidFill>
              </a:defRPr>
            </a:lvl3pPr>
            <a:lvl4pPr marL="2133547" indent="-304792">
              <a:buSzPct val="100000"/>
              <a:buFontTx/>
              <a:buBlip>
                <a:blip r:embed="rId3"/>
              </a:buBlip>
              <a:defRPr sz="1867">
                <a:solidFill>
                  <a:srgbClr val="6F6E6F"/>
                </a:solidFill>
              </a:defRPr>
            </a:lvl4pPr>
            <a:lvl5pPr marL="2743131" indent="-304792">
              <a:buSzPct val="100000"/>
              <a:buFontTx/>
              <a:buBlip>
                <a:blip r:embed="rId3"/>
              </a:buBlip>
              <a:defRPr sz="1867">
                <a:solidFill>
                  <a:srgbClr val="6F6E6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p:cNvSpPr>
            <a:spLocks noGrp="1"/>
          </p:cNvSpPr>
          <p:nvPr>
            <p:ph type="title"/>
          </p:nvPr>
        </p:nvSpPr>
        <p:spPr>
          <a:xfrm>
            <a:off x="609600" y="1083205"/>
            <a:ext cx="10972800" cy="1143000"/>
          </a:xfrm>
        </p:spPr>
        <p:txBody>
          <a:bodyPr/>
          <a:lstStyle/>
          <a:p>
            <a:r>
              <a:rPr lang="en-US" dirty="0"/>
              <a:t>Click to edit Master title style</a:t>
            </a:r>
          </a:p>
        </p:txBody>
      </p:sp>
    </p:spTree>
    <p:extLst>
      <p:ext uri="{BB962C8B-B14F-4D97-AF65-F5344CB8AC3E}">
        <p14:creationId xmlns:p14="http://schemas.microsoft.com/office/powerpoint/2010/main" val="29822703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63084" y="2465617"/>
            <a:ext cx="5940224" cy="1362075"/>
          </a:xfrm>
        </p:spPr>
        <p:txBody>
          <a:bodyPr anchor="b" anchorCtr="0">
            <a:noAutofit/>
          </a:bodyPr>
          <a:lstStyle>
            <a:lvl1pPr algn="l">
              <a:defRPr sz="4267" b="1" cap="all">
                <a:solidFill>
                  <a:srgbClr val="537E2F"/>
                </a:solidFill>
              </a:defRPr>
            </a:lvl1pPr>
          </a:lstStyle>
          <a:p>
            <a:r>
              <a:rPr lang="en-US" dirty="0"/>
              <a:t>Click to edit Master title style</a:t>
            </a:r>
          </a:p>
        </p:txBody>
      </p:sp>
      <p:sp>
        <p:nvSpPr>
          <p:cNvPr id="3" name="Text Placeholder 2"/>
          <p:cNvSpPr>
            <a:spLocks noGrp="1"/>
          </p:cNvSpPr>
          <p:nvPr>
            <p:ph type="body" idx="1"/>
          </p:nvPr>
        </p:nvSpPr>
        <p:spPr>
          <a:xfrm>
            <a:off x="963084" y="3827693"/>
            <a:ext cx="10363200" cy="1500187"/>
          </a:xfrm>
        </p:spPr>
        <p:txBody>
          <a:bodyPr anchor="t" anchorCtr="0"/>
          <a:lstStyle>
            <a:lvl1pPr marL="0" indent="0">
              <a:spcBef>
                <a:spcPts val="0"/>
              </a:spcBef>
              <a:buNone/>
              <a:defRPr sz="2667">
                <a:solidFill>
                  <a:srgbClr val="6F6E6F"/>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5" name="Picture Placeholder 4"/>
          <p:cNvSpPr>
            <a:spLocks noGrp="1"/>
          </p:cNvSpPr>
          <p:nvPr>
            <p:ph type="pic" sz="quarter" idx="10"/>
          </p:nvPr>
        </p:nvSpPr>
        <p:spPr>
          <a:xfrm>
            <a:off x="7068124" y="2119625"/>
            <a:ext cx="3706283" cy="3708400"/>
          </a:xfrm>
          <a:prstGeom prst="ellipse">
            <a:avLst/>
          </a:prstGeom>
        </p:spPr>
        <p:txBody>
          <a:bodyPr/>
          <a:lstStyle/>
          <a:p>
            <a:endParaRPr lang="en-US"/>
          </a:p>
        </p:txBody>
      </p:sp>
    </p:spTree>
    <p:extLst>
      <p:ext uri="{BB962C8B-B14F-4D97-AF65-F5344CB8AC3E}">
        <p14:creationId xmlns:p14="http://schemas.microsoft.com/office/powerpoint/2010/main" val="7037402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645BE-FB44-AD46-BAD8-B259A1F2B40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3B1A978-7138-8E42-97BB-8A493B0D04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D7A8A51-E8E7-5449-BE58-DB1AFDAAAA0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E39B7AA-63CE-4B47-BC20-72F8F0F8EF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46BE08-446A-6543-B10C-17F2C236B22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F4DC99C-812A-0948-9C10-972259238400}"/>
              </a:ext>
            </a:extLst>
          </p:cNvPr>
          <p:cNvSpPr>
            <a:spLocks noGrp="1"/>
          </p:cNvSpPr>
          <p:nvPr>
            <p:ph type="dt" sz="half" idx="10"/>
          </p:nvPr>
        </p:nvSpPr>
        <p:spPr/>
        <p:txBody>
          <a:bodyPr/>
          <a:lstStyle/>
          <a:p>
            <a:fld id="{4BB0EF9A-2765-F945-8051-655CAF6D7A49}" type="datetimeFigureOut">
              <a:rPr lang="en-US" smtClean="0"/>
              <a:t>11/2/21</a:t>
            </a:fld>
            <a:endParaRPr lang="en-US"/>
          </a:p>
        </p:txBody>
      </p:sp>
      <p:sp>
        <p:nvSpPr>
          <p:cNvPr id="8" name="Footer Placeholder 7">
            <a:extLst>
              <a:ext uri="{FF2B5EF4-FFF2-40B4-BE49-F238E27FC236}">
                <a16:creationId xmlns:a16="http://schemas.microsoft.com/office/drawing/2014/main" id="{426FBF87-3071-E34F-9D1B-7201E880B0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D45078E-1C3A-4B47-B7F6-95080820F775}"/>
              </a:ext>
            </a:extLst>
          </p:cNvPr>
          <p:cNvSpPr>
            <a:spLocks noGrp="1"/>
          </p:cNvSpPr>
          <p:nvPr>
            <p:ph type="sldNum" sz="quarter" idx="12"/>
          </p:nvPr>
        </p:nvSpPr>
        <p:spPr/>
        <p:txBody>
          <a:bodyPr/>
          <a:lstStyle/>
          <a:p>
            <a:fld id="{D73AD730-6FC5-CA4C-846D-390CE22FF4EA}" type="slidenum">
              <a:rPr lang="en-US" smtClean="0"/>
              <a:t>‹#›</a:t>
            </a:fld>
            <a:endParaRPr lang="en-US"/>
          </a:p>
        </p:txBody>
      </p:sp>
    </p:spTree>
    <p:extLst>
      <p:ext uri="{BB962C8B-B14F-4D97-AF65-F5344CB8AC3E}">
        <p14:creationId xmlns:p14="http://schemas.microsoft.com/office/powerpoint/2010/main" val="2546733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4013A-6F0C-1D41-9D4C-9EEB6E0A2B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EFD1A2-D619-5E41-9783-A177B2747550}"/>
              </a:ext>
            </a:extLst>
          </p:cNvPr>
          <p:cNvSpPr>
            <a:spLocks noGrp="1"/>
          </p:cNvSpPr>
          <p:nvPr>
            <p:ph type="dt" sz="half" idx="10"/>
          </p:nvPr>
        </p:nvSpPr>
        <p:spPr/>
        <p:txBody>
          <a:bodyPr/>
          <a:lstStyle/>
          <a:p>
            <a:fld id="{4BB0EF9A-2765-F945-8051-655CAF6D7A49}" type="datetimeFigureOut">
              <a:rPr lang="en-US" smtClean="0"/>
              <a:t>11/2/21</a:t>
            </a:fld>
            <a:endParaRPr lang="en-US"/>
          </a:p>
        </p:txBody>
      </p:sp>
      <p:sp>
        <p:nvSpPr>
          <p:cNvPr id="4" name="Footer Placeholder 3">
            <a:extLst>
              <a:ext uri="{FF2B5EF4-FFF2-40B4-BE49-F238E27FC236}">
                <a16:creationId xmlns:a16="http://schemas.microsoft.com/office/drawing/2014/main" id="{05C8B94C-E0AE-4041-BB47-5EFE714FF49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504B0E-D1C8-E748-8893-096FFCE7E383}"/>
              </a:ext>
            </a:extLst>
          </p:cNvPr>
          <p:cNvSpPr>
            <a:spLocks noGrp="1"/>
          </p:cNvSpPr>
          <p:nvPr>
            <p:ph type="sldNum" sz="quarter" idx="12"/>
          </p:nvPr>
        </p:nvSpPr>
        <p:spPr/>
        <p:txBody>
          <a:bodyPr/>
          <a:lstStyle/>
          <a:p>
            <a:fld id="{D73AD730-6FC5-CA4C-846D-390CE22FF4EA}" type="slidenum">
              <a:rPr lang="en-US" smtClean="0"/>
              <a:t>‹#›</a:t>
            </a:fld>
            <a:endParaRPr lang="en-US"/>
          </a:p>
        </p:txBody>
      </p:sp>
    </p:spTree>
    <p:extLst>
      <p:ext uri="{BB962C8B-B14F-4D97-AF65-F5344CB8AC3E}">
        <p14:creationId xmlns:p14="http://schemas.microsoft.com/office/powerpoint/2010/main" val="2925469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D4EA31E-A1B3-0146-AF2C-919FEBEB77A1}"/>
              </a:ext>
            </a:extLst>
          </p:cNvPr>
          <p:cNvSpPr>
            <a:spLocks noGrp="1"/>
          </p:cNvSpPr>
          <p:nvPr>
            <p:ph type="dt" sz="half" idx="10"/>
          </p:nvPr>
        </p:nvSpPr>
        <p:spPr/>
        <p:txBody>
          <a:bodyPr/>
          <a:lstStyle/>
          <a:p>
            <a:fld id="{4BB0EF9A-2765-F945-8051-655CAF6D7A49}" type="datetimeFigureOut">
              <a:rPr lang="en-US" smtClean="0"/>
              <a:t>11/2/21</a:t>
            </a:fld>
            <a:endParaRPr lang="en-US"/>
          </a:p>
        </p:txBody>
      </p:sp>
      <p:sp>
        <p:nvSpPr>
          <p:cNvPr id="3" name="Footer Placeholder 2">
            <a:extLst>
              <a:ext uri="{FF2B5EF4-FFF2-40B4-BE49-F238E27FC236}">
                <a16:creationId xmlns:a16="http://schemas.microsoft.com/office/drawing/2014/main" id="{3E1CEB1C-5FE2-2145-A9FE-5EFD2879821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C38DE7-51A3-9A4C-A044-653012B5F4CC}"/>
              </a:ext>
            </a:extLst>
          </p:cNvPr>
          <p:cNvSpPr>
            <a:spLocks noGrp="1"/>
          </p:cNvSpPr>
          <p:nvPr>
            <p:ph type="sldNum" sz="quarter" idx="12"/>
          </p:nvPr>
        </p:nvSpPr>
        <p:spPr/>
        <p:txBody>
          <a:bodyPr/>
          <a:lstStyle/>
          <a:p>
            <a:fld id="{D73AD730-6FC5-CA4C-846D-390CE22FF4EA}" type="slidenum">
              <a:rPr lang="en-US" smtClean="0"/>
              <a:t>‹#›</a:t>
            </a:fld>
            <a:endParaRPr lang="en-US"/>
          </a:p>
        </p:txBody>
      </p:sp>
    </p:spTree>
    <p:extLst>
      <p:ext uri="{BB962C8B-B14F-4D97-AF65-F5344CB8AC3E}">
        <p14:creationId xmlns:p14="http://schemas.microsoft.com/office/powerpoint/2010/main" val="3104112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0615A-408E-0B4B-BEFF-76C6C96C95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6FA8C74-E934-7F45-B3DB-015EFE6E7F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AE2D9EE-6DBB-C44A-B0F0-0A2EA69FF2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A2268A-702E-0B4C-8657-B094C1474155}"/>
              </a:ext>
            </a:extLst>
          </p:cNvPr>
          <p:cNvSpPr>
            <a:spLocks noGrp="1"/>
          </p:cNvSpPr>
          <p:nvPr>
            <p:ph type="dt" sz="half" idx="10"/>
          </p:nvPr>
        </p:nvSpPr>
        <p:spPr/>
        <p:txBody>
          <a:bodyPr/>
          <a:lstStyle/>
          <a:p>
            <a:fld id="{4BB0EF9A-2765-F945-8051-655CAF6D7A49}" type="datetimeFigureOut">
              <a:rPr lang="en-US" smtClean="0"/>
              <a:t>11/2/21</a:t>
            </a:fld>
            <a:endParaRPr lang="en-US"/>
          </a:p>
        </p:txBody>
      </p:sp>
      <p:sp>
        <p:nvSpPr>
          <p:cNvPr id="6" name="Footer Placeholder 5">
            <a:extLst>
              <a:ext uri="{FF2B5EF4-FFF2-40B4-BE49-F238E27FC236}">
                <a16:creationId xmlns:a16="http://schemas.microsoft.com/office/drawing/2014/main" id="{9A8E27C1-CA96-1442-9C5E-8793005140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101CAF-7C10-2C48-ACF9-D44DF192760A}"/>
              </a:ext>
            </a:extLst>
          </p:cNvPr>
          <p:cNvSpPr>
            <a:spLocks noGrp="1"/>
          </p:cNvSpPr>
          <p:nvPr>
            <p:ph type="sldNum" sz="quarter" idx="12"/>
          </p:nvPr>
        </p:nvSpPr>
        <p:spPr/>
        <p:txBody>
          <a:bodyPr/>
          <a:lstStyle/>
          <a:p>
            <a:fld id="{D73AD730-6FC5-CA4C-846D-390CE22FF4EA}" type="slidenum">
              <a:rPr lang="en-US" smtClean="0"/>
              <a:t>‹#›</a:t>
            </a:fld>
            <a:endParaRPr lang="en-US"/>
          </a:p>
        </p:txBody>
      </p:sp>
    </p:spTree>
    <p:extLst>
      <p:ext uri="{BB962C8B-B14F-4D97-AF65-F5344CB8AC3E}">
        <p14:creationId xmlns:p14="http://schemas.microsoft.com/office/powerpoint/2010/main" val="140207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908FC-3CDB-E649-8E33-40D1F65AD6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F7C56-14E1-0C4D-921D-2C6C4C5AE2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18DB149-9609-1146-8F8B-CCBFCF8A6B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35203F-5D7B-2E4B-9BA1-0B3DAC16FA6B}"/>
              </a:ext>
            </a:extLst>
          </p:cNvPr>
          <p:cNvSpPr>
            <a:spLocks noGrp="1"/>
          </p:cNvSpPr>
          <p:nvPr>
            <p:ph type="dt" sz="half" idx="10"/>
          </p:nvPr>
        </p:nvSpPr>
        <p:spPr/>
        <p:txBody>
          <a:bodyPr/>
          <a:lstStyle/>
          <a:p>
            <a:fld id="{4BB0EF9A-2765-F945-8051-655CAF6D7A49}" type="datetimeFigureOut">
              <a:rPr lang="en-US" smtClean="0"/>
              <a:t>11/2/21</a:t>
            </a:fld>
            <a:endParaRPr lang="en-US"/>
          </a:p>
        </p:txBody>
      </p:sp>
      <p:sp>
        <p:nvSpPr>
          <p:cNvPr id="6" name="Footer Placeholder 5">
            <a:extLst>
              <a:ext uri="{FF2B5EF4-FFF2-40B4-BE49-F238E27FC236}">
                <a16:creationId xmlns:a16="http://schemas.microsoft.com/office/drawing/2014/main" id="{9A78E78C-FC7D-5A47-82E5-5394E21AB2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5EBDD8-676C-2E41-940D-E58CC1062794}"/>
              </a:ext>
            </a:extLst>
          </p:cNvPr>
          <p:cNvSpPr>
            <a:spLocks noGrp="1"/>
          </p:cNvSpPr>
          <p:nvPr>
            <p:ph type="sldNum" sz="quarter" idx="12"/>
          </p:nvPr>
        </p:nvSpPr>
        <p:spPr/>
        <p:txBody>
          <a:bodyPr/>
          <a:lstStyle/>
          <a:p>
            <a:fld id="{D73AD730-6FC5-CA4C-846D-390CE22FF4EA}" type="slidenum">
              <a:rPr lang="en-US" smtClean="0"/>
              <a:t>‹#›</a:t>
            </a:fld>
            <a:endParaRPr lang="en-US"/>
          </a:p>
        </p:txBody>
      </p:sp>
    </p:spTree>
    <p:extLst>
      <p:ext uri="{BB962C8B-B14F-4D97-AF65-F5344CB8AC3E}">
        <p14:creationId xmlns:p14="http://schemas.microsoft.com/office/powerpoint/2010/main" val="36709191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DB0DC3-E8E7-0849-A980-AC47F6D10A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47ED80-4111-0F4D-B810-5D154F7533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7CCA14-E45D-F44C-A46E-832B5CD05C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B0EF9A-2765-F945-8051-655CAF6D7A49}" type="datetimeFigureOut">
              <a:rPr lang="en-US" smtClean="0"/>
              <a:t>11/2/21</a:t>
            </a:fld>
            <a:endParaRPr lang="en-US"/>
          </a:p>
        </p:txBody>
      </p:sp>
      <p:sp>
        <p:nvSpPr>
          <p:cNvPr id="5" name="Footer Placeholder 4">
            <a:extLst>
              <a:ext uri="{FF2B5EF4-FFF2-40B4-BE49-F238E27FC236}">
                <a16:creationId xmlns:a16="http://schemas.microsoft.com/office/drawing/2014/main" id="{3A9F6405-E167-024C-A9B4-F4ED4656D6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A018410-9C9C-424D-9F18-CF443049B2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3AD730-6FC5-CA4C-846D-390CE22FF4EA}" type="slidenum">
              <a:rPr lang="en-US" smtClean="0"/>
              <a:t>‹#›</a:t>
            </a:fld>
            <a:endParaRPr lang="en-US"/>
          </a:p>
        </p:txBody>
      </p:sp>
    </p:spTree>
    <p:extLst>
      <p:ext uri="{BB962C8B-B14F-4D97-AF65-F5344CB8AC3E}">
        <p14:creationId xmlns:p14="http://schemas.microsoft.com/office/powerpoint/2010/main" val="2794289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44492C31-403D-554D-BF2F-950F5C105E63}"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609585"/>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609585"/>
            <a:fld id="{2B72C276-68A0-AC44-BAD3-80B4B4A0C1BE}"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6403388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609585"/>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42318528"/>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9" r:id="rId12"/>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3984AF25-C245-E24F-8B34-6C9A37B8235C}" type="datetimeFigureOut">
              <a:rPr lang="en-US" smtClean="0">
                <a:solidFill>
                  <a:prstClr val="black">
                    <a:tint val="75000"/>
                  </a:prstClr>
                </a:solidFill>
              </a:rPr>
              <a:pPr defTabSz="609585"/>
              <a:t>11/2/21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609585"/>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609585"/>
            <a:fld id="{FD14543B-DA2A-764E-8B3E-8F6C06E90DC9}" type="slidenum">
              <a:rPr lang="en-US" smtClean="0">
                <a:solidFill>
                  <a:prstClr val="black">
                    <a:tint val="75000"/>
                  </a:prstClr>
                </a:solidFill>
              </a:rPr>
              <a:pPr defTabSz="609585"/>
              <a:t>‹#›</a:t>
            </a:fld>
            <a:endParaRPr lang="en-US">
              <a:solidFill>
                <a:prstClr val="black">
                  <a:tint val="75000"/>
                </a:prstClr>
              </a:solidFill>
            </a:endParaRPr>
          </a:p>
        </p:txBody>
      </p:sp>
    </p:spTree>
    <p:extLst>
      <p:ext uri="{BB962C8B-B14F-4D97-AF65-F5344CB8AC3E}">
        <p14:creationId xmlns:p14="http://schemas.microsoft.com/office/powerpoint/2010/main" val="3717976401"/>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events.shaklee.com/global-conference/?fbclid=IwAR0IyxEqZNIy0rpFMaldHuXCocr0G_KM4e8iXY2JaevrXqy4JR3u6wdM6Sc"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47000"/>
          </a:schemeClr>
        </a:solidFill>
        <a:effectLst/>
      </p:bgPr>
    </p:bg>
    <p:spTree>
      <p:nvGrpSpPr>
        <p:cNvPr id="1" name=""/>
        <p:cNvGrpSpPr/>
        <p:nvPr/>
      </p:nvGrpSpPr>
      <p:grpSpPr>
        <a:xfrm>
          <a:off x="0" y="0"/>
          <a:ext cx="0" cy="0"/>
          <a:chOff x="0" y="0"/>
          <a:chExt cx="0" cy="0"/>
        </a:xfrm>
      </p:grpSpPr>
      <p:pic>
        <p:nvPicPr>
          <p:cNvPr id="2050" name="Picture 2" descr="Pin on Eat Clean">
            <a:extLst>
              <a:ext uri="{FF2B5EF4-FFF2-40B4-BE49-F238E27FC236}">
                <a16:creationId xmlns:a16="http://schemas.microsoft.com/office/drawing/2014/main" id="{0956DB93-52F9-424B-ADB2-624AE3081EF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45691" y="1505368"/>
            <a:ext cx="5022806" cy="491217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D4AD9B2-F840-3B47-8B6E-C636C3B2FFDC}"/>
              </a:ext>
            </a:extLst>
          </p:cNvPr>
          <p:cNvSpPr txBox="1"/>
          <p:nvPr/>
        </p:nvSpPr>
        <p:spPr>
          <a:xfrm>
            <a:off x="421105" y="507488"/>
            <a:ext cx="11521440" cy="830997"/>
          </a:xfrm>
          <a:prstGeom prst="rect">
            <a:avLst/>
          </a:prstGeom>
          <a:solidFill>
            <a:schemeClr val="tx1">
              <a:lumMod val="50000"/>
              <a:lumOff val="50000"/>
              <a:alpha val="48000"/>
            </a:schemeClr>
          </a:solidFill>
          <a:ln>
            <a:solidFill>
              <a:schemeClr val="tx1">
                <a:lumMod val="50000"/>
                <a:lumOff val="50000"/>
              </a:schemeClr>
            </a:solidFill>
          </a:ln>
        </p:spPr>
        <p:txBody>
          <a:bodyPr wrap="square" rtlCol="0" anchor="ctr">
            <a:spAutoFit/>
          </a:bodyPr>
          <a:lstStyle/>
          <a:p>
            <a:pPr algn="ctr"/>
            <a:r>
              <a:rPr lang="en-US" sz="4000" b="1" dirty="0"/>
              <a:t>4 Part Training: Building Something Great … Together </a:t>
            </a:r>
          </a:p>
          <a:p>
            <a:endParaRPr lang="en-US" sz="800" dirty="0"/>
          </a:p>
        </p:txBody>
      </p:sp>
      <p:sp>
        <p:nvSpPr>
          <p:cNvPr id="3" name="TextBox 2">
            <a:extLst>
              <a:ext uri="{FF2B5EF4-FFF2-40B4-BE49-F238E27FC236}">
                <a16:creationId xmlns:a16="http://schemas.microsoft.com/office/drawing/2014/main" id="{2666C206-ACE8-DC43-B6AF-BC0BFFCCDB26}"/>
              </a:ext>
            </a:extLst>
          </p:cNvPr>
          <p:cNvSpPr txBox="1"/>
          <p:nvPr/>
        </p:nvSpPr>
        <p:spPr>
          <a:xfrm>
            <a:off x="5850868" y="5815588"/>
            <a:ext cx="6096000" cy="548640"/>
          </a:xfrm>
          <a:prstGeom prst="rect">
            <a:avLst/>
          </a:prstGeom>
          <a:solidFill>
            <a:schemeClr val="bg2">
              <a:lumMod val="50000"/>
              <a:alpha val="22729"/>
            </a:schemeClr>
          </a:solidFill>
          <a:ln>
            <a:solidFill>
              <a:schemeClr val="tx1">
                <a:lumMod val="50000"/>
                <a:lumOff val="50000"/>
              </a:schemeClr>
            </a:solidFill>
          </a:ln>
        </p:spPr>
        <p:txBody>
          <a:bodyPr wrap="square" rtlCol="0" anchor="ctr">
            <a:spAutoFit/>
          </a:bodyPr>
          <a:lstStyle/>
          <a:p>
            <a:pPr algn="ctr"/>
            <a:endParaRPr lang="en-US" sz="1200" dirty="0"/>
          </a:p>
          <a:p>
            <a:pPr algn="ctr"/>
            <a:r>
              <a:rPr lang="en-US" sz="2800" dirty="0"/>
              <a:t>Tuesday,  Nov 2, 2021, 7:00pm CT</a:t>
            </a:r>
          </a:p>
          <a:p>
            <a:endParaRPr lang="en-US" dirty="0"/>
          </a:p>
        </p:txBody>
      </p:sp>
      <p:pic>
        <p:nvPicPr>
          <p:cNvPr id="13" name="Picture 12" descr="A picture containing tree, person, outdoor&#10;&#10;Description automatically generated">
            <a:extLst>
              <a:ext uri="{FF2B5EF4-FFF2-40B4-BE49-F238E27FC236}">
                <a16:creationId xmlns:a16="http://schemas.microsoft.com/office/drawing/2014/main" id="{AAEA11DB-EB27-AF49-B2B9-C92F07C19D0C}"/>
              </a:ext>
            </a:extLst>
          </p:cNvPr>
          <p:cNvPicPr>
            <a:picLocks noChangeAspect="1"/>
          </p:cNvPicPr>
          <p:nvPr/>
        </p:nvPicPr>
        <p:blipFill rotWithShape="1">
          <a:blip r:embed="rId4">
            <a:extLst>
              <a:ext uri="{28A0092B-C50C-407E-A947-70E740481C1C}">
                <a14:useLocalDpi xmlns:a14="http://schemas.microsoft.com/office/drawing/2010/main"/>
              </a:ext>
            </a:extLst>
          </a:blip>
          <a:srcRect b="-2"/>
          <a:stretch/>
        </p:blipFill>
        <p:spPr>
          <a:xfrm>
            <a:off x="8147589" y="2368971"/>
            <a:ext cx="1394780" cy="2008389"/>
          </a:xfrm>
          <a:prstGeom prst="rect">
            <a:avLst/>
          </a:prstGeom>
          <a:ln>
            <a:solidFill>
              <a:schemeClr val="tx1">
                <a:lumMod val="50000"/>
                <a:lumOff val="50000"/>
              </a:schemeClr>
            </a:solidFill>
          </a:ln>
        </p:spPr>
      </p:pic>
      <p:sp>
        <p:nvSpPr>
          <p:cNvPr id="6" name="TextBox 5">
            <a:extLst>
              <a:ext uri="{FF2B5EF4-FFF2-40B4-BE49-F238E27FC236}">
                <a16:creationId xmlns:a16="http://schemas.microsoft.com/office/drawing/2014/main" id="{9A6391D3-DAF7-7A4F-8F12-29ADD1836DFD}"/>
              </a:ext>
            </a:extLst>
          </p:cNvPr>
          <p:cNvSpPr txBox="1"/>
          <p:nvPr/>
        </p:nvSpPr>
        <p:spPr>
          <a:xfrm>
            <a:off x="6096000" y="4517270"/>
            <a:ext cx="6336890" cy="923330"/>
          </a:xfrm>
          <a:prstGeom prst="rect">
            <a:avLst/>
          </a:prstGeom>
          <a:noFill/>
        </p:spPr>
        <p:txBody>
          <a:bodyPr wrap="square" rtlCol="0">
            <a:spAutoFit/>
          </a:bodyPr>
          <a:lstStyle/>
          <a:p>
            <a:r>
              <a:rPr lang="en-US" i="1" dirty="0"/>
              <a:t>Barb </a:t>
            </a:r>
            <a:r>
              <a:rPr lang="en-US" i="1" dirty="0" err="1"/>
              <a:t>Lagoni</a:t>
            </a:r>
            <a:r>
              <a:rPr lang="en-US" dirty="0"/>
              <a:t>	       </a:t>
            </a:r>
            <a:r>
              <a:rPr lang="en-US" i="1" dirty="0"/>
              <a:t>Pam Cary</a:t>
            </a:r>
            <a:r>
              <a:rPr lang="en-US" dirty="0"/>
              <a:t>	        </a:t>
            </a:r>
            <a:r>
              <a:rPr lang="en-US" i="1" dirty="0"/>
              <a:t>Samantha </a:t>
            </a:r>
            <a:r>
              <a:rPr lang="en-US" i="1" dirty="0" err="1"/>
              <a:t>Kalasek</a:t>
            </a:r>
            <a:endParaRPr lang="en-US" i="1" dirty="0"/>
          </a:p>
          <a:p>
            <a:r>
              <a:rPr lang="en-US" dirty="0"/>
              <a:t>  Sr. Master	     Sr. Executive	                 Director</a:t>
            </a:r>
          </a:p>
          <a:p>
            <a:r>
              <a:rPr lang="en-US" dirty="0"/>
              <a:t>Coordinator	     Coordinator		</a:t>
            </a:r>
          </a:p>
        </p:txBody>
      </p:sp>
      <p:pic>
        <p:nvPicPr>
          <p:cNvPr id="16" name="Picture 15">
            <a:extLst>
              <a:ext uri="{FF2B5EF4-FFF2-40B4-BE49-F238E27FC236}">
                <a16:creationId xmlns:a16="http://schemas.microsoft.com/office/drawing/2014/main" id="{B953AD4F-B3D3-9E42-8260-C6D3E300B14C}"/>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5936013" y="2341364"/>
            <a:ext cx="1394781" cy="2008389"/>
          </a:xfrm>
          <a:prstGeom prst="rect">
            <a:avLst/>
          </a:prstGeom>
          <a:ln>
            <a:solidFill>
              <a:schemeClr val="tx1">
                <a:lumMod val="50000"/>
                <a:lumOff val="50000"/>
              </a:schemeClr>
            </a:solidFill>
          </a:ln>
        </p:spPr>
      </p:pic>
      <p:pic>
        <p:nvPicPr>
          <p:cNvPr id="19" name="Picture 18">
            <a:extLst>
              <a:ext uri="{FF2B5EF4-FFF2-40B4-BE49-F238E27FC236}">
                <a16:creationId xmlns:a16="http://schemas.microsoft.com/office/drawing/2014/main" id="{265488A9-629F-0549-9906-28369A10D56E}"/>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0361402" y="2384180"/>
            <a:ext cx="1394780" cy="1979844"/>
          </a:xfrm>
          <a:custGeom>
            <a:avLst/>
            <a:gdLst/>
            <a:ahLst/>
            <a:cxnLst/>
            <a:rect l="l" t="t" r="r" b="b"/>
            <a:pathLst>
              <a:path w="4035547" h="4178808">
                <a:moveTo>
                  <a:pt x="14988" y="0"/>
                </a:moveTo>
                <a:lnTo>
                  <a:pt x="4035547" y="0"/>
                </a:lnTo>
                <a:lnTo>
                  <a:pt x="4035547" y="4161794"/>
                </a:lnTo>
                <a:lnTo>
                  <a:pt x="3918602" y="4164199"/>
                </a:lnTo>
                <a:cubicBezTo>
                  <a:pt x="3673497" y="4178956"/>
                  <a:pt x="3428120" y="4172295"/>
                  <a:pt x="3183014" y="4175560"/>
                </a:cubicBezTo>
                <a:cubicBezTo>
                  <a:pt x="2855121" y="4180001"/>
                  <a:pt x="2527499" y="4168639"/>
                  <a:pt x="2199742" y="4167595"/>
                </a:cubicBezTo>
                <a:cubicBezTo>
                  <a:pt x="2132562" y="4167334"/>
                  <a:pt x="2065110" y="4170729"/>
                  <a:pt x="1998202" y="4175952"/>
                </a:cubicBezTo>
                <a:cubicBezTo>
                  <a:pt x="1905507" y="4183005"/>
                  <a:pt x="1814033" y="4174124"/>
                  <a:pt x="1722153" y="4165766"/>
                </a:cubicBezTo>
                <a:cubicBezTo>
                  <a:pt x="1611407" y="4155711"/>
                  <a:pt x="1500933" y="4164591"/>
                  <a:pt x="1390867" y="4176214"/>
                </a:cubicBezTo>
                <a:lnTo>
                  <a:pt x="1348076" y="4178808"/>
                </a:lnTo>
                <a:lnTo>
                  <a:pt x="597587" y="4178808"/>
                </a:lnTo>
                <a:lnTo>
                  <a:pt x="507890" y="4175773"/>
                </a:lnTo>
                <a:cubicBezTo>
                  <a:pt x="403218" y="4174810"/>
                  <a:pt x="298546" y="4175691"/>
                  <a:pt x="193840" y="4176214"/>
                </a:cubicBezTo>
                <a:lnTo>
                  <a:pt x="2757" y="4175742"/>
                </a:lnTo>
                <a:lnTo>
                  <a:pt x="2810" y="4034870"/>
                </a:lnTo>
                <a:cubicBezTo>
                  <a:pt x="5629" y="3979851"/>
                  <a:pt x="10539" y="3924896"/>
                  <a:pt x="15416" y="3870068"/>
                </a:cubicBezTo>
                <a:cubicBezTo>
                  <a:pt x="23018" y="3799731"/>
                  <a:pt x="25045" y="3728899"/>
                  <a:pt x="21498" y="3658244"/>
                </a:cubicBezTo>
                <a:cubicBezTo>
                  <a:pt x="17063" y="3602147"/>
                  <a:pt x="10095" y="3546050"/>
                  <a:pt x="8828" y="3489953"/>
                </a:cubicBezTo>
                <a:cubicBezTo>
                  <a:pt x="6548" y="3389688"/>
                  <a:pt x="7434" y="3289424"/>
                  <a:pt x="13262" y="3189160"/>
                </a:cubicBezTo>
                <a:cubicBezTo>
                  <a:pt x="16176" y="3138901"/>
                  <a:pt x="20864" y="3089150"/>
                  <a:pt x="22891" y="3038510"/>
                </a:cubicBezTo>
                <a:cubicBezTo>
                  <a:pt x="24918" y="2987870"/>
                  <a:pt x="28973" y="2936723"/>
                  <a:pt x="17444" y="2887098"/>
                </a:cubicBezTo>
                <a:cubicBezTo>
                  <a:pt x="-2068" y="2802699"/>
                  <a:pt x="12249" y="2718680"/>
                  <a:pt x="16430" y="2634534"/>
                </a:cubicBezTo>
                <a:cubicBezTo>
                  <a:pt x="18964" y="2582244"/>
                  <a:pt x="34168" y="2528685"/>
                  <a:pt x="20738" y="2477919"/>
                </a:cubicBezTo>
                <a:cubicBezTo>
                  <a:pt x="-421" y="2398342"/>
                  <a:pt x="13389" y="2320415"/>
                  <a:pt x="20738" y="2242107"/>
                </a:cubicBezTo>
                <a:cubicBezTo>
                  <a:pt x="29213" y="2168001"/>
                  <a:pt x="27718" y="2093082"/>
                  <a:pt x="16303" y="2019369"/>
                </a:cubicBezTo>
                <a:cubicBezTo>
                  <a:pt x="1986" y="1946239"/>
                  <a:pt x="1986" y="1871028"/>
                  <a:pt x="16303" y="1797899"/>
                </a:cubicBezTo>
                <a:cubicBezTo>
                  <a:pt x="28162" y="1737537"/>
                  <a:pt x="29530" y="1675589"/>
                  <a:pt x="20357" y="1614758"/>
                </a:cubicBezTo>
                <a:cubicBezTo>
                  <a:pt x="14149" y="1571226"/>
                  <a:pt x="3000" y="1527947"/>
                  <a:pt x="1480" y="1484415"/>
                </a:cubicBezTo>
                <a:cubicBezTo>
                  <a:pt x="-1662" y="1393377"/>
                  <a:pt x="200" y="1302238"/>
                  <a:pt x="7055" y="1211417"/>
                </a:cubicBezTo>
                <a:cubicBezTo>
                  <a:pt x="15036" y="1107980"/>
                  <a:pt x="30366" y="1004923"/>
                  <a:pt x="19724" y="900725"/>
                </a:cubicBezTo>
                <a:cubicBezTo>
                  <a:pt x="16050" y="864934"/>
                  <a:pt x="8575" y="829270"/>
                  <a:pt x="7815" y="793353"/>
                </a:cubicBezTo>
                <a:cubicBezTo>
                  <a:pt x="6168" y="726087"/>
                  <a:pt x="5407" y="659710"/>
                  <a:pt x="9208" y="590286"/>
                </a:cubicBezTo>
                <a:cubicBezTo>
                  <a:pt x="13009" y="520863"/>
                  <a:pt x="27452" y="450424"/>
                  <a:pt x="17697" y="382270"/>
                </a:cubicBezTo>
                <a:cubicBezTo>
                  <a:pt x="7941" y="314115"/>
                  <a:pt x="14276" y="247103"/>
                  <a:pt x="20611" y="180218"/>
                </a:cubicBezTo>
                <a:cubicBezTo>
                  <a:pt x="23652" y="148426"/>
                  <a:pt x="25711" y="116982"/>
                  <a:pt x="25156" y="85665"/>
                </a:cubicBezTo>
                <a:close/>
              </a:path>
            </a:pathLst>
          </a:custGeom>
          <a:ln>
            <a:solidFill>
              <a:schemeClr val="tx1">
                <a:lumMod val="50000"/>
                <a:lumOff val="50000"/>
              </a:schemeClr>
            </a:solidFill>
          </a:ln>
        </p:spPr>
      </p:pic>
      <p:sp>
        <p:nvSpPr>
          <p:cNvPr id="4" name="TextBox 3">
            <a:extLst>
              <a:ext uri="{FF2B5EF4-FFF2-40B4-BE49-F238E27FC236}">
                <a16:creationId xmlns:a16="http://schemas.microsoft.com/office/drawing/2014/main" id="{479866DF-7FE3-864F-919B-FD98ACA942E5}"/>
              </a:ext>
            </a:extLst>
          </p:cNvPr>
          <p:cNvSpPr txBox="1"/>
          <p:nvPr/>
        </p:nvSpPr>
        <p:spPr>
          <a:xfrm>
            <a:off x="5936013" y="1505368"/>
            <a:ext cx="5925710" cy="584775"/>
          </a:xfrm>
          <a:prstGeom prst="rect">
            <a:avLst/>
          </a:prstGeom>
          <a:solidFill>
            <a:schemeClr val="bg2">
              <a:lumMod val="50000"/>
              <a:alpha val="22881"/>
            </a:schemeClr>
          </a:solidFill>
          <a:ln>
            <a:solidFill>
              <a:schemeClr val="tx1">
                <a:lumMod val="50000"/>
                <a:lumOff val="50000"/>
              </a:schemeClr>
            </a:solidFill>
          </a:ln>
        </p:spPr>
        <p:txBody>
          <a:bodyPr wrap="square" rtlCol="0">
            <a:spAutoFit/>
          </a:bodyPr>
          <a:lstStyle/>
          <a:p>
            <a:pPr algn="ctr"/>
            <a:r>
              <a:rPr lang="en-US" sz="3200" b="1" i="1" dirty="0">
                <a:latin typeface="+mj-lt"/>
              </a:rPr>
              <a:t>Session #1 – Connecting &amp; Inviting</a:t>
            </a:r>
          </a:p>
        </p:txBody>
      </p:sp>
    </p:spTree>
    <p:extLst>
      <p:ext uri="{BB962C8B-B14F-4D97-AF65-F5344CB8AC3E}">
        <p14:creationId xmlns:p14="http://schemas.microsoft.com/office/powerpoint/2010/main" val="42546636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41" name="Picture 14340" descr="Lock with a love heart">
            <a:extLst>
              <a:ext uri="{FF2B5EF4-FFF2-40B4-BE49-F238E27FC236}">
                <a16:creationId xmlns:a16="http://schemas.microsoft.com/office/drawing/2014/main" id="{A318EF03-9D2E-4D62-B662-563FC05FEB5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357510" y="0"/>
            <a:ext cx="9669642" cy="6857990"/>
          </a:xfrm>
          <a:prstGeom prst="rect">
            <a:avLst/>
          </a:prstGeom>
        </p:spPr>
      </p:pic>
      <p:sp>
        <p:nvSpPr>
          <p:cNvPr id="77" name="Rectangle 7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38" name="Title 1"/>
          <p:cNvSpPr>
            <a:spLocks noGrp="1"/>
          </p:cNvSpPr>
          <p:nvPr>
            <p:ph type="title"/>
          </p:nvPr>
        </p:nvSpPr>
        <p:spPr>
          <a:xfrm>
            <a:off x="597569" y="400681"/>
            <a:ext cx="3822189" cy="1463675"/>
          </a:xfrm>
          <a:ln>
            <a:solidFill>
              <a:schemeClr val="tx1">
                <a:lumMod val="50000"/>
                <a:lumOff val="50000"/>
              </a:schemeClr>
            </a:solidFill>
          </a:ln>
        </p:spPr>
        <p:txBody>
          <a:bodyPr>
            <a:normAutofit/>
          </a:bodyPr>
          <a:lstStyle/>
          <a:p>
            <a:r>
              <a:rPr lang="en-US" sz="3600" dirty="0"/>
              <a:t>Making the Connection --</a:t>
            </a:r>
          </a:p>
        </p:txBody>
      </p:sp>
      <p:sp>
        <p:nvSpPr>
          <p:cNvPr id="14339" name="Content Placeholder 2"/>
          <p:cNvSpPr>
            <a:spLocks noGrp="1"/>
          </p:cNvSpPr>
          <p:nvPr>
            <p:ph idx="1"/>
          </p:nvPr>
        </p:nvSpPr>
        <p:spPr>
          <a:xfrm>
            <a:off x="467304" y="2265037"/>
            <a:ext cx="4563979" cy="3742762"/>
          </a:xfrm>
        </p:spPr>
        <p:txBody>
          <a:bodyPr>
            <a:normAutofit/>
          </a:bodyPr>
          <a:lstStyle/>
          <a:p>
            <a:r>
              <a:rPr lang="en-US" sz="1600" dirty="0"/>
              <a:t>The success of our businesses … and of our lives … will be enhanced by </a:t>
            </a:r>
            <a:r>
              <a:rPr lang="en-US" sz="1600" b="1" dirty="0"/>
              <a:t>our ability to create meaningful relationships</a:t>
            </a:r>
            <a:r>
              <a:rPr lang="en-US" sz="1600" dirty="0"/>
              <a:t>.</a:t>
            </a:r>
          </a:p>
          <a:p>
            <a:r>
              <a:rPr lang="en-US" sz="1600" dirty="0"/>
              <a:t>Relationships, at least in part, are built on </a:t>
            </a:r>
            <a:r>
              <a:rPr lang="en-US" sz="1600" b="1" dirty="0"/>
              <a:t>meaningful conversations. </a:t>
            </a:r>
            <a:r>
              <a:rPr lang="en-US" sz="1600" dirty="0"/>
              <a:t>Conversations that go beyond the niceties, in which people share a bit of themselves.</a:t>
            </a:r>
          </a:p>
          <a:p>
            <a:r>
              <a:rPr lang="en-US" sz="1600" dirty="0"/>
              <a:t>Step One in building relationships is knowing ..</a:t>
            </a:r>
          </a:p>
          <a:p>
            <a:pPr>
              <a:buNone/>
            </a:pPr>
            <a:r>
              <a:rPr lang="en-US" sz="1600" dirty="0"/>
              <a:t>		Who you are</a:t>
            </a:r>
          </a:p>
          <a:p>
            <a:pPr>
              <a:buNone/>
            </a:pPr>
            <a:r>
              <a:rPr lang="en-US" sz="1600" dirty="0"/>
              <a:t>		Why you have connected to Shaklee</a:t>
            </a:r>
          </a:p>
          <a:p>
            <a:pPr>
              <a:buNone/>
            </a:pPr>
            <a:r>
              <a:rPr lang="en-US" sz="1600" dirty="0"/>
              <a:t>	This is one of the most important things you can share in your conversations.		</a:t>
            </a:r>
            <a:r>
              <a:rPr lang="en-US" sz="1300" dirty="0"/>
              <a:t>		</a:t>
            </a:r>
          </a:p>
        </p:txBody>
      </p:sp>
      <p:sp>
        <p:nvSpPr>
          <p:cNvPr id="3" name="TextBox 2">
            <a:extLst>
              <a:ext uri="{FF2B5EF4-FFF2-40B4-BE49-F238E27FC236}">
                <a16:creationId xmlns:a16="http://schemas.microsoft.com/office/drawing/2014/main" id="{CEEBDFA9-ED90-9E40-B314-23F13976A07A}"/>
              </a:ext>
            </a:extLst>
          </p:cNvPr>
          <p:cNvSpPr txBox="1"/>
          <p:nvPr/>
        </p:nvSpPr>
        <p:spPr>
          <a:xfrm>
            <a:off x="11731271" y="6160168"/>
            <a:ext cx="878305" cy="369332"/>
          </a:xfrm>
          <a:prstGeom prst="rect">
            <a:avLst/>
          </a:prstGeom>
          <a:noFill/>
        </p:spPr>
        <p:txBody>
          <a:bodyPr wrap="square" rtlCol="0">
            <a:spAutoFit/>
          </a:bodyPr>
          <a:lstStyle/>
          <a:p>
            <a:r>
              <a:rPr lang="en-US" dirty="0">
                <a:solidFill>
                  <a:schemeClr val="bg1"/>
                </a:solidFill>
              </a:rPr>
              <a:t>Barb</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3" name="Rectangle 75">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41" name="Picture 14340" descr="Lock with a love heart">
            <a:extLst>
              <a:ext uri="{FF2B5EF4-FFF2-40B4-BE49-F238E27FC236}">
                <a16:creationId xmlns:a16="http://schemas.microsoft.com/office/drawing/2014/main" id="{A318EF03-9D2E-4D62-B662-563FC05FEB5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357510" y="0"/>
            <a:ext cx="9669642" cy="6857990"/>
          </a:xfrm>
          <a:prstGeom prst="rect">
            <a:avLst/>
          </a:prstGeom>
        </p:spPr>
      </p:pic>
      <p:sp>
        <p:nvSpPr>
          <p:cNvPr id="78" name="Rectangle 77">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29EB5403-9291-3846-93F6-D70428D6BE59}"/>
              </a:ext>
            </a:extLst>
          </p:cNvPr>
          <p:cNvSpPr>
            <a:spLocks noGrp="1"/>
          </p:cNvSpPr>
          <p:nvPr>
            <p:ph type="title"/>
          </p:nvPr>
        </p:nvSpPr>
        <p:spPr>
          <a:xfrm>
            <a:off x="536097" y="413252"/>
            <a:ext cx="4359442" cy="1325563"/>
          </a:xfrm>
          <a:ln>
            <a:solidFill>
              <a:schemeClr val="tx1">
                <a:lumMod val="50000"/>
                <a:lumOff val="50000"/>
              </a:schemeClr>
            </a:solidFill>
          </a:ln>
        </p:spPr>
        <p:txBody>
          <a:bodyPr>
            <a:normAutofit/>
          </a:bodyPr>
          <a:lstStyle/>
          <a:p>
            <a:r>
              <a:rPr lang="en-US" sz="3600" dirty="0"/>
              <a:t>Who You Are Might Sound Like This …</a:t>
            </a:r>
          </a:p>
        </p:txBody>
      </p:sp>
      <p:sp>
        <p:nvSpPr>
          <p:cNvPr id="5" name="Content Placeholder 4">
            <a:extLst>
              <a:ext uri="{FF2B5EF4-FFF2-40B4-BE49-F238E27FC236}">
                <a16:creationId xmlns:a16="http://schemas.microsoft.com/office/drawing/2014/main" id="{89C4A98F-0779-C543-A475-62B5D35C5568}"/>
              </a:ext>
            </a:extLst>
          </p:cNvPr>
          <p:cNvSpPr>
            <a:spLocks noGrp="1"/>
          </p:cNvSpPr>
          <p:nvPr>
            <p:ph idx="1"/>
          </p:nvPr>
        </p:nvSpPr>
        <p:spPr>
          <a:xfrm>
            <a:off x="492638" y="1921878"/>
            <a:ext cx="4359442" cy="4351338"/>
          </a:xfrm>
        </p:spPr>
        <p:txBody>
          <a:bodyPr>
            <a:normAutofit/>
          </a:bodyPr>
          <a:lstStyle/>
          <a:p>
            <a:pPr>
              <a:buNone/>
            </a:pPr>
            <a:endParaRPr lang="en-US" sz="2000" dirty="0"/>
          </a:p>
          <a:p>
            <a:pPr>
              <a:buNone/>
            </a:pPr>
            <a:r>
              <a:rPr lang="en-US" sz="1600" dirty="0"/>
              <a:t>“And in the process of developing a Shaklee business, I have come to understand more about who I am and why I feel so connected to Shaklee… </a:t>
            </a:r>
          </a:p>
          <a:p>
            <a:pPr>
              <a:buNone/>
            </a:pPr>
            <a:r>
              <a:rPr lang="en-US" sz="1600" dirty="0"/>
              <a:t>I’ve realized that I want my life to be about giving back</a:t>
            </a:r>
          </a:p>
          <a:p>
            <a:pPr>
              <a:buNone/>
            </a:pPr>
            <a:r>
              <a:rPr lang="en-US" sz="1600" dirty="0"/>
              <a:t> 	(or contributing to some level of greater good, </a:t>
            </a:r>
          </a:p>
          <a:p>
            <a:pPr>
              <a:buNone/>
            </a:pPr>
            <a:r>
              <a:rPr lang="en-US" sz="1600" dirty="0"/>
              <a:t>	or helping others to live healthier lives,</a:t>
            </a:r>
          </a:p>
          <a:p>
            <a:pPr>
              <a:buNone/>
            </a:pPr>
            <a:r>
              <a:rPr lang="en-US" sz="1600" dirty="0"/>
              <a:t>	or being a model for my children to see that my life has purpose, </a:t>
            </a:r>
          </a:p>
          <a:p>
            <a:pPr>
              <a:buNone/>
            </a:pPr>
            <a:r>
              <a:rPr lang="en-US" sz="1600" dirty="0"/>
              <a:t>	or to empower people to achieve their dreams; to step into their destiny)</a:t>
            </a:r>
          </a:p>
          <a:p>
            <a:pPr>
              <a:buNone/>
            </a:pPr>
            <a:r>
              <a:rPr lang="en-US" sz="1600" dirty="0"/>
              <a:t>And that’s what Shaklee has allowed me to do … to be more of who I am.“</a:t>
            </a:r>
          </a:p>
          <a:p>
            <a:pPr marL="0" indent="0">
              <a:buNone/>
            </a:pPr>
            <a:endParaRPr lang="en-US" dirty="0"/>
          </a:p>
        </p:txBody>
      </p:sp>
      <p:sp>
        <p:nvSpPr>
          <p:cNvPr id="6" name="TextBox 5">
            <a:extLst>
              <a:ext uri="{FF2B5EF4-FFF2-40B4-BE49-F238E27FC236}">
                <a16:creationId xmlns:a16="http://schemas.microsoft.com/office/drawing/2014/main" id="{764D2516-447F-BC4B-BA21-AE38CC3742E4}"/>
              </a:ext>
            </a:extLst>
          </p:cNvPr>
          <p:cNvSpPr txBox="1"/>
          <p:nvPr/>
        </p:nvSpPr>
        <p:spPr>
          <a:xfrm>
            <a:off x="11430000" y="6273216"/>
            <a:ext cx="878305" cy="368216"/>
          </a:xfrm>
          <a:prstGeom prst="rect">
            <a:avLst/>
          </a:prstGeom>
          <a:noFill/>
        </p:spPr>
        <p:txBody>
          <a:bodyPr wrap="square" rtlCol="0">
            <a:spAutoFit/>
          </a:bodyPr>
          <a:lstStyle/>
          <a:p>
            <a:r>
              <a:rPr lang="en-US" dirty="0">
                <a:solidFill>
                  <a:schemeClr val="bg1"/>
                </a:solidFill>
              </a:rPr>
              <a:t>Barb</a:t>
            </a:r>
          </a:p>
        </p:txBody>
      </p:sp>
    </p:spTree>
    <p:extLst>
      <p:ext uri="{BB962C8B-B14F-4D97-AF65-F5344CB8AC3E}">
        <p14:creationId xmlns:p14="http://schemas.microsoft.com/office/powerpoint/2010/main" val="3345098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8950AD4C-6AF3-49F8-94E1-DBCAFB394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Meiryo"/>
            </a:endParaRPr>
          </a:p>
        </p:txBody>
      </p:sp>
      <p:sp>
        <p:nvSpPr>
          <p:cNvPr id="73" name="Freeform: Shape 72">
            <a:extLst>
              <a:ext uri="{FF2B5EF4-FFF2-40B4-BE49-F238E27FC236}">
                <a16:creationId xmlns:a16="http://schemas.microsoft.com/office/drawing/2014/main" id="{0ACBD85E-A404-45CB-B532-1039E479D4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167675" y="-3167677"/>
            <a:ext cx="5856341" cy="12191695"/>
          </a:xfrm>
          <a:custGeom>
            <a:avLst/>
            <a:gdLst>
              <a:gd name="connsiteX0" fmla="*/ 0 w 5856341"/>
              <a:gd name="connsiteY0" fmla="*/ 12191695 h 12191695"/>
              <a:gd name="connsiteX1" fmla="*/ 0 w 5856341"/>
              <a:gd name="connsiteY1" fmla="*/ 0 h 12191695"/>
              <a:gd name="connsiteX2" fmla="*/ 243849 w 5856341"/>
              <a:gd name="connsiteY2" fmla="*/ 0 h 12191695"/>
              <a:gd name="connsiteX3" fmla="*/ 505121 w 5856341"/>
              <a:gd name="connsiteY3" fmla="*/ 0 h 12191695"/>
              <a:gd name="connsiteX4" fmla="*/ 723207 w 5856341"/>
              <a:gd name="connsiteY4" fmla="*/ 0 h 12191695"/>
              <a:gd name="connsiteX5" fmla="*/ 755828 w 5856341"/>
              <a:gd name="connsiteY5" fmla="*/ 0 h 12191695"/>
              <a:gd name="connsiteX6" fmla="*/ 1411868 w 5856341"/>
              <a:gd name="connsiteY6" fmla="*/ 0 h 12191695"/>
              <a:gd name="connsiteX7" fmla="*/ 1421034 w 5856341"/>
              <a:gd name="connsiteY7" fmla="*/ 0 h 12191695"/>
              <a:gd name="connsiteX8" fmla="*/ 1515206 w 5856341"/>
              <a:gd name="connsiteY8" fmla="*/ 0 h 12191695"/>
              <a:gd name="connsiteX9" fmla="*/ 2636151 w 5856341"/>
              <a:gd name="connsiteY9" fmla="*/ 0 h 12191695"/>
              <a:gd name="connsiteX10" fmla="*/ 4637890 w 5856341"/>
              <a:gd name="connsiteY10" fmla="*/ 0 h 12191695"/>
              <a:gd name="connsiteX11" fmla="*/ 4654499 w 5856341"/>
              <a:gd name="connsiteY11" fmla="*/ 26661 h 12191695"/>
              <a:gd name="connsiteX12" fmla="*/ 5856341 w 5856341"/>
              <a:gd name="connsiteY12" fmla="*/ 6438338 h 12191695"/>
              <a:gd name="connsiteX13" fmla="*/ 4449211 w 5856341"/>
              <a:gd name="connsiteY13" fmla="*/ 11332719 h 12191695"/>
              <a:gd name="connsiteX14" fmla="*/ 4061349 w 5856341"/>
              <a:gd name="connsiteY14" fmla="*/ 12054097 h 12191695"/>
              <a:gd name="connsiteX15" fmla="*/ 3977450 w 5856341"/>
              <a:gd name="connsiteY15" fmla="*/ 12191695 h 12191695"/>
              <a:gd name="connsiteX16" fmla="*/ 2636151 w 5856341"/>
              <a:gd name="connsiteY16" fmla="*/ 12191695 h 12191695"/>
              <a:gd name="connsiteX17" fmla="*/ 1421034 w 5856341"/>
              <a:gd name="connsiteY17" fmla="*/ 12191695 h 12191695"/>
              <a:gd name="connsiteX18" fmla="*/ 1411868 w 5856341"/>
              <a:gd name="connsiteY18" fmla="*/ 12191695 h 12191695"/>
              <a:gd name="connsiteX19" fmla="*/ 1283685 w 5856341"/>
              <a:gd name="connsiteY19" fmla="*/ 12191695 h 12191695"/>
              <a:gd name="connsiteX20" fmla="*/ 755828 w 5856341"/>
              <a:gd name="connsiteY20" fmla="*/ 12191695 h 12191695"/>
              <a:gd name="connsiteX21" fmla="*/ 723207 w 5856341"/>
              <a:gd name="connsiteY21" fmla="*/ 12191695 h 12191695"/>
              <a:gd name="connsiteX22" fmla="*/ 505121 w 5856341"/>
              <a:gd name="connsiteY22" fmla="*/ 12191695 h 12191695"/>
              <a:gd name="connsiteX23" fmla="*/ 243849 w 5856341"/>
              <a:gd name="connsiteY23" fmla="*/ 12191695 h 1219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856341" h="12191695">
                <a:moveTo>
                  <a:pt x="0" y="12191695"/>
                </a:moveTo>
                <a:lnTo>
                  <a:pt x="0" y="0"/>
                </a:lnTo>
                <a:lnTo>
                  <a:pt x="243849" y="0"/>
                </a:lnTo>
                <a:lnTo>
                  <a:pt x="505121" y="0"/>
                </a:lnTo>
                <a:lnTo>
                  <a:pt x="723207" y="0"/>
                </a:lnTo>
                <a:lnTo>
                  <a:pt x="755828" y="0"/>
                </a:lnTo>
                <a:lnTo>
                  <a:pt x="1411868" y="0"/>
                </a:lnTo>
                <a:lnTo>
                  <a:pt x="1421034" y="0"/>
                </a:lnTo>
                <a:lnTo>
                  <a:pt x="1515206" y="0"/>
                </a:lnTo>
                <a:lnTo>
                  <a:pt x="2636151" y="0"/>
                </a:lnTo>
                <a:lnTo>
                  <a:pt x="4637890" y="0"/>
                </a:lnTo>
                <a:lnTo>
                  <a:pt x="4654499" y="26661"/>
                </a:lnTo>
                <a:cubicBezTo>
                  <a:pt x="5425621" y="1341551"/>
                  <a:pt x="5856341" y="3721137"/>
                  <a:pt x="5856341" y="6438338"/>
                </a:cubicBezTo>
                <a:cubicBezTo>
                  <a:pt x="5856341" y="8833790"/>
                  <a:pt x="5159120" y="9960353"/>
                  <a:pt x="4449211" y="11332719"/>
                </a:cubicBezTo>
                <a:cubicBezTo>
                  <a:pt x="4319934" y="11582638"/>
                  <a:pt x="4191839" y="11827452"/>
                  <a:pt x="4061349" y="12054097"/>
                </a:cubicBezTo>
                <a:lnTo>
                  <a:pt x="3977450" y="12191695"/>
                </a:lnTo>
                <a:lnTo>
                  <a:pt x="2636151" y="12191695"/>
                </a:lnTo>
                <a:lnTo>
                  <a:pt x="1421034" y="12191695"/>
                </a:lnTo>
                <a:lnTo>
                  <a:pt x="1411868" y="12191695"/>
                </a:lnTo>
                <a:lnTo>
                  <a:pt x="1283685" y="12191695"/>
                </a:lnTo>
                <a:lnTo>
                  <a:pt x="755828" y="12191695"/>
                </a:lnTo>
                <a:lnTo>
                  <a:pt x="723207" y="12191695"/>
                </a:lnTo>
                <a:lnTo>
                  <a:pt x="505121" y="12191695"/>
                </a:lnTo>
                <a:lnTo>
                  <a:pt x="243849" y="1219169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5" name="Freeform: Shape 74">
            <a:extLst>
              <a:ext uri="{FF2B5EF4-FFF2-40B4-BE49-F238E27FC236}">
                <a16:creationId xmlns:a16="http://schemas.microsoft.com/office/drawing/2014/main" id="{DB1626B1-BAC7-4893-A5AC-620597685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146277" y="-874927"/>
            <a:ext cx="1899138" cy="12191695"/>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77" name="Freeform: Shape 76">
            <a:extLst>
              <a:ext uri="{FF2B5EF4-FFF2-40B4-BE49-F238E27FC236}">
                <a16:creationId xmlns:a16="http://schemas.microsoft.com/office/drawing/2014/main" id="{D64E9910-51FE-45BF-973D-9D2401FD3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143758" y="-1037574"/>
            <a:ext cx="1904176" cy="12191695"/>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10242" name="Picture 2" descr="11 Things People With Eczema Want You to Know | Health.com">
            <a:extLst>
              <a:ext uri="{FF2B5EF4-FFF2-40B4-BE49-F238E27FC236}">
                <a16:creationId xmlns:a16="http://schemas.microsoft.com/office/drawing/2014/main" id="{044F17B8-6ED3-8E44-9FE3-5D07394CB431}"/>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t="-256"/>
          <a:stretch/>
        </p:blipFill>
        <p:spPr bwMode="auto">
          <a:xfrm>
            <a:off x="6095845" y="1080078"/>
            <a:ext cx="5696803" cy="4081118"/>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9FE620B-6B86-2C4E-8D00-6BEAAD4A9407}"/>
              </a:ext>
            </a:extLst>
          </p:cNvPr>
          <p:cNvSpPr txBox="1"/>
          <p:nvPr/>
        </p:nvSpPr>
        <p:spPr>
          <a:xfrm>
            <a:off x="288758" y="491603"/>
            <a:ext cx="5425936" cy="646331"/>
          </a:xfrm>
          <a:prstGeom prst="rect">
            <a:avLst/>
          </a:prstGeom>
          <a:noFill/>
          <a:ln>
            <a:solidFill>
              <a:schemeClr val="accent4">
                <a:lumMod val="50000"/>
              </a:schemeClr>
            </a:solidFill>
          </a:ln>
        </p:spPr>
        <p:txBody>
          <a:bodyPr wrap="square" rtlCol="0">
            <a:spAutoFit/>
          </a:bodyPr>
          <a:lstStyle/>
          <a:p>
            <a:r>
              <a:rPr lang="en-US" sz="3600" dirty="0">
                <a:solidFill>
                  <a:schemeClr val="accent4">
                    <a:lumMod val="50000"/>
                  </a:schemeClr>
                </a:solidFill>
              </a:rPr>
              <a:t>Principles of Approaching</a:t>
            </a:r>
            <a:endParaRPr lang="en-US" sz="3600" dirty="0"/>
          </a:p>
        </p:txBody>
      </p:sp>
      <p:sp>
        <p:nvSpPr>
          <p:cNvPr id="3" name="TextBox 2">
            <a:extLst>
              <a:ext uri="{FF2B5EF4-FFF2-40B4-BE49-F238E27FC236}">
                <a16:creationId xmlns:a16="http://schemas.microsoft.com/office/drawing/2014/main" id="{677D0DA3-68D3-2F41-8CCA-F7F1FA2859DE}"/>
              </a:ext>
            </a:extLst>
          </p:cNvPr>
          <p:cNvSpPr txBox="1"/>
          <p:nvPr/>
        </p:nvSpPr>
        <p:spPr>
          <a:xfrm>
            <a:off x="288757" y="1629537"/>
            <a:ext cx="5425936" cy="4081117"/>
          </a:xfrm>
          <a:prstGeom prst="rect">
            <a:avLst/>
          </a:prstGeom>
          <a:noFill/>
          <a:ln>
            <a:solidFill>
              <a:schemeClr val="accent4">
                <a:lumMod val="50000"/>
              </a:schemeClr>
            </a:solidFill>
          </a:ln>
        </p:spPr>
        <p:txBody>
          <a:bodyPr wrap="square" rtlCol="0">
            <a:spAutoFit/>
          </a:bodyPr>
          <a:lstStyle/>
          <a:p>
            <a:pPr marL="342900" indent="-342900">
              <a:lnSpc>
                <a:spcPct val="90000"/>
              </a:lnSpc>
              <a:buFont typeface="Arial" panose="020B0604020202020204" pitchFamily="34" charset="0"/>
              <a:buChar char="•"/>
              <a:defRPr/>
            </a:pPr>
            <a:r>
              <a:rPr lang="en-US" sz="2400" dirty="0">
                <a:solidFill>
                  <a:schemeClr val="accent4">
                    <a:lumMod val="50000"/>
                  </a:schemeClr>
                </a:solidFill>
              </a:rPr>
              <a:t>Ask questions to discover needs, wants, interests, concerns.</a:t>
            </a:r>
          </a:p>
          <a:p>
            <a:pPr>
              <a:lnSpc>
                <a:spcPct val="90000"/>
              </a:lnSpc>
              <a:defRPr/>
            </a:pPr>
            <a:endParaRPr lang="en-US" sz="2400" dirty="0">
              <a:solidFill>
                <a:schemeClr val="accent4">
                  <a:lumMod val="50000"/>
                </a:schemeClr>
              </a:solidFill>
            </a:endParaRPr>
          </a:p>
          <a:p>
            <a:pPr marL="342900" indent="-342900">
              <a:lnSpc>
                <a:spcPct val="90000"/>
              </a:lnSpc>
              <a:buFont typeface="Arial" panose="020B0604020202020204" pitchFamily="34" charset="0"/>
              <a:buChar char="•"/>
              <a:defRPr/>
            </a:pPr>
            <a:r>
              <a:rPr lang="en-US" sz="2400" dirty="0">
                <a:solidFill>
                  <a:schemeClr val="accent4">
                    <a:lumMod val="50000"/>
                  </a:schemeClr>
                </a:solidFill>
              </a:rPr>
              <a:t>Practice “active” listening</a:t>
            </a:r>
          </a:p>
          <a:p>
            <a:pPr marL="342900" indent="-342900">
              <a:lnSpc>
                <a:spcPct val="90000"/>
              </a:lnSpc>
              <a:buFont typeface="Arial" panose="020B0604020202020204" pitchFamily="34" charset="0"/>
              <a:buChar char="•"/>
              <a:defRPr/>
            </a:pPr>
            <a:endParaRPr lang="en-US" sz="2400" dirty="0">
              <a:solidFill>
                <a:schemeClr val="accent4">
                  <a:lumMod val="50000"/>
                </a:schemeClr>
              </a:solidFill>
            </a:endParaRPr>
          </a:p>
          <a:p>
            <a:pPr marL="342900" indent="-342900">
              <a:lnSpc>
                <a:spcPct val="90000"/>
              </a:lnSpc>
              <a:buFont typeface="Arial" panose="020B0604020202020204" pitchFamily="34" charset="0"/>
              <a:buChar char="•"/>
              <a:defRPr/>
            </a:pPr>
            <a:r>
              <a:rPr lang="en-US" sz="2400" dirty="0">
                <a:solidFill>
                  <a:schemeClr val="accent4">
                    <a:lumMod val="50000"/>
                  </a:schemeClr>
                </a:solidFill>
              </a:rPr>
              <a:t>Use 3</a:t>
            </a:r>
            <a:r>
              <a:rPr lang="en-US" sz="2400" baseline="30000" dirty="0">
                <a:solidFill>
                  <a:schemeClr val="accent4">
                    <a:lumMod val="50000"/>
                  </a:schemeClr>
                </a:solidFill>
              </a:rPr>
              <a:t>rd</a:t>
            </a:r>
            <a:r>
              <a:rPr lang="en-US" sz="2400" dirty="0">
                <a:solidFill>
                  <a:schemeClr val="accent4">
                    <a:lumMod val="50000"/>
                  </a:schemeClr>
                </a:solidFill>
              </a:rPr>
              <a:t> party resources – podcasts, zoom events, books, conversations</a:t>
            </a:r>
          </a:p>
          <a:p>
            <a:pPr marL="342900" indent="-342900">
              <a:lnSpc>
                <a:spcPct val="90000"/>
              </a:lnSpc>
              <a:buFont typeface="Arial" panose="020B0604020202020204" pitchFamily="34" charset="0"/>
              <a:buChar char="•"/>
              <a:defRPr/>
            </a:pPr>
            <a:endParaRPr lang="en-US" sz="2400" dirty="0">
              <a:solidFill>
                <a:schemeClr val="accent4">
                  <a:lumMod val="50000"/>
                </a:schemeClr>
              </a:solidFill>
            </a:endParaRPr>
          </a:p>
          <a:p>
            <a:pPr marL="342900" indent="-342900">
              <a:lnSpc>
                <a:spcPct val="90000"/>
              </a:lnSpc>
              <a:buFont typeface="Arial" panose="020B0604020202020204" pitchFamily="34" charset="0"/>
              <a:buChar char="•"/>
              <a:defRPr/>
            </a:pPr>
            <a:r>
              <a:rPr lang="en-US" sz="2400" dirty="0">
                <a:solidFill>
                  <a:schemeClr val="accent4">
                    <a:lumMod val="50000"/>
                  </a:schemeClr>
                </a:solidFill>
              </a:rPr>
              <a:t>Avoid offering a solution until a problem has been acknowledged</a:t>
            </a:r>
          </a:p>
          <a:p>
            <a:pPr marL="342900" indent="-342900">
              <a:lnSpc>
                <a:spcPct val="90000"/>
              </a:lnSpc>
              <a:buFont typeface="Arial" panose="020B0604020202020204" pitchFamily="34" charset="0"/>
              <a:buChar char="•"/>
              <a:defRPr/>
            </a:pPr>
            <a:endParaRPr lang="en-US" sz="2400" dirty="0">
              <a:solidFill>
                <a:schemeClr val="accent4">
                  <a:lumMod val="50000"/>
                </a:schemeClr>
              </a:solidFill>
            </a:endParaRPr>
          </a:p>
          <a:p>
            <a:pPr marL="342900" indent="-342900">
              <a:lnSpc>
                <a:spcPct val="90000"/>
              </a:lnSpc>
              <a:buFont typeface="Arial" panose="020B0604020202020204" pitchFamily="34" charset="0"/>
              <a:buChar char="•"/>
              <a:defRPr/>
            </a:pPr>
            <a:r>
              <a:rPr lang="en-US" sz="2400" dirty="0">
                <a:solidFill>
                  <a:schemeClr val="accent4">
                    <a:lumMod val="50000"/>
                  </a:schemeClr>
                </a:solidFill>
              </a:rPr>
              <a:t>Ask permission to share information</a:t>
            </a:r>
            <a:endParaRPr lang="en-US" sz="2400" dirty="0"/>
          </a:p>
        </p:txBody>
      </p:sp>
      <p:sp>
        <p:nvSpPr>
          <p:cNvPr id="4" name="TextBox 3">
            <a:extLst>
              <a:ext uri="{FF2B5EF4-FFF2-40B4-BE49-F238E27FC236}">
                <a16:creationId xmlns:a16="http://schemas.microsoft.com/office/drawing/2014/main" id="{C76DDDFA-CECF-9F46-8F2E-9584DEC2EB0D}"/>
              </a:ext>
            </a:extLst>
          </p:cNvPr>
          <p:cNvSpPr txBox="1"/>
          <p:nvPr/>
        </p:nvSpPr>
        <p:spPr>
          <a:xfrm>
            <a:off x="10876547" y="6335656"/>
            <a:ext cx="927655"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3009406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8950AD4C-6AF3-49F8-94E1-DBCAFB394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Meiryo"/>
            </a:endParaRPr>
          </a:p>
        </p:txBody>
      </p:sp>
      <p:sp>
        <p:nvSpPr>
          <p:cNvPr id="73" name="Freeform: Shape 72">
            <a:extLst>
              <a:ext uri="{FF2B5EF4-FFF2-40B4-BE49-F238E27FC236}">
                <a16:creationId xmlns:a16="http://schemas.microsoft.com/office/drawing/2014/main" id="{0ACBD85E-A404-45CB-B532-1039E479D4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167675" y="-3167677"/>
            <a:ext cx="5856341" cy="12191695"/>
          </a:xfrm>
          <a:custGeom>
            <a:avLst/>
            <a:gdLst>
              <a:gd name="connsiteX0" fmla="*/ 0 w 5856341"/>
              <a:gd name="connsiteY0" fmla="*/ 12191695 h 12191695"/>
              <a:gd name="connsiteX1" fmla="*/ 0 w 5856341"/>
              <a:gd name="connsiteY1" fmla="*/ 0 h 12191695"/>
              <a:gd name="connsiteX2" fmla="*/ 243849 w 5856341"/>
              <a:gd name="connsiteY2" fmla="*/ 0 h 12191695"/>
              <a:gd name="connsiteX3" fmla="*/ 505121 w 5856341"/>
              <a:gd name="connsiteY3" fmla="*/ 0 h 12191695"/>
              <a:gd name="connsiteX4" fmla="*/ 723207 w 5856341"/>
              <a:gd name="connsiteY4" fmla="*/ 0 h 12191695"/>
              <a:gd name="connsiteX5" fmla="*/ 755828 w 5856341"/>
              <a:gd name="connsiteY5" fmla="*/ 0 h 12191695"/>
              <a:gd name="connsiteX6" fmla="*/ 1411868 w 5856341"/>
              <a:gd name="connsiteY6" fmla="*/ 0 h 12191695"/>
              <a:gd name="connsiteX7" fmla="*/ 1421034 w 5856341"/>
              <a:gd name="connsiteY7" fmla="*/ 0 h 12191695"/>
              <a:gd name="connsiteX8" fmla="*/ 1515206 w 5856341"/>
              <a:gd name="connsiteY8" fmla="*/ 0 h 12191695"/>
              <a:gd name="connsiteX9" fmla="*/ 2636151 w 5856341"/>
              <a:gd name="connsiteY9" fmla="*/ 0 h 12191695"/>
              <a:gd name="connsiteX10" fmla="*/ 4637890 w 5856341"/>
              <a:gd name="connsiteY10" fmla="*/ 0 h 12191695"/>
              <a:gd name="connsiteX11" fmla="*/ 4654499 w 5856341"/>
              <a:gd name="connsiteY11" fmla="*/ 26661 h 12191695"/>
              <a:gd name="connsiteX12" fmla="*/ 5856341 w 5856341"/>
              <a:gd name="connsiteY12" fmla="*/ 6438338 h 12191695"/>
              <a:gd name="connsiteX13" fmla="*/ 4449211 w 5856341"/>
              <a:gd name="connsiteY13" fmla="*/ 11332719 h 12191695"/>
              <a:gd name="connsiteX14" fmla="*/ 4061349 w 5856341"/>
              <a:gd name="connsiteY14" fmla="*/ 12054097 h 12191695"/>
              <a:gd name="connsiteX15" fmla="*/ 3977450 w 5856341"/>
              <a:gd name="connsiteY15" fmla="*/ 12191695 h 12191695"/>
              <a:gd name="connsiteX16" fmla="*/ 2636151 w 5856341"/>
              <a:gd name="connsiteY16" fmla="*/ 12191695 h 12191695"/>
              <a:gd name="connsiteX17" fmla="*/ 1421034 w 5856341"/>
              <a:gd name="connsiteY17" fmla="*/ 12191695 h 12191695"/>
              <a:gd name="connsiteX18" fmla="*/ 1411868 w 5856341"/>
              <a:gd name="connsiteY18" fmla="*/ 12191695 h 12191695"/>
              <a:gd name="connsiteX19" fmla="*/ 1283685 w 5856341"/>
              <a:gd name="connsiteY19" fmla="*/ 12191695 h 12191695"/>
              <a:gd name="connsiteX20" fmla="*/ 755828 w 5856341"/>
              <a:gd name="connsiteY20" fmla="*/ 12191695 h 12191695"/>
              <a:gd name="connsiteX21" fmla="*/ 723207 w 5856341"/>
              <a:gd name="connsiteY21" fmla="*/ 12191695 h 12191695"/>
              <a:gd name="connsiteX22" fmla="*/ 505121 w 5856341"/>
              <a:gd name="connsiteY22" fmla="*/ 12191695 h 12191695"/>
              <a:gd name="connsiteX23" fmla="*/ 243849 w 5856341"/>
              <a:gd name="connsiteY23" fmla="*/ 12191695 h 1219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856341" h="12191695">
                <a:moveTo>
                  <a:pt x="0" y="12191695"/>
                </a:moveTo>
                <a:lnTo>
                  <a:pt x="0" y="0"/>
                </a:lnTo>
                <a:lnTo>
                  <a:pt x="243849" y="0"/>
                </a:lnTo>
                <a:lnTo>
                  <a:pt x="505121" y="0"/>
                </a:lnTo>
                <a:lnTo>
                  <a:pt x="723207" y="0"/>
                </a:lnTo>
                <a:lnTo>
                  <a:pt x="755828" y="0"/>
                </a:lnTo>
                <a:lnTo>
                  <a:pt x="1411868" y="0"/>
                </a:lnTo>
                <a:lnTo>
                  <a:pt x="1421034" y="0"/>
                </a:lnTo>
                <a:lnTo>
                  <a:pt x="1515206" y="0"/>
                </a:lnTo>
                <a:lnTo>
                  <a:pt x="2636151" y="0"/>
                </a:lnTo>
                <a:lnTo>
                  <a:pt x="4637890" y="0"/>
                </a:lnTo>
                <a:lnTo>
                  <a:pt x="4654499" y="26661"/>
                </a:lnTo>
                <a:cubicBezTo>
                  <a:pt x="5425621" y="1341551"/>
                  <a:pt x="5856341" y="3721137"/>
                  <a:pt x="5856341" y="6438338"/>
                </a:cubicBezTo>
                <a:cubicBezTo>
                  <a:pt x="5856341" y="8833790"/>
                  <a:pt x="5159120" y="9960353"/>
                  <a:pt x="4449211" y="11332719"/>
                </a:cubicBezTo>
                <a:cubicBezTo>
                  <a:pt x="4319934" y="11582638"/>
                  <a:pt x="4191839" y="11827452"/>
                  <a:pt x="4061349" y="12054097"/>
                </a:cubicBezTo>
                <a:lnTo>
                  <a:pt x="3977450" y="12191695"/>
                </a:lnTo>
                <a:lnTo>
                  <a:pt x="2636151" y="12191695"/>
                </a:lnTo>
                <a:lnTo>
                  <a:pt x="1421034" y="12191695"/>
                </a:lnTo>
                <a:lnTo>
                  <a:pt x="1411868" y="12191695"/>
                </a:lnTo>
                <a:lnTo>
                  <a:pt x="1283685" y="12191695"/>
                </a:lnTo>
                <a:lnTo>
                  <a:pt x="755828" y="12191695"/>
                </a:lnTo>
                <a:lnTo>
                  <a:pt x="723207" y="12191695"/>
                </a:lnTo>
                <a:lnTo>
                  <a:pt x="505121" y="12191695"/>
                </a:lnTo>
                <a:lnTo>
                  <a:pt x="243849" y="1219169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5" name="Freeform: Shape 74">
            <a:extLst>
              <a:ext uri="{FF2B5EF4-FFF2-40B4-BE49-F238E27FC236}">
                <a16:creationId xmlns:a16="http://schemas.microsoft.com/office/drawing/2014/main" id="{DB1626B1-BAC7-4893-A5AC-620597685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146277" y="-874927"/>
            <a:ext cx="1899138" cy="12191695"/>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77" name="Freeform: Shape 76">
            <a:extLst>
              <a:ext uri="{FF2B5EF4-FFF2-40B4-BE49-F238E27FC236}">
                <a16:creationId xmlns:a16="http://schemas.microsoft.com/office/drawing/2014/main" id="{D64E9910-51FE-45BF-973D-9D2401FD3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143758" y="-1037574"/>
            <a:ext cx="1904176" cy="12191695"/>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extBox 1">
            <a:extLst>
              <a:ext uri="{FF2B5EF4-FFF2-40B4-BE49-F238E27FC236}">
                <a16:creationId xmlns:a16="http://schemas.microsoft.com/office/drawing/2014/main" id="{F9FE620B-6B86-2C4E-8D00-6BEAAD4A9407}"/>
              </a:ext>
            </a:extLst>
          </p:cNvPr>
          <p:cNvSpPr txBox="1"/>
          <p:nvPr/>
        </p:nvSpPr>
        <p:spPr>
          <a:xfrm>
            <a:off x="248585" y="195200"/>
            <a:ext cx="5928779" cy="646331"/>
          </a:xfrm>
          <a:prstGeom prst="rect">
            <a:avLst/>
          </a:prstGeom>
          <a:noFill/>
          <a:ln>
            <a:solidFill>
              <a:schemeClr val="accent4">
                <a:lumMod val="50000"/>
              </a:schemeClr>
            </a:solidFill>
          </a:ln>
        </p:spPr>
        <p:txBody>
          <a:bodyPr wrap="square" rtlCol="0">
            <a:spAutoFit/>
          </a:bodyPr>
          <a:lstStyle/>
          <a:p>
            <a:r>
              <a:rPr lang="en-US" sz="3600" dirty="0">
                <a:solidFill>
                  <a:schemeClr val="accent4">
                    <a:lumMod val="50000"/>
                  </a:schemeClr>
                </a:solidFill>
              </a:rPr>
              <a:t>Love Them Where They Are</a:t>
            </a:r>
          </a:p>
        </p:txBody>
      </p:sp>
      <p:sp>
        <p:nvSpPr>
          <p:cNvPr id="3" name="TextBox 2">
            <a:extLst>
              <a:ext uri="{FF2B5EF4-FFF2-40B4-BE49-F238E27FC236}">
                <a16:creationId xmlns:a16="http://schemas.microsoft.com/office/drawing/2014/main" id="{677D0DA3-68D3-2F41-8CCA-F7F1FA2859DE}"/>
              </a:ext>
            </a:extLst>
          </p:cNvPr>
          <p:cNvSpPr txBox="1"/>
          <p:nvPr/>
        </p:nvSpPr>
        <p:spPr>
          <a:xfrm>
            <a:off x="248585" y="1001659"/>
            <a:ext cx="5928780" cy="5724644"/>
          </a:xfrm>
          <a:prstGeom prst="rect">
            <a:avLst/>
          </a:prstGeom>
          <a:noFill/>
          <a:ln>
            <a:solidFill>
              <a:schemeClr val="accent4">
                <a:lumMod val="50000"/>
              </a:schemeClr>
            </a:solidFill>
          </a:ln>
        </p:spPr>
        <p:txBody>
          <a:bodyPr wrap="square" rtlCol="0">
            <a:spAutoFit/>
          </a:bodyPr>
          <a:lstStyle/>
          <a:p>
            <a:pPr>
              <a:buFont typeface="Arial" pitchFamily="34" charset="0"/>
              <a:buChar char="•"/>
              <a:defRPr/>
            </a:pPr>
            <a:r>
              <a:rPr lang="en-US" sz="2400" dirty="0">
                <a:solidFill>
                  <a:schemeClr val="accent4">
                    <a:lumMod val="50000"/>
                  </a:schemeClr>
                </a:solidFill>
              </a:rPr>
              <a:t> Avoid…“</a:t>
            </a:r>
            <a:r>
              <a:rPr lang="en-US" sz="2400" dirty="0" err="1">
                <a:solidFill>
                  <a:schemeClr val="accent4">
                    <a:lumMod val="50000"/>
                  </a:schemeClr>
                </a:solidFill>
              </a:rPr>
              <a:t>shoulds</a:t>
            </a:r>
            <a:r>
              <a:rPr lang="en-US" sz="2400" dirty="0">
                <a:solidFill>
                  <a:schemeClr val="accent4">
                    <a:lumMod val="50000"/>
                  </a:schemeClr>
                </a:solidFill>
              </a:rPr>
              <a:t>, have </a:t>
            </a:r>
            <a:r>
              <a:rPr lang="en-US" sz="2400" dirty="0" err="1">
                <a:solidFill>
                  <a:schemeClr val="accent4">
                    <a:lumMod val="50000"/>
                  </a:schemeClr>
                </a:solidFill>
              </a:rPr>
              <a:t>to’s</a:t>
            </a:r>
            <a:r>
              <a:rPr lang="en-US" sz="2400" dirty="0">
                <a:solidFill>
                  <a:schemeClr val="accent4">
                    <a:lumMod val="50000"/>
                  </a:schemeClr>
                </a:solidFill>
              </a:rPr>
              <a:t> or need </a:t>
            </a:r>
            <a:r>
              <a:rPr lang="en-US" sz="2400" dirty="0" err="1">
                <a:solidFill>
                  <a:schemeClr val="accent4">
                    <a:lumMod val="50000"/>
                  </a:schemeClr>
                </a:solidFill>
              </a:rPr>
              <a:t>to’s</a:t>
            </a:r>
            <a:r>
              <a:rPr lang="en-US" sz="2400" dirty="0">
                <a:solidFill>
                  <a:schemeClr val="accent4">
                    <a:lumMod val="50000"/>
                  </a:schemeClr>
                </a:solidFill>
              </a:rPr>
              <a:t>”</a:t>
            </a:r>
          </a:p>
          <a:p>
            <a:pPr>
              <a:defRPr/>
            </a:pPr>
            <a:endParaRPr lang="en-US" sz="1000" dirty="0">
              <a:solidFill>
                <a:schemeClr val="accent4">
                  <a:lumMod val="50000"/>
                </a:schemeClr>
              </a:solidFill>
            </a:endParaRPr>
          </a:p>
          <a:p>
            <a:pPr>
              <a:buFont typeface="Arial" pitchFamily="34" charset="0"/>
              <a:buChar char="•"/>
              <a:defRPr/>
            </a:pPr>
            <a:r>
              <a:rPr lang="en-US" sz="2400" dirty="0">
                <a:solidFill>
                  <a:schemeClr val="accent4">
                    <a:lumMod val="50000"/>
                  </a:schemeClr>
                </a:solidFill>
              </a:rPr>
              <a:t> Instead…“choose to, want to, like to, love to”</a:t>
            </a:r>
          </a:p>
          <a:p>
            <a:pPr>
              <a:defRPr/>
            </a:pPr>
            <a:r>
              <a:rPr lang="en-US" sz="1000" dirty="0">
                <a:solidFill>
                  <a:schemeClr val="accent4">
                    <a:lumMod val="50000"/>
                  </a:schemeClr>
                </a:solidFill>
              </a:rPr>
              <a:t> </a:t>
            </a:r>
          </a:p>
          <a:p>
            <a:pPr>
              <a:buFont typeface="Arial" pitchFamily="34" charset="0"/>
              <a:buChar char="•"/>
              <a:defRPr/>
            </a:pPr>
            <a:r>
              <a:rPr lang="en-US" sz="2400" dirty="0">
                <a:solidFill>
                  <a:schemeClr val="accent4">
                    <a:lumMod val="50000"/>
                  </a:schemeClr>
                </a:solidFill>
              </a:rPr>
              <a:t> Share how we feel about what we do.. . how     important this information is.                                   	</a:t>
            </a:r>
            <a:r>
              <a:rPr lang="en-US" sz="2400" b="1" i="1" dirty="0">
                <a:solidFill>
                  <a:schemeClr val="accent4">
                    <a:lumMod val="50000"/>
                  </a:schemeClr>
                </a:solidFill>
              </a:rPr>
              <a:t>Sincerity is never misinterpreted.</a:t>
            </a:r>
          </a:p>
          <a:p>
            <a:pPr>
              <a:defRPr/>
            </a:pPr>
            <a:endParaRPr lang="en-US" sz="1000" b="1" i="1" dirty="0">
              <a:solidFill>
                <a:schemeClr val="accent4">
                  <a:lumMod val="50000"/>
                </a:schemeClr>
              </a:solidFill>
            </a:endParaRPr>
          </a:p>
          <a:p>
            <a:pPr>
              <a:buFont typeface="Arial" pitchFamily="34" charset="0"/>
              <a:buChar char="•"/>
              <a:defRPr/>
            </a:pPr>
            <a:r>
              <a:rPr lang="en-US" sz="2400" dirty="0">
                <a:solidFill>
                  <a:schemeClr val="accent4">
                    <a:lumMod val="50000"/>
                  </a:schemeClr>
                </a:solidFill>
              </a:rPr>
              <a:t> Affirm, acknowledge and appreciate</a:t>
            </a:r>
          </a:p>
          <a:p>
            <a:pPr>
              <a:defRPr/>
            </a:pPr>
            <a:endParaRPr lang="en-US" sz="1000" dirty="0">
              <a:solidFill>
                <a:schemeClr val="accent4">
                  <a:lumMod val="50000"/>
                </a:schemeClr>
              </a:solidFill>
            </a:endParaRPr>
          </a:p>
          <a:p>
            <a:pPr>
              <a:buFont typeface="Arial" pitchFamily="34" charset="0"/>
              <a:buChar char="•"/>
              <a:defRPr/>
            </a:pPr>
            <a:r>
              <a:rPr lang="en-US" sz="2400" dirty="0">
                <a:solidFill>
                  <a:schemeClr val="accent4">
                    <a:lumMod val="50000"/>
                  </a:schemeClr>
                </a:solidFill>
              </a:rPr>
              <a:t> Give people space –</a:t>
            </a:r>
          </a:p>
          <a:p>
            <a:pPr>
              <a:defRPr/>
            </a:pPr>
            <a:r>
              <a:rPr lang="en-US" sz="2400" dirty="0">
                <a:solidFill>
                  <a:schemeClr val="accent4">
                    <a:lumMod val="50000"/>
                  </a:schemeClr>
                </a:solidFill>
              </a:rPr>
              <a:t>	”I don’t know if this would be of 	interest to you or not.“ </a:t>
            </a:r>
          </a:p>
          <a:p>
            <a:pPr>
              <a:defRPr/>
            </a:pPr>
            <a:r>
              <a:rPr lang="en-US" sz="2400" dirty="0">
                <a:solidFill>
                  <a:schemeClr val="accent4">
                    <a:lumMod val="50000"/>
                  </a:schemeClr>
                </a:solidFill>
              </a:rPr>
              <a:t>	“This may be of interest to you, or 	someone you know.”  </a:t>
            </a:r>
          </a:p>
          <a:p>
            <a:pPr>
              <a:defRPr/>
            </a:pPr>
            <a:r>
              <a:rPr lang="en-US" sz="2400" dirty="0">
                <a:solidFill>
                  <a:schemeClr val="accent4">
                    <a:lumMod val="50000"/>
                  </a:schemeClr>
                </a:solidFill>
              </a:rPr>
              <a:t>	“May I show it to you and you can 	decide?”</a:t>
            </a:r>
            <a:r>
              <a:rPr lang="en-US" sz="2000" dirty="0"/>
              <a:t>			</a:t>
            </a:r>
            <a:endParaRPr lang="en-US" sz="300" dirty="0"/>
          </a:p>
        </p:txBody>
      </p:sp>
      <p:pic>
        <p:nvPicPr>
          <p:cNvPr id="13318" name="Picture 6" descr="News - The Importance of Effective Communication | Stevenson University">
            <a:extLst>
              <a:ext uri="{FF2B5EF4-FFF2-40B4-BE49-F238E27FC236}">
                <a16:creationId xmlns:a16="http://schemas.microsoft.com/office/drawing/2014/main" id="{B03B58E8-E543-3643-A869-8F8AB451D12A}"/>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6312501" y="1756562"/>
            <a:ext cx="5744056" cy="3654558"/>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178CCD0-DFA9-4849-BBE9-95BF0CD640D4}"/>
              </a:ext>
            </a:extLst>
          </p:cNvPr>
          <p:cNvSpPr txBox="1"/>
          <p:nvPr/>
        </p:nvSpPr>
        <p:spPr>
          <a:xfrm>
            <a:off x="11220744" y="6329579"/>
            <a:ext cx="722671"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75007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BEE41F89-7CB2-2441-AD80-E585A089192B}"/>
              </a:ext>
            </a:extLst>
          </p:cNvPr>
          <p:cNvSpPr>
            <a:spLocks noGrp="1"/>
          </p:cNvSpPr>
          <p:nvPr>
            <p:ph type="title"/>
          </p:nvPr>
        </p:nvSpPr>
        <p:spPr>
          <a:xfrm>
            <a:off x="841248" y="548640"/>
            <a:ext cx="3600860" cy="5431536"/>
          </a:xfrm>
        </p:spPr>
        <p:txBody>
          <a:bodyPr>
            <a:normAutofit/>
          </a:bodyPr>
          <a:lstStyle/>
          <a:p>
            <a:r>
              <a:rPr lang="en-US" sz="5400" dirty="0"/>
              <a:t>What to Say??</a:t>
            </a:r>
            <a:br>
              <a:rPr lang="en-US" sz="5400" dirty="0"/>
            </a:br>
            <a:br>
              <a:rPr lang="en-US" sz="5400" dirty="0"/>
            </a:br>
            <a:r>
              <a:rPr lang="en-US" sz="5400" dirty="0"/>
              <a:t>Sample Word Tracks</a:t>
            </a:r>
          </a:p>
        </p:txBody>
      </p:sp>
      <p:sp>
        <p:nvSpPr>
          <p:cNvPr id="12"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A2DC3487-69D8-CD46-9860-8771E11037F3}"/>
              </a:ext>
            </a:extLst>
          </p:cNvPr>
          <p:cNvSpPr>
            <a:spLocks noGrp="1"/>
          </p:cNvSpPr>
          <p:nvPr>
            <p:ph idx="1"/>
          </p:nvPr>
        </p:nvSpPr>
        <p:spPr>
          <a:xfrm>
            <a:off x="4950505" y="552091"/>
            <a:ext cx="7407749" cy="5431536"/>
          </a:xfrm>
        </p:spPr>
        <p:txBody>
          <a:bodyPr anchor="ctr">
            <a:normAutofit/>
          </a:bodyPr>
          <a:lstStyle/>
          <a:p>
            <a:pPr marL="0" indent="0">
              <a:buNone/>
            </a:pPr>
            <a:r>
              <a:rPr lang="en-US" sz="2400" dirty="0"/>
              <a:t>The 3 simplest places to start practicing word tracks are:</a:t>
            </a:r>
          </a:p>
          <a:p>
            <a:pPr marL="0" indent="0">
              <a:buNone/>
            </a:pPr>
            <a:endParaRPr lang="en-US" sz="2200" dirty="0"/>
          </a:p>
          <a:p>
            <a:pPr lvl="1"/>
            <a:r>
              <a:rPr lang="en-US" sz="2200" dirty="0"/>
              <a:t>Inviting someone to take the </a:t>
            </a:r>
            <a:r>
              <a:rPr lang="en-US" sz="2200" dirty="0" err="1"/>
              <a:t>Meology</a:t>
            </a:r>
            <a:r>
              <a:rPr lang="en-US" sz="2200" dirty="0"/>
              <a:t> assessment</a:t>
            </a:r>
          </a:p>
          <a:p>
            <a:pPr marL="457200" lvl="1" indent="0">
              <a:buNone/>
            </a:pPr>
            <a:endParaRPr lang="en-US" sz="2200" dirty="0"/>
          </a:p>
          <a:p>
            <a:pPr lvl="1"/>
            <a:r>
              <a:rPr lang="en-US" sz="2200" dirty="0"/>
              <a:t>Inviting someone to a Health Chat (recorded or live)</a:t>
            </a:r>
          </a:p>
          <a:p>
            <a:pPr marL="0" indent="0">
              <a:buNone/>
            </a:pPr>
            <a:endParaRPr lang="en-US" sz="2200" dirty="0"/>
          </a:p>
          <a:p>
            <a:pPr lvl="1"/>
            <a:r>
              <a:rPr lang="en-US" sz="2200" dirty="0"/>
              <a:t>Setting up a 3-way call with an upline leader</a:t>
            </a:r>
          </a:p>
        </p:txBody>
      </p:sp>
      <p:sp>
        <p:nvSpPr>
          <p:cNvPr id="2" name="TextBox 1">
            <a:extLst>
              <a:ext uri="{FF2B5EF4-FFF2-40B4-BE49-F238E27FC236}">
                <a16:creationId xmlns:a16="http://schemas.microsoft.com/office/drawing/2014/main" id="{51F10EBA-EE57-7648-A8BE-1C66617204E4}"/>
              </a:ext>
            </a:extLst>
          </p:cNvPr>
          <p:cNvSpPr txBox="1"/>
          <p:nvPr/>
        </p:nvSpPr>
        <p:spPr>
          <a:xfrm>
            <a:off x="11090786" y="6236147"/>
            <a:ext cx="589936"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20000658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DF8C1A-5CD0-D440-BE78-8EAAF82DD96D}"/>
              </a:ext>
            </a:extLst>
          </p:cNvPr>
          <p:cNvSpPr>
            <a:spLocks noGrp="1"/>
          </p:cNvSpPr>
          <p:nvPr>
            <p:ph type="title"/>
          </p:nvPr>
        </p:nvSpPr>
        <p:spPr>
          <a:xfrm>
            <a:off x="841248" y="548640"/>
            <a:ext cx="3600860" cy="5431536"/>
          </a:xfrm>
        </p:spPr>
        <p:txBody>
          <a:bodyPr>
            <a:normAutofit/>
          </a:bodyPr>
          <a:lstStyle/>
          <a:p>
            <a:r>
              <a:rPr lang="en-US" dirty="0"/>
              <a:t>Word Track -</a:t>
            </a:r>
            <a:br>
              <a:rPr lang="en-US" dirty="0"/>
            </a:br>
            <a:br>
              <a:rPr lang="en-US" sz="3200" dirty="0"/>
            </a:br>
            <a:r>
              <a:rPr lang="en-US" dirty="0"/>
              <a:t>Inviting to Take a </a:t>
            </a:r>
            <a:r>
              <a:rPr lang="en-US" dirty="0" err="1"/>
              <a:t>Meology</a:t>
            </a:r>
            <a:r>
              <a:rPr lang="en-US" dirty="0"/>
              <a:t> Assessment</a:t>
            </a:r>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C58B901-63FF-3B47-B745-7DECD4093E69}"/>
              </a:ext>
            </a:extLst>
          </p:cNvPr>
          <p:cNvSpPr>
            <a:spLocks noGrp="1"/>
          </p:cNvSpPr>
          <p:nvPr>
            <p:ph idx="1"/>
          </p:nvPr>
        </p:nvSpPr>
        <p:spPr>
          <a:xfrm>
            <a:off x="5126418" y="552091"/>
            <a:ext cx="6224335" cy="5431536"/>
          </a:xfrm>
        </p:spPr>
        <p:txBody>
          <a:bodyPr anchor="ctr">
            <a:normAutofit/>
          </a:bodyPr>
          <a:lstStyle/>
          <a:p>
            <a:pPr marL="0" indent="0">
              <a:buNone/>
            </a:pPr>
            <a:r>
              <a:rPr lang="en-US" sz="2200" dirty="0"/>
              <a:t>We have an amazing, new, personalized assessment tool that takes into account everything that makes you, YOU…from diet to lifestyle to family history…even bloodwork and ancestry info.</a:t>
            </a:r>
          </a:p>
          <a:p>
            <a:pPr marL="0" indent="0">
              <a:buNone/>
            </a:pPr>
            <a:r>
              <a:rPr lang="en-US" sz="2200" dirty="0"/>
              <a:t>It creates a precise, personalized plan based on your answers and your top health goals.</a:t>
            </a:r>
          </a:p>
          <a:p>
            <a:pPr marL="0" indent="0">
              <a:buNone/>
            </a:pPr>
            <a:r>
              <a:rPr lang="en-US" sz="2200" dirty="0"/>
              <a:t>The assessment is free…and only takes a few minutes to complete. </a:t>
            </a:r>
          </a:p>
          <a:p>
            <a:pPr marL="0" indent="0">
              <a:buNone/>
            </a:pPr>
            <a:r>
              <a:rPr lang="en-US" sz="2200" dirty="0"/>
              <a:t>Would you like me to send you the link?</a:t>
            </a:r>
          </a:p>
        </p:txBody>
      </p:sp>
      <p:sp>
        <p:nvSpPr>
          <p:cNvPr id="4" name="TextBox 3">
            <a:extLst>
              <a:ext uri="{FF2B5EF4-FFF2-40B4-BE49-F238E27FC236}">
                <a16:creationId xmlns:a16="http://schemas.microsoft.com/office/drawing/2014/main" id="{8D1EF224-18D1-3D4D-A16F-A72A467EE429}"/>
              </a:ext>
            </a:extLst>
          </p:cNvPr>
          <p:cNvSpPr txBox="1"/>
          <p:nvPr/>
        </p:nvSpPr>
        <p:spPr>
          <a:xfrm>
            <a:off x="10884309" y="6166386"/>
            <a:ext cx="687669" cy="369332"/>
          </a:xfrm>
          <a:prstGeom prst="rect">
            <a:avLst/>
          </a:prstGeom>
          <a:noFill/>
        </p:spPr>
        <p:txBody>
          <a:bodyPr wrap="square" rtlCol="0">
            <a:spAutoFit/>
          </a:bodyPr>
          <a:lstStyle/>
          <a:p>
            <a:r>
              <a:rPr lang="en-US" dirty="0"/>
              <a:t>Sam</a:t>
            </a:r>
          </a:p>
        </p:txBody>
      </p:sp>
    </p:spTree>
    <p:extLst>
      <p:ext uri="{BB962C8B-B14F-4D97-AF65-F5344CB8AC3E}">
        <p14:creationId xmlns:p14="http://schemas.microsoft.com/office/powerpoint/2010/main" val="4077839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DF8C1A-5CD0-D440-BE78-8EAAF82DD96D}"/>
              </a:ext>
            </a:extLst>
          </p:cNvPr>
          <p:cNvSpPr>
            <a:spLocks noGrp="1"/>
          </p:cNvSpPr>
          <p:nvPr>
            <p:ph type="title"/>
          </p:nvPr>
        </p:nvSpPr>
        <p:spPr>
          <a:xfrm>
            <a:off x="841248" y="548640"/>
            <a:ext cx="3731306" cy="5431536"/>
          </a:xfrm>
        </p:spPr>
        <p:txBody>
          <a:bodyPr>
            <a:normAutofit/>
          </a:bodyPr>
          <a:lstStyle/>
          <a:p>
            <a:r>
              <a:rPr lang="en-US" dirty="0"/>
              <a:t>Word Track -</a:t>
            </a:r>
            <a:br>
              <a:rPr lang="en-US" dirty="0"/>
            </a:br>
            <a:br>
              <a:rPr lang="en-US" sz="3200" dirty="0"/>
            </a:br>
            <a:r>
              <a:rPr lang="en-US" dirty="0"/>
              <a:t>Inviting to Take a </a:t>
            </a:r>
            <a:r>
              <a:rPr lang="en-US" dirty="0" err="1"/>
              <a:t>Meology</a:t>
            </a:r>
            <a:r>
              <a:rPr lang="en-US" dirty="0"/>
              <a:t> Assessment</a:t>
            </a:r>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C58B901-63FF-3B47-B745-7DECD4093E69}"/>
              </a:ext>
            </a:extLst>
          </p:cNvPr>
          <p:cNvSpPr>
            <a:spLocks noGrp="1"/>
          </p:cNvSpPr>
          <p:nvPr>
            <p:ph idx="1"/>
          </p:nvPr>
        </p:nvSpPr>
        <p:spPr>
          <a:xfrm>
            <a:off x="5126417" y="861580"/>
            <a:ext cx="6224335" cy="5431536"/>
          </a:xfrm>
        </p:spPr>
        <p:txBody>
          <a:bodyPr anchor="ctr">
            <a:normAutofit/>
          </a:bodyPr>
          <a:lstStyle/>
          <a:p>
            <a:pPr marL="0" indent="0">
              <a:buNone/>
            </a:pPr>
            <a:r>
              <a:rPr lang="en-US" sz="2200" dirty="0"/>
              <a:t>We have a new, personalized assessment tool that creates a personalized supplement plan based on your diet, exercise, and your top health goals.</a:t>
            </a:r>
          </a:p>
          <a:p>
            <a:pPr marL="0" indent="0">
              <a:buNone/>
            </a:pPr>
            <a:r>
              <a:rPr lang="en-US" sz="2200" dirty="0"/>
              <a:t>We are looking for some feedback on the assessment itself. It’s free…and it only takes a few minutes to complete. </a:t>
            </a:r>
          </a:p>
          <a:p>
            <a:pPr marL="0" indent="0">
              <a:buNone/>
            </a:pPr>
            <a:r>
              <a:rPr lang="en-US" sz="2200" dirty="0"/>
              <a:t>Would you consider taking the assessment for me and giving me your feedback?</a:t>
            </a:r>
          </a:p>
          <a:p>
            <a:pPr marL="0" indent="0">
              <a:buNone/>
            </a:pPr>
            <a:endParaRPr lang="en-US" sz="2200" dirty="0"/>
          </a:p>
        </p:txBody>
      </p:sp>
      <p:sp>
        <p:nvSpPr>
          <p:cNvPr id="4" name="TextBox 3">
            <a:extLst>
              <a:ext uri="{FF2B5EF4-FFF2-40B4-BE49-F238E27FC236}">
                <a16:creationId xmlns:a16="http://schemas.microsoft.com/office/drawing/2014/main" id="{E610EB8E-D4AA-A146-A684-828244BEF1E1}"/>
              </a:ext>
            </a:extLst>
          </p:cNvPr>
          <p:cNvSpPr txBox="1"/>
          <p:nvPr/>
        </p:nvSpPr>
        <p:spPr>
          <a:xfrm>
            <a:off x="11046542" y="6293116"/>
            <a:ext cx="637220"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3709223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DF8C1A-5CD0-D440-BE78-8EAAF82DD96D}"/>
              </a:ext>
            </a:extLst>
          </p:cNvPr>
          <p:cNvSpPr>
            <a:spLocks noGrp="1"/>
          </p:cNvSpPr>
          <p:nvPr>
            <p:ph type="title"/>
          </p:nvPr>
        </p:nvSpPr>
        <p:spPr>
          <a:xfrm>
            <a:off x="841248" y="548640"/>
            <a:ext cx="3915582" cy="5431536"/>
          </a:xfrm>
        </p:spPr>
        <p:txBody>
          <a:bodyPr>
            <a:normAutofit/>
          </a:bodyPr>
          <a:lstStyle/>
          <a:p>
            <a:r>
              <a:rPr lang="en-US" dirty="0"/>
              <a:t>Word Track -</a:t>
            </a:r>
            <a:br>
              <a:rPr lang="en-US" dirty="0"/>
            </a:br>
            <a:br>
              <a:rPr lang="en-US" sz="3200" dirty="0"/>
            </a:br>
            <a:r>
              <a:rPr lang="en-US" dirty="0"/>
              <a:t>Inviting to Take a </a:t>
            </a:r>
            <a:r>
              <a:rPr lang="en-US" dirty="0" err="1"/>
              <a:t>Meology</a:t>
            </a:r>
            <a:r>
              <a:rPr lang="en-US" dirty="0"/>
              <a:t> Assessment</a:t>
            </a:r>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C58B901-63FF-3B47-B745-7DECD4093E69}"/>
              </a:ext>
            </a:extLst>
          </p:cNvPr>
          <p:cNvSpPr>
            <a:spLocks noGrp="1"/>
          </p:cNvSpPr>
          <p:nvPr>
            <p:ph idx="1"/>
          </p:nvPr>
        </p:nvSpPr>
        <p:spPr>
          <a:xfrm>
            <a:off x="5203362" y="829994"/>
            <a:ext cx="6224335" cy="5431536"/>
          </a:xfrm>
        </p:spPr>
        <p:txBody>
          <a:bodyPr anchor="ctr">
            <a:normAutofit/>
          </a:bodyPr>
          <a:lstStyle/>
          <a:p>
            <a:pPr marL="0" indent="0">
              <a:buNone/>
            </a:pPr>
            <a:r>
              <a:rPr lang="en-US" sz="2200" dirty="0"/>
              <a:t>“I have a Shaklee business. It’s a wellness company. They have created a new, personalized health  assessment tool. It’s pretty </a:t>
            </a:r>
            <a:r>
              <a:rPr lang="en-US" sz="2200" dirty="0" err="1"/>
              <a:t>good..it</a:t>
            </a:r>
            <a:r>
              <a:rPr lang="en-US" sz="2200" dirty="0"/>
              <a:t> raises our awareness about some things we might want to be taking a look at. </a:t>
            </a:r>
          </a:p>
          <a:p>
            <a:pPr marL="0" indent="0">
              <a:buNone/>
            </a:pPr>
            <a:r>
              <a:rPr lang="en-US" sz="2200" dirty="0"/>
              <a:t>The assessment provides some recommendations regarding diet and supplements…and it also explains why, which is the really cool part.</a:t>
            </a:r>
          </a:p>
          <a:p>
            <a:pPr marL="0" indent="0">
              <a:buNone/>
            </a:pPr>
            <a:r>
              <a:rPr lang="en-US" sz="2200" dirty="0"/>
              <a:t>After you review your results, if you decide you want to purchase something, please call me first, so I can get you all the deals.”</a:t>
            </a:r>
          </a:p>
          <a:p>
            <a:pPr marL="0" indent="0">
              <a:buNone/>
            </a:pPr>
            <a:endParaRPr lang="en-US" sz="2200" dirty="0"/>
          </a:p>
        </p:txBody>
      </p:sp>
    </p:spTree>
    <p:extLst>
      <p:ext uri="{BB962C8B-B14F-4D97-AF65-F5344CB8AC3E}">
        <p14:creationId xmlns:p14="http://schemas.microsoft.com/office/powerpoint/2010/main" val="2146396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5CD4B3C-5E4E-B24F-8F8E-C8E73CE00C98}"/>
              </a:ext>
            </a:extLst>
          </p:cNvPr>
          <p:cNvSpPr>
            <a:spLocks noGrp="1"/>
          </p:cNvSpPr>
          <p:nvPr>
            <p:ph type="title"/>
          </p:nvPr>
        </p:nvSpPr>
        <p:spPr>
          <a:xfrm>
            <a:off x="841249" y="737331"/>
            <a:ext cx="3600860" cy="4770808"/>
          </a:xfrm>
        </p:spPr>
        <p:txBody>
          <a:bodyPr>
            <a:normAutofit/>
          </a:bodyPr>
          <a:lstStyle/>
          <a:p>
            <a:r>
              <a:rPr lang="en-US" dirty="0"/>
              <a:t>Word Track – </a:t>
            </a:r>
            <a:br>
              <a:rPr lang="en-US" sz="3200" dirty="0"/>
            </a:br>
            <a:br>
              <a:rPr lang="en-US" sz="3200" dirty="0"/>
            </a:br>
            <a:r>
              <a:rPr lang="en-US" dirty="0"/>
              <a:t>Inviting to a Health Chat </a:t>
            </a:r>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6727A61-E621-6B46-85E5-7485D2AD8A9D}"/>
              </a:ext>
            </a:extLst>
          </p:cNvPr>
          <p:cNvSpPr>
            <a:spLocks noGrp="1"/>
          </p:cNvSpPr>
          <p:nvPr>
            <p:ph idx="1"/>
          </p:nvPr>
        </p:nvSpPr>
        <p:spPr>
          <a:xfrm>
            <a:off x="5126417" y="713232"/>
            <a:ext cx="6673222" cy="5431536"/>
          </a:xfrm>
        </p:spPr>
        <p:txBody>
          <a:bodyPr anchor="ctr">
            <a:normAutofit fontScale="92500" lnSpcReduction="10000"/>
          </a:bodyPr>
          <a:lstStyle/>
          <a:p>
            <a:pPr marL="0" indent="0">
              <a:buNone/>
            </a:pPr>
            <a:endParaRPr lang="en-US" sz="2000" dirty="0"/>
          </a:p>
          <a:p>
            <a:pPr marL="0" indent="0">
              <a:buNone/>
            </a:pPr>
            <a:r>
              <a:rPr lang="en-US" sz="2000" b="1" i="1" dirty="0"/>
              <a:t>“I don’t know if you would be interested or not</a:t>
            </a:r>
            <a:r>
              <a:rPr lang="en-US" sz="2000" i="1" dirty="0"/>
              <a:t>, </a:t>
            </a:r>
            <a:r>
              <a:rPr lang="en-US" sz="2000" b="1" i="1" dirty="0"/>
              <a:t>but I thought of you because</a:t>
            </a:r>
            <a:r>
              <a:rPr lang="en-US" sz="2000" i="1" dirty="0"/>
              <a:t>…..you had mentioned that you have been struggling with _____________ (migraines, staying healthy, your sleep, etc.)</a:t>
            </a:r>
            <a:endParaRPr lang="en-US" sz="800" i="1" dirty="0"/>
          </a:p>
          <a:p>
            <a:pPr marL="0" indent="0">
              <a:buNone/>
            </a:pPr>
            <a:r>
              <a:rPr lang="en-US" sz="800" dirty="0"/>
              <a:t>	</a:t>
            </a:r>
            <a:r>
              <a:rPr lang="en-US" sz="1600" dirty="0"/>
              <a:t>(or I saw that your kids are starting back at school; or since cold &amp; flu 	season is starting; or I know you are doing double-duty now with 	working at home and watching your kids.)</a:t>
            </a:r>
          </a:p>
          <a:p>
            <a:pPr marL="0" indent="0">
              <a:buNone/>
            </a:pPr>
            <a:endParaRPr lang="en-US" sz="1600" dirty="0"/>
          </a:p>
          <a:p>
            <a:pPr marL="0" indent="0">
              <a:buNone/>
            </a:pPr>
            <a:r>
              <a:rPr lang="en-US" sz="2000" i="1" dirty="0"/>
              <a:t>I have gone through something similar myself. </a:t>
            </a:r>
          </a:p>
          <a:p>
            <a:pPr marL="0" indent="0">
              <a:buNone/>
            </a:pPr>
            <a:r>
              <a:rPr lang="en-US" sz="1600" dirty="0"/>
              <a:t>	(or I know this is a difficult time; or I’m in the same boat over here.)</a:t>
            </a:r>
          </a:p>
          <a:p>
            <a:pPr marL="0" indent="0">
              <a:buNone/>
            </a:pPr>
            <a:endParaRPr lang="en-US" sz="2000" i="1" dirty="0"/>
          </a:p>
          <a:p>
            <a:pPr marL="0" indent="0">
              <a:buNone/>
            </a:pPr>
            <a:r>
              <a:rPr lang="en-US" sz="2000" i="1" dirty="0"/>
              <a:t>My team is hosting a Health Chat tonight at 7pm. Would you like to join us?” </a:t>
            </a:r>
          </a:p>
          <a:p>
            <a:pPr marL="0" indent="0">
              <a:buNone/>
            </a:pPr>
            <a:endParaRPr lang="en-US" sz="2000" dirty="0"/>
          </a:p>
          <a:p>
            <a:pPr marL="0" indent="0">
              <a:buNone/>
            </a:pPr>
            <a:r>
              <a:rPr lang="en-US" sz="2000" dirty="0"/>
              <a:t>Also, Instagram/FB poll – Post graphic and add Poll —</a:t>
            </a:r>
          </a:p>
          <a:p>
            <a:pPr marL="0" indent="0">
              <a:buNone/>
            </a:pPr>
            <a:r>
              <a:rPr lang="en-US" sz="2000" dirty="0"/>
              <a:t>		May I send you the link?  </a:t>
            </a:r>
          </a:p>
          <a:p>
            <a:pPr marL="0" indent="0">
              <a:buNone/>
            </a:pPr>
            <a:r>
              <a:rPr lang="en-US" sz="2000" dirty="0"/>
              <a:t>	“send the live link” or “send the recording”</a:t>
            </a:r>
          </a:p>
        </p:txBody>
      </p:sp>
    </p:spTree>
    <p:extLst>
      <p:ext uri="{BB962C8B-B14F-4D97-AF65-F5344CB8AC3E}">
        <p14:creationId xmlns:p14="http://schemas.microsoft.com/office/powerpoint/2010/main" val="23757791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8E96DE6-EE18-7845-8F21-24F6FCF62E37}"/>
              </a:ext>
            </a:extLst>
          </p:cNvPr>
          <p:cNvSpPr>
            <a:spLocks noGrp="1"/>
          </p:cNvSpPr>
          <p:nvPr>
            <p:ph type="title"/>
          </p:nvPr>
        </p:nvSpPr>
        <p:spPr>
          <a:xfrm>
            <a:off x="891350" y="312666"/>
            <a:ext cx="3343718" cy="5431536"/>
          </a:xfrm>
        </p:spPr>
        <p:txBody>
          <a:bodyPr>
            <a:normAutofit/>
          </a:bodyPr>
          <a:lstStyle/>
          <a:p>
            <a:r>
              <a:rPr lang="en-US" dirty="0"/>
              <a:t>Word Track – </a:t>
            </a:r>
            <a:br>
              <a:rPr lang="en-US" sz="3200" dirty="0"/>
            </a:br>
            <a:br>
              <a:rPr lang="en-US" sz="3200" dirty="0"/>
            </a:br>
            <a:r>
              <a:rPr lang="en-US" dirty="0"/>
              <a:t>Inviting to a Health Chat</a:t>
            </a:r>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B171005-00EF-9C47-A8BD-45811636204D}"/>
              </a:ext>
            </a:extLst>
          </p:cNvPr>
          <p:cNvSpPr>
            <a:spLocks noGrp="1"/>
          </p:cNvSpPr>
          <p:nvPr>
            <p:ph idx="1"/>
          </p:nvPr>
        </p:nvSpPr>
        <p:spPr>
          <a:xfrm>
            <a:off x="5017992" y="552091"/>
            <a:ext cx="7035463" cy="5819212"/>
          </a:xfrm>
        </p:spPr>
        <p:txBody>
          <a:bodyPr anchor="ctr">
            <a:normAutofit/>
          </a:bodyPr>
          <a:lstStyle/>
          <a:p>
            <a:pPr marL="0" indent="0">
              <a:buNone/>
            </a:pPr>
            <a:endParaRPr lang="en-US" sz="1500" dirty="0"/>
          </a:p>
          <a:p>
            <a:pPr marL="0" indent="0">
              <a:buNone/>
            </a:pPr>
            <a:r>
              <a:rPr lang="en-US" sz="1500" dirty="0"/>
              <a:t>“</a:t>
            </a:r>
            <a:r>
              <a:rPr lang="en-US" sz="1500" b="1" dirty="0"/>
              <a:t>I’m not sure if you are aware but,</a:t>
            </a:r>
            <a:r>
              <a:rPr lang="en-US" sz="1500" dirty="0"/>
              <a:t> I have a Shaklee business where I teach people about wellness and prevention. Periodically, we host Health Chats on various topics. </a:t>
            </a:r>
          </a:p>
          <a:p>
            <a:pPr marL="0" indent="0">
              <a:buNone/>
            </a:pPr>
            <a:endParaRPr lang="en-US" sz="1500" dirty="0"/>
          </a:p>
          <a:p>
            <a:pPr marL="0" indent="0">
              <a:buNone/>
            </a:pPr>
            <a:r>
              <a:rPr lang="en-US" sz="1500" b="1" dirty="0"/>
              <a:t>I recall our conversation about </a:t>
            </a:r>
            <a:r>
              <a:rPr lang="en-US" sz="1500" dirty="0"/>
              <a:t>how you are struggling with;_____________ </a:t>
            </a:r>
          </a:p>
          <a:p>
            <a:pPr marL="0" indent="0">
              <a:buNone/>
            </a:pPr>
            <a:r>
              <a:rPr lang="en-US" sz="1500" dirty="0"/>
              <a:t>	(</a:t>
            </a:r>
            <a:r>
              <a:rPr lang="en-US" sz="1500" dirty="0" err="1"/>
              <a:t>or..I</a:t>
            </a:r>
            <a:r>
              <a:rPr lang="en-US" sz="1500" dirty="0"/>
              <a:t> am hearing so much about stress, digestive issues, allergies, poor 	sleep, immune issues  these days). </a:t>
            </a:r>
          </a:p>
          <a:p>
            <a:pPr marL="0" indent="0">
              <a:buNone/>
            </a:pPr>
            <a:endParaRPr lang="en-US" sz="1500" b="1" dirty="0"/>
          </a:p>
          <a:p>
            <a:pPr marL="0" indent="0">
              <a:buNone/>
            </a:pPr>
            <a:r>
              <a:rPr lang="en-US" sz="1500" b="1" dirty="0"/>
              <a:t>We are hosting a Health Chat </a:t>
            </a:r>
            <a:r>
              <a:rPr lang="en-US" sz="1500" dirty="0"/>
              <a:t>where a couple of people will share the success they have had using natural approaches such as diet, supplements, etc. Are you available to jump on the call tonight? It will last about 30 min. (If not, may I send you the recording? It should be available tomorrow.)</a:t>
            </a:r>
          </a:p>
          <a:p>
            <a:pPr marL="0" indent="0">
              <a:buNone/>
            </a:pPr>
            <a:r>
              <a:rPr lang="en-US" sz="1500" dirty="0"/>
              <a:t>	or…This week, we are hosting a call on ___________. I’m calling to see 	who 	you may know who would like to learn about safer, more natural 	approaches.</a:t>
            </a:r>
          </a:p>
          <a:p>
            <a:pPr marL="0" indent="0">
              <a:buNone/>
            </a:pPr>
            <a:r>
              <a:rPr lang="en-US" sz="1500" dirty="0"/>
              <a:t>	or … I was listening to a Health Chat this week on _________ and the 	information I was hearing was really incredible. I was thinking…everybody 	should hear this; (or I need to share this with my friends). </a:t>
            </a:r>
          </a:p>
          <a:p>
            <a:pPr marL="0" indent="0">
              <a:buNone/>
            </a:pPr>
            <a:endParaRPr lang="en-US" sz="1500" b="1" dirty="0"/>
          </a:p>
          <a:p>
            <a:pPr marL="0" indent="0">
              <a:buNone/>
            </a:pPr>
            <a:r>
              <a:rPr lang="en-US" sz="1500" b="1" dirty="0"/>
              <a:t>So, I am calling to ask</a:t>
            </a:r>
            <a:r>
              <a:rPr lang="en-US" sz="1500" dirty="0"/>
              <a:t>, “</a:t>
            </a:r>
            <a:r>
              <a:rPr lang="en-US" sz="1500" b="1" dirty="0"/>
              <a:t>Who do you know </a:t>
            </a:r>
            <a:r>
              <a:rPr lang="en-US" sz="1500" dirty="0"/>
              <a:t>that might want to hear about this call?”  </a:t>
            </a:r>
          </a:p>
          <a:p>
            <a:pPr marL="0" indent="0">
              <a:buNone/>
            </a:pPr>
            <a:endParaRPr lang="en-US" sz="1500" dirty="0"/>
          </a:p>
          <a:p>
            <a:pPr marL="0" indent="0">
              <a:buNone/>
            </a:pPr>
            <a:endParaRPr lang="en-US" sz="1500" dirty="0"/>
          </a:p>
        </p:txBody>
      </p:sp>
    </p:spTree>
    <p:extLst>
      <p:ext uri="{BB962C8B-B14F-4D97-AF65-F5344CB8AC3E}">
        <p14:creationId xmlns:p14="http://schemas.microsoft.com/office/powerpoint/2010/main" val="2730028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48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0916653" cy="793115"/>
          </a:xfrm>
          <a:solidFill>
            <a:schemeClr val="accent1">
              <a:lumMod val="40000"/>
              <a:lumOff val="60000"/>
              <a:alpha val="48096"/>
            </a:schemeClr>
          </a:solidFill>
          <a:ln>
            <a:solidFill>
              <a:schemeClr val="tx1">
                <a:lumMod val="50000"/>
                <a:lumOff val="50000"/>
              </a:schemeClr>
            </a:solidFill>
          </a:ln>
        </p:spPr>
        <p:txBody>
          <a:bodyPr>
            <a:normAutofit/>
          </a:bodyPr>
          <a:lstStyle/>
          <a:p>
            <a:pPr algn="ctr"/>
            <a:r>
              <a:rPr lang="en-US" sz="3600" b="1" dirty="0"/>
              <a:t>Shaklee Corporation – A Mission Driven Company</a:t>
            </a:r>
          </a:p>
        </p:txBody>
      </p:sp>
      <p:sp>
        <p:nvSpPr>
          <p:cNvPr id="5" name="TextBox 4">
            <a:extLst>
              <a:ext uri="{FF2B5EF4-FFF2-40B4-BE49-F238E27FC236}">
                <a16:creationId xmlns:a16="http://schemas.microsoft.com/office/drawing/2014/main" id="{C2AB8078-A039-9748-82D8-2AF4BE2E8159}"/>
              </a:ext>
            </a:extLst>
          </p:cNvPr>
          <p:cNvSpPr txBox="1"/>
          <p:nvPr/>
        </p:nvSpPr>
        <p:spPr>
          <a:xfrm>
            <a:off x="838200" y="1703704"/>
            <a:ext cx="6654466" cy="1508105"/>
          </a:xfrm>
          <a:prstGeom prst="rect">
            <a:avLst/>
          </a:prstGeom>
          <a:solidFill>
            <a:schemeClr val="accent1">
              <a:lumMod val="40000"/>
              <a:lumOff val="60000"/>
              <a:alpha val="48471"/>
            </a:schemeClr>
          </a:solidFill>
          <a:ln>
            <a:solidFill>
              <a:schemeClr val="tx1">
                <a:lumMod val="50000"/>
                <a:lumOff val="50000"/>
              </a:schemeClr>
            </a:solidFill>
          </a:ln>
        </p:spPr>
        <p:txBody>
          <a:bodyPr wrap="square" rtlCol="0">
            <a:spAutoFit/>
          </a:bodyPr>
          <a:lstStyle/>
          <a:p>
            <a:r>
              <a:rPr lang="en-US" sz="2000" i="1" dirty="0"/>
              <a:t>“At Shaklee, our mission is to bring true wellness to the world.”</a:t>
            </a:r>
          </a:p>
          <a:p>
            <a:r>
              <a:rPr lang="en-US" i="1" dirty="0"/>
              <a:t>		</a:t>
            </a:r>
            <a:r>
              <a:rPr lang="en-US" sz="1400" dirty="0"/>
              <a:t>Roger Barnett, Chairman and CEO of Shaklee</a:t>
            </a:r>
          </a:p>
          <a:p>
            <a:endParaRPr lang="en-US" dirty="0"/>
          </a:p>
          <a:p>
            <a:r>
              <a:rPr lang="en-US" dirty="0"/>
              <a:t>True Wellness encompasses – Physical Health, Financial Health, Emotional Health, and Environmental Health</a:t>
            </a:r>
          </a:p>
        </p:txBody>
      </p:sp>
      <p:pic>
        <p:nvPicPr>
          <p:cNvPr id="3074" name="Picture 2" descr="Roger Barnett | Shaklee US site">
            <a:extLst>
              <a:ext uri="{FF2B5EF4-FFF2-40B4-BE49-F238E27FC236}">
                <a16:creationId xmlns:a16="http://schemas.microsoft.com/office/drawing/2014/main" id="{4A3A3445-EB11-0542-B09E-D9968770C42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29813" y="1310556"/>
            <a:ext cx="2970597" cy="2542733"/>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pic>
        <p:nvPicPr>
          <p:cNvPr id="3076" name="Picture 4" descr="Jeff Hill | Shaklee US site">
            <a:extLst>
              <a:ext uri="{FF2B5EF4-FFF2-40B4-BE49-F238E27FC236}">
                <a16:creationId xmlns:a16="http://schemas.microsoft.com/office/drawing/2014/main" id="{6BA93331-026C-EC40-934E-18FCCCE573D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929813" y="4087736"/>
            <a:ext cx="2970597" cy="2542733"/>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CF78494-17D7-AA4B-9457-09D40ED3A4E8}"/>
              </a:ext>
            </a:extLst>
          </p:cNvPr>
          <p:cNvSpPr txBox="1"/>
          <p:nvPr/>
        </p:nvSpPr>
        <p:spPr>
          <a:xfrm>
            <a:off x="663677" y="4692631"/>
            <a:ext cx="6828989" cy="984885"/>
          </a:xfrm>
          <a:prstGeom prst="rect">
            <a:avLst/>
          </a:prstGeom>
          <a:solidFill>
            <a:schemeClr val="accent1">
              <a:lumMod val="40000"/>
              <a:lumOff val="60000"/>
              <a:alpha val="47000"/>
            </a:schemeClr>
          </a:solidFill>
          <a:ln>
            <a:solidFill>
              <a:schemeClr val="tx1">
                <a:lumMod val="50000"/>
                <a:lumOff val="50000"/>
              </a:schemeClr>
            </a:solidFill>
          </a:ln>
        </p:spPr>
        <p:txBody>
          <a:bodyPr wrap="square" rtlCol="0">
            <a:spAutoFit/>
          </a:bodyPr>
          <a:lstStyle/>
          <a:p>
            <a:pPr lvl="0" defTabSz="457200"/>
            <a:r>
              <a:rPr lang="en-US" sz="2000" i="1" dirty="0">
                <a:solidFill>
                  <a:prstClr val="black"/>
                </a:solidFill>
              </a:rPr>
              <a:t>“We want to be both a great business with good financial results AND a good company that creates greater good in the world.” </a:t>
            </a:r>
          </a:p>
          <a:p>
            <a:pPr lvl="0" defTabSz="457200"/>
            <a:r>
              <a:rPr lang="en-US" dirty="0">
                <a:solidFill>
                  <a:prstClr val="black"/>
                </a:solidFill>
              </a:rPr>
              <a:t>				 </a:t>
            </a:r>
            <a:r>
              <a:rPr lang="en-US" sz="1400" dirty="0">
                <a:solidFill>
                  <a:prstClr val="black"/>
                </a:solidFill>
              </a:rPr>
              <a:t>Jeff Hill, President of Shaklee Global Sales </a:t>
            </a:r>
          </a:p>
        </p:txBody>
      </p:sp>
    </p:spTree>
    <p:extLst>
      <p:ext uri="{BB962C8B-B14F-4D97-AF65-F5344CB8AC3E}">
        <p14:creationId xmlns:p14="http://schemas.microsoft.com/office/powerpoint/2010/main" val="714851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C27DE63-BE73-9A4C-AFCB-4DF7B804C8D5}"/>
              </a:ext>
            </a:extLst>
          </p:cNvPr>
          <p:cNvSpPr>
            <a:spLocks noGrp="1"/>
          </p:cNvSpPr>
          <p:nvPr>
            <p:ph type="title"/>
          </p:nvPr>
        </p:nvSpPr>
        <p:spPr>
          <a:xfrm>
            <a:off x="841248" y="548640"/>
            <a:ext cx="3600860" cy="5431536"/>
          </a:xfrm>
        </p:spPr>
        <p:txBody>
          <a:bodyPr>
            <a:normAutofit/>
          </a:bodyPr>
          <a:lstStyle/>
          <a:p>
            <a:r>
              <a:rPr lang="en-US" dirty="0"/>
              <a:t>Word Track – </a:t>
            </a:r>
            <a:br>
              <a:rPr lang="en-US" sz="3200" dirty="0"/>
            </a:br>
            <a:br>
              <a:rPr lang="en-US" sz="3200" dirty="0"/>
            </a:br>
            <a:r>
              <a:rPr lang="en-US" dirty="0"/>
              <a:t>Inviting to a </a:t>
            </a:r>
            <a:br>
              <a:rPr lang="en-US" dirty="0"/>
            </a:br>
            <a:r>
              <a:rPr lang="en-US" dirty="0"/>
              <a:t>3-Way Call</a:t>
            </a:r>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DACE621-8F99-5643-87EA-EADC3707D742}"/>
              </a:ext>
            </a:extLst>
          </p:cNvPr>
          <p:cNvSpPr>
            <a:spLocks noGrp="1"/>
          </p:cNvSpPr>
          <p:nvPr>
            <p:ph idx="1"/>
          </p:nvPr>
        </p:nvSpPr>
        <p:spPr>
          <a:xfrm>
            <a:off x="5126418" y="552091"/>
            <a:ext cx="6224335" cy="5431536"/>
          </a:xfrm>
        </p:spPr>
        <p:txBody>
          <a:bodyPr anchor="ctr">
            <a:normAutofit/>
          </a:bodyPr>
          <a:lstStyle/>
          <a:p>
            <a:pPr marL="0" indent="0">
              <a:buNone/>
            </a:pPr>
            <a:r>
              <a:rPr lang="en-US" sz="2200" dirty="0"/>
              <a:t>I have a colleague who has been in Shaklee much longer than I have; (or who actually went through that same situation), who may have some insights about this. </a:t>
            </a:r>
          </a:p>
          <a:p>
            <a:pPr marL="0" indent="0">
              <a:buNone/>
            </a:pPr>
            <a:r>
              <a:rPr lang="en-US" sz="2200" b="1" dirty="0"/>
              <a:t>Would you like me to</a:t>
            </a:r>
            <a:r>
              <a:rPr lang="en-US" sz="2200" dirty="0"/>
              <a:t> set up a call to connect the three of us? </a:t>
            </a:r>
          </a:p>
        </p:txBody>
      </p:sp>
    </p:spTree>
    <p:extLst>
      <p:ext uri="{BB962C8B-B14F-4D97-AF65-F5344CB8AC3E}">
        <p14:creationId xmlns:p14="http://schemas.microsoft.com/office/powerpoint/2010/main" val="21795825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30145"/>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7216" y="202986"/>
            <a:ext cx="7857055" cy="822960"/>
          </a:xfrm>
          <a:ln>
            <a:solidFill>
              <a:schemeClr val="tx1">
                <a:lumMod val="50000"/>
                <a:lumOff val="50000"/>
              </a:schemeClr>
            </a:solidFill>
          </a:ln>
        </p:spPr>
        <p:txBody>
          <a:bodyPr>
            <a:normAutofit/>
          </a:bodyPr>
          <a:lstStyle/>
          <a:p>
            <a:pPr algn="ctr"/>
            <a:r>
              <a:rPr lang="en-US" sz="2800" dirty="0"/>
              <a:t> </a:t>
            </a:r>
            <a:r>
              <a:rPr lang="en-US" sz="2800" b="1" dirty="0"/>
              <a:t>So ... What Do You Want? </a:t>
            </a:r>
          </a:p>
        </p:txBody>
      </p:sp>
      <p:sp>
        <p:nvSpPr>
          <p:cNvPr id="4" name="Content Placeholder 3"/>
          <p:cNvSpPr>
            <a:spLocks noGrp="1"/>
          </p:cNvSpPr>
          <p:nvPr>
            <p:ph idx="1"/>
          </p:nvPr>
        </p:nvSpPr>
        <p:spPr>
          <a:xfrm>
            <a:off x="397216" y="1133677"/>
            <a:ext cx="7857055" cy="2828954"/>
          </a:xfrm>
        </p:spPr>
        <p:txBody>
          <a:bodyPr>
            <a:normAutofit/>
          </a:bodyPr>
          <a:lstStyle/>
          <a:p>
            <a:pPr marL="0" indent="0">
              <a:buNone/>
            </a:pPr>
            <a:r>
              <a:rPr lang="en-US" sz="1800" dirty="0"/>
              <a:t>Next week, we will be talking about goals. </a:t>
            </a:r>
          </a:p>
          <a:p>
            <a:pPr marL="0" indent="0">
              <a:buNone/>
            </a:pPr>
            <a:r>
              <a:rPr lang="en-US" sz="1800" dirty="0"/>
              <a:t>What do you want …  What do you want in your life?</a:t>
            </a:r>
          </a:p>
          <a:p>
            <a:pPr marL="0" indent="0">
              <a:buNone/>
            </a:pPr>
            <a:r>
              <a:rPr lang="en-US" sz="1800" dirty="0"/>
              <a:t>		    What do you want for yourself?</a:t>
            </a:r>
          </a:p>
          <a:p>
            <a:pPr marL="0" indent="0">
              <a:buNone/>
            </a:pPr>
            <a:r>
              <a:rPr lang="en-US" sz="1800" dirty="0"/>
              <a:t>		    What do you want for others?  </a:t>
            </a:r>
          </a:p>
          <a:p>
            <a:pPr marL="0" indent="0">
              <a:buNone/>
            </a:pPr>
            <a:r>
              <a:rPr lang="en-US" sz="1800" dirty="0"/>
              <a:t>You may not be able to answer all those questions yet, .. until you come to understand how significantly Shaklee products impact people’s health.</a:t>
            </a:r>
          </a:p>
          <a:p>
            <a:pPr marL="0" indent="0">
              <a:buNone/>
            </a:pPr>
            <a:r>
              <a:rPr lang="en-US" sz="1800" dirty="0"/>
              <a:t>And until you hear the stories of how significantly being a part of a community of Shaklee business leaders impacts the lives of our business partners. </a:t>
            </a:r>
          </a:p>
        </p:txBody>
      </p:sp>
      <p:sp>
        <p:nvSpPr>
          <p:cNvPr id="5" name="TextBox 4"/>
          <p:cNvSpPr txBox="1"/>
          <p:nvPr/>
        </p:nvSpPr>
        <p:spPr>
          <a:xfrm>
            <a:off x="397216" y="3993409"/>
            <a:ext cx="8289619" cy="2585323"/>
          </a:xfrm>
          <a:prstGeom prst="rect">
            <a:avLst/>
          </a:prstGeom>
          <a:noFill/>
        </p:spPr>
        <p:txBody>
          <a:bodyPr wrap="square" rtlCol="0">
            <a:spAutoFit/>
          </a:bodyPr>
          <a:lstStyle/>
          <a:p>
            <a:r>
              <a:rPr lang="en-US" dirty="0"/>
              <a:t>It isn’t often that people ask us .. What is the vision we have for our lives?</a:t>
            </a:r>
          </a:p>
          <a:p>
            <a:r>
              <a:rPr lang="en-US" dirty="0"/>
              <a:t>If we could wave a magic wand… </a:t>
            </a:r>
          </a:p>
          <a:p>
            <a:pPr marL="742950" lvl="1" indent="-285750">
              <a:buFont typeface="Arial" panose="020B0604020202020204" pitchFamily="34" charset="0"/>
              <a:buChar char="•"/>
            </a:pPr>
            <a:r>
              <a:rPr lang="en-US" dirty="0"/>
              <a:t>	Where would we want to live?   </a:t>
            </a:r>
          </a:p>
          <a:p>
            <a:pPr marL="742950" lvl="1" indent="-285750">
              <a:buFont typeface="Arial" panose="020B0604020202020204" pitchFamily="34" charset="0"/>
              <a:buChar char="•"/>
            </a:pPr>
            <a:r>
              <a:rPr lang="en-US" dirty="0"/>
              <a:t>	How would we want to spend the day? </a:t>
            </a:r>
          </a:p>
          <a:p>
            <a:pPr marL="742950" lvl="1" indent="-285750">
              <a:buFont typeface="Arial" panose="020B0604020202020204" pitchFamily="34" charset="0"/>
              <a:buChar char="•"/>
            </a:pPr>
            <a:r>
              <a:rPr lang="en-US" dirty="0"/>
              <a:t>	What kind of people would we want to work with?</a:t>
            </a:r>
          </a:p>
          <a:p>
            <a:pPr marL="742950" lvl="1" indent="-285750">
              <a:buFont typeface="Arial" panose="020B0604020202020204" pitchFamily="34" charset="0"/>
              <a:buChar char="•"/>
            </a:pPr>
            <a:r>
              <a:rPr lang="en-US" dirty="0"/>
              <a:t>	What kind of contribution would we want to make? </a:t>
            </a:r>
          </a:p>
          <a:p>
            <a:pPr marL="742950" lvl="1" indent="-285750">
              <a:buFont typeface="Arial" panose="020B0604020202020204" pitchFamily="34" charset="0"/>
              <a:buChar char="•"/>
            </a:pPr>
            <a:r>
              <a:rPr lang="en-US" dirty="0"/>
              <a:t>	How would we want to grow as a person?</a:t>
            </a:r>
          </a:p>
          <a:p>
            <a:pPr marL="742950" lvl="1" indent="-285750">
              <a:buFont typeface="Arial" panose="020B0604020202020204" pitchFamily="34" charset="0"/>
              <a:buChar char="•"/>
            </a:pPr>
            <a:r>
              <a:rPr lang="en-US" dirty="0"/>
              <a:t>	What would we like to get better at?</a:t>
            </a:r>
          </a:p>
          <a:p>
            <a:pPr marL="742950" lvl="1" indent="-285750">
              <a:buFont typeface="Arial" panose="020B0604020202020204" pitchFamily="34" charset="0"/>
              <a:buChar char="•"/>
            </a:pPr>
            <a:r>
              <a:rPr lang="en-US" dirty="0"/>
              <a:t>	What would we want to learn? 				</a:t>
            </a:r>
          </a:p>
        </p:txBody>
      </p:sp>
      <p:sp>
        <p:nvSpPr>
          <p:cNvPr id="3" name="Rectangle 2"/>
          <p:cNvSpPr/>
          <p:nvPr/>
        </p:nvSpPr>
        <p:spPr>
          <a:xfrm>
            <a:off x="8866988" y="3962631"/>
            <a:ext cx="3297225" cy="2246769"/>
          </a:xfrm>
          <a:prstGeom prst="rect">
            <a:avLst/>
          </a:prstGeom>
          <a:ln>
            <a:noFill/>
          </a:ln>
        </p:spPr>
        <p:txBody>
          <a:bodyPr wrap="square">
            <a:spAutoFit/>
          </a:bodyPr>
          <a:lstStyle/>
          <a:p>
            <a:pPr marL="457189" marR="0" lvl="0" indent="-457189" defTabSz="609585" eaLnBrk="1" fontAlgn="auto" latinLnBrk="0" hangingPunct="1">
              <a:lnSpc>
                <a:spcPct val="100000"/>
              </a:lnSpc>
              <a:spcBef>
                <a:spcPct val="20000"/>
              </a:spcBef>
              <a:spcAft>
                <a:spcPts val="0"/>
              </a:spcAft>
              <a:buClrTx/>
              <a:buSzTx/>
              <a:buFont typeface="Arial"/>
              <a:buChar char="•"/>
              <a:tabLst/>
              <a:defRPr/>
            </a:pPr>
            <a:r>
              <a:rPr kumimoji="0" lang="en-US" sz="2000" b="0" i="0" u="none" strike="noStrike" kern="0" cap="none" spc="0" normalizeH="0" baseline="0" noProof="0" dirty="0">
                <a:ln>
                  <a:noFill/>
                </a:ln>
                <a:solidFill>
                  <a:srgbClr val="4BACC6">
                    <a:lumMod val="50000"/>
                  </a:srgbClr>
                </a:solidFill>
                <a:effectLst/>
                <a:uLnTx/>
                <a:uFillTx/>
              </a:rPr>
              <a:t>Live debt free</a:t>
            </a:r>
          </a:p>
          <a:p>
            <a:pPr marL="457189" marR="0" lvl="0" indent="-457189" defTabSz="609585" eaLnBrk="1" fontAlgn="auto" latinLnBrk="0" hangingPunct="1">
              <a:lnSpc>
                <a:spcPct val="100000"/>
              </a:lnSpc>
              <a:spcBef>
                <a:spcPct val="20000"/>
              </a:spcBef>
              <a:spcAft>
                <a:spcPts val="0"/>
              </a:spcAft>
              <a:buClrTx/>
              <a:buSzTx/>
              <a:buFont typeface="Arial"/>
              <a:buChar char="•"/>
              <a:tabLst/>
              <a:defRPr/>
            </a:pPr>
            <a:r>
              <a:rPr kumimoji="0" lang="en-US" sz="2000" b="0" i="0" u="none" strike="noStrike" kern="0" cap="none" spc="0" normalizeH="0" baseline="0" noProof="0" dirty="0">
                <a:ln>
                  <a:noFill/>
                </a:ln>
                <a:solidFill>
                  <a:srgbClr val="4BACC6">
                    <a:lumMod val="50000"/>
                  </a:srgbClr>
                </a:solidFill>
                <a:effectLst/>
                <a:uLnTx/>
                <a:uFillTx/>
              </a:rPr>
              <a:t>Financial freedom</a:t>
            </a:r>
          </a:p>
          <a:p>
            <a:pPr marL="457189" marR="0" lvl="0" indent="-457189" defTabSz="609585" eaLnBrk="1" fontAlgn="auto" latinLnBrk="0" hangingPunct="1">
              <a:lnSpc>
                <a:spcPct val="100000"/>
              </a:lnSpc>
              <a:spcBef>
                <a:spcPct val="20000"/>
              </a:spcBef>
              <a:spcAft>
                <a:spcPts val="0"/>
              </a:spcAft>
              <a:buClrTx/>
              <a:buSzTx/>
              <a:buFont typeface="Arial"/>
              <a:buChar char="•"/>
              <a:tabLst/>
              <a:defRPr/>
            </a:pPr>
            <a:r>
              <a:rPr kumimoji="0" lang="en-US" sz="2000" b="0" i="0" u="none" strike="noStrike" kern="0" cap="none" spc="0" normalizeH="0" baseline="0" noProof="0" dirty="0">
                <a:ln>
                  <a:noFill/>
                </a:ln>
                <a:solidFill>
                  <a:srgbClr val="4BACC6">
                    <a:lumMod val="50000"/>
                  </a:srgbClr>
                </a:solidFill>
                <a:effectLst/>
                <a:uLnTx/>
                <a:uFillTx/>
              </a:rPr>
              <a:t>Self employed</a:t>
            </a:r>
          </a:p>
          <a:p>
            <a:pPr marL="457189" marR="0" lvl="0" indent="-457189" defTabSz="609585" eaLnBrk="1" fontAlgn="auto" latinLnBrk="0" hangingPunct="1">
              <a:lnSpc>
                <a:spcPct val="100000"/>
              </a:lnSpc>
              <a:spcBef>
                <a:spcPct val="20000"/>
              </a:spcBef>
              <a:spcAft>
                <a:spcPts val="0"/>
              </a:spcAft>
              <a:buClrTx/>
              <a:buSzTx/>
              <a:buFont typeface="Arial"/>
              <a:buChar char="•"/>
              <a:tabLst/>
              <a:defRPr/>
            </a:pPr>
            <a:r>
              <a:rPr kumimoji="0" lang="en-US" sz="2000" b="0" i="0" u="none" strike="noStrike" kern="0" cap="none" spc="0" normalizeH="0" baseline="0" noProof="0" dirty="0">
                <a:ln>
                  <a:noFill/>
                </a:ln>
                <a:solidFill>
                  <a:srgbClr val="4BACC6">
                    <a:lumMod val="50000"/>
                  </a:srgbClr>
                </a:solidFill>
                <a:effectLst/>
                <a:uLnTx/>
                <a:uFillTx/>
              </a:rPr>
              <a:t>New home/dream home</a:t>
            </a:r>
          </a:p>
          <a:p>
            <a:pPr marL="457189" marR="0" lvl="0" indent="-457189" defTabSz="609585" eaLnBrk="1" fontAlgn="auto" latinLnBrk="0" hangingPunct="1">
              <a:lnSpc>
                <a:spcPct val="100000"/>
              </a:lnSpc>
              <a:spcBef>
                <a:spcPct val="20000"/>
              </a:spcBef>
              <a:spcAft>
                <a:spcPts val="0"/>
              </a:spcAft>
              <a:buClrTx/>
              <a:buSzTx/>
              <a:buFont typeface="Arial"/>
              <a:buChar char="•"/>
              <a:tabLst/>
              <a:defRPr/>
            </a:pPr>
            <a:r>
              <a:rPr kumimoji="0" lang="en-US" sz="2000" b="0" i="0" u="none" strike="noStrike" kern="0" cap="none" spc="0" normalizeH="0" baseline="0" noProof="0" dirty="0">
                <a:ln>
                  <a:noFill/>
                </a:ln>
                <a:solidFill>
                  <a:srgbClr val="4BACC6">
                    <a:lumMod val="50000"/>
                  </a:srgbClr>
                </a:solidFill>
                <a:effectLst/>
                <a:uLnTx/>
                <a:uFillTx/>
              </a:rPr>
              <a:t>Education</a:t>
            </a:r>
          </a:p>
          <a:p>
            <a:pPr marL="457189" marR="0" lvl="0" indent="-457189" defTabSz="609585" eaLnBrk="1" fontAlgn="auto" latinLnBrk="0" hangingPunct="1">
              <a:lnSpc>
                <a:spcPct val="100000"/>
              </a:lnSpc>
              <a:spcBef>
                <a:spcPct val="20000"/>
              </a:spcBef>
              <a:spcAft>
                <a:spcPts val="0"/>
              </a:spcAft>
              <a:buClrTx/>
              <a:buSzTx/>
              <a:buFont typeface="Arial"/>
              <a:buChar char="•"/>
              <a:tabLst/>
              <a:defRPr/>
            </a:pPr>
            <a:r>
              <a:rPr kumimoji="0" lang="en-US" sz="2000" b="0" i="0" u="none" strike="noStrike" kern="0" cap="none" spc="0" normalizeH="0" baseline="0" noProof="0" dirty="0">
                <a:ln>
                  <a:noFill/>
                </a:ln>
                <a:solidFill>
                  <a:srgbClr val="4BACC6">
                    <a:lumMod val="50000"/>
                  </a:srgbClr>
                </a:solidFill>
                <a:effectLst/>
                <a:uLnTx/>
                <a:uFillTx/>
              </a:rPr>
              <a:t>Dream vacation </a:t>
            </a:r>
            <a:endParaRPr kumimoji="0" lang="en-US" sz="2000" b="0" i="0" u="none" strike="noStrike" kern="0" cap="none" spc="0" normalizeH="0" baseline="0" noProof="0" dirty="0">
              <a:ln>
                <a:noFill/>
              </a:ln>
              <a:solidFill>
                <a:prstClr val="black"/>
              </a:solidFill>
              <a:effectLst/>
              <a:uLnTx/>
              <a:uFillTx/>
            </a:endParaRPr>
          </a:p>
        </p:txBody>
      </p:sp>
      <p:sp>
        <p:nvSpPr>
          <p:cNvPr id="8" name="TextBox 7">
            <a:extLst>
              <a:ext uri="{FF2B5EF4-FFF2-40B4-BE49-F238E27FC236}">
                <a16:creationId xmlns:a16="http://schemas.microsoft.com/office/drawing/2014/main" id="{F5C134EF-91FC-E240-AE20-AEE028A6C3E4}"/>
              </a:ext>
            </a:extLst>
          </p:cNvPr>
          <p:cNvSpPr txBox="1"/>
          <p:nvPr/>
        </p:nvSpPr>
        <p:spPr>
          <a:xfrm>
            <a:off x="11267002" y="6209400"/>
            <a:ext cx="751974" cy="369332"/>
          </a:xfrm>
          <a:prstGeom prst="rect">
            <a:avLst/>
          </a:prstGeom>
          <a:noFill/>
        </p:spPr>
        <p:txBody>
          <a:bodyPr wrap="square">
            <a:spAutoFit/>
          </a:bodyPr>
          <a:lstStyle/>
          <a:p>
            <a:r>
              <a:rPr lang="en-US" dirty="0"/>
              <a:t>Barb</a:t>
            </a:r>
          </a:p>
        </p:txBody>
      </p:sp>
      <p:pic>
        <p:nvPicPr>
          <p:cNvPr id="14338" name="Picture 2" descr="36 Month Accelerated Income Plan Headline 2 | Investors Alley">
            <a:extLst>
              <a:ext uri="{FF2B5EF4-FFF2-40B4-BE49-F238E27FC236}">
                <a16:creationId xmlns:a16="http://schemas.microsoft.com/office/drawing/2014/main" id="{2C6E248A-76CA-1E4B-99E8-ECAE103C188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686835" y="277012"/>
            <a:ext cx="3151988" cy="3151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21028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30000"/>
          </a:schemeClr>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3D5A0A-961F-F043-B050-4C298F3FFE3D}"/>
              </a:ext>
            </a:extLst>
          </p:cNvPr>
          <p:cNvSpPr>
            <a:spLocks noGrp="1"/>
          </p:cNvSpPr>
          <p:nvPr>
            <p:ph type="title"/>
          </p:nvPr>
        </p:nvSpPr>
        <p:spPr>
          <a:xfrm>
            <a:off x="445167" y="365125"/>
            <a:ext cx="11309685" cy="826001"/>
          </a:xfrm>
          <a:ln>
            <a:solidFill>
              <a:schemeClr val="tx1">
                <a:lumMod val="50000"/>
                <a:lumOff val="50000"/>
              </a:schemeClr>
            </a:solidFill>
          </a:ln>
        </p:spPr>
        <p:txBody>
          <a:bodyPr>
            <a:normAutofit/>
          </a:bodyPr>
          <a:lstStyle/>
          <a:p>
            <a:pPr algn="ctr"/>
            <a:r>
              <a:rPr lang="en-US" sz="3200" dirty="0"/>
              <a:t>Week 1 - Action Steps</a:t>
            </a:r>
          </a:p>
        </p:txBody>
      </p:sp>
      <p:sp>
        <p:nvSpPr>
          <p:cNvPr id="4" name="Content Placeholder 3">
            <a:extLst>
              <a:ext uri="{FF2B5EF4-FFF2-40B4-BE49-F238E27FC236}">
                <a16:creationId xmlns:a16="http://schemas.microsoft.com/office/drawing/2014/main" id="{F082ADD6-2587-DE4F-80EB-4005EB3588AA}"/>
              </a:ext>
            </a:extLst>
          </p:cNvPr>
          <p:cNvSpPr>
            <a:spLocks noGrp="1"/>
          </p:cNvSpPr>
          <p:nvPr>
            <p:ph idx="1"/>
          </p:nvPr>
        </p:nvSpPr>
        <p:spPr>
          <a:xfrm>
            <a:off x="445167" y="1529063"/>
            <a:ext cx="11309685" cy="5242440"/>
          </a:xfrm>
          <a:noFill/>
        </p:spPr>
        <p:txBody>
          <a:bodyPr>
            <a:normAutofit fontScale="92500" lnSpcReduction="10000"/>
          </a:bodyPr>
          <a:lstStyle/>
          <a:p>
            <a:r>
              <a:rPr lang="en-US" sz="2200" dirty="0"/>
              <a:t>Choose one word track to master this week – </a:t>
            </a:r>
            <a:r>
              <a:rPr lang="en-US" sz="2200" dirty="0" err="1"/>
              <a:t>Meology</a:t>
            </a:r>
            <a:r>
              <a:rPr lang="en-US" sz="2200" dirty="0"/>
              <a:t>; Health Chat or 3-way Call</a:t>
            </a:r>
          </a:p>
          <a:p>
            <a:r>
              <a:rPr lang="en-US" sz="2200" dirty="0"/>
              <a:t>Make 2 lists – (1) People you think would want to know about Shaklee Products (don’t pre-judge)</a:t>
            </a:r>
          </a:p>
          <a:p>
            <a:pPr marL="0" indent="0">
              <a:buNone/>
            </a:pPr>
            <a:r>
              <a:rPr lang="en-US" sz="2200" dirty="0"/>
              <a:t>		(2) People you would like to have as a Business Partner</a:t>
            </a:r>
          </a:p>
          <a:p>
            <a:r>
              <a:rPr lang="en-US" sz="2200" dirty="0"/>
              <a:t>Review options for developing skills and personal development. </a:t>
            </a:r>
          </a:p>
          <a:p>
            <a:pPr marL="0" indent="0">
              <a:buNone/>
            </a:pPr>
            <a:r>
              <a:rPr lang="en-US" sz="2200" dirty="0"/>
              <a:t>	</a:t>
            </a:r>
            <a:r>
              <a:rPr lang="en-US" sz="2200" i="1" dirty="0"/>
              <a:t>We want to begin the process of investing in ourselves. People buy US as much as they buy our 	products. People do business with those that they know, like and trust. This is why personal 	development is CRITICAL to your success. We should ask ourselves…IF I were my 	customers/friends, 	would I choose ME to do business with?</a:t>
            </a:r>
          </a:p>
          <a:p>
            <a:r>
              <a:rPr lang="en-US" sz="2200" dirty="0"/>
              <a:t>Spend some time with yourself</a:t>
            </a:r>
          </a:p>
          <a:p>
            <a:pPr marL="0" indent="0">
              <a:buNone/>
            </a:pPr>
            <a:r>
              <a:rPr lang="en-US" sz="2200" dirty="0"/>
              <a:t>	Write down your WHY… Why are developing a Shaklee business?</a:t>
            </a:r>
          </a:p>
          <a:p>
            <a:pPr marL="0" indent="0">
              <a:buNone/>
            </a:pPr>
            <a:r>
              <a:rPr lang="en-US" sz="2200" dirty="0"/>
              <a:t>	Write down your goals… What do you want for yourself?                                                                                                 			                What do you want for others?</a:t>
            </a:r>
          </a:p>
          <a:p>
            <a:r>
              <a:rPr lang="en-US" sz="2200" dirty="0"/>
              <a:t>Continue to Shaklee-</a:t>
            </a:r>
            <a:r>
              <a:rPr lang="en-US" sz="2200" dirty="0" err="1"/>
              <a:t>ize</a:t>
            </a:r>
            <a:r>
              <a:rPr lang="en-US" sz="2200" dirty="0"/>
              <a:t> your home to become familiar with the benefits of each product. Share your experiences on social media.</a:t>
            </a:r>
            <a:endParaRPr lang="en-US" sz="900" dirty="0"/>
          </a:p>
          <a:p>
            <a:pPr marL="914400" lvl="2" indent="0">
              <a:buNone/>
            </a:pPr>
            <a:r>
              <a:rPr lang="en-US" sz="2200" i="1" dirty="0"/>
              <a:t>Take photo of products as you use them .. And put yourself in the posts to give personal connection</a:t>
            </a:r>
          </a:p>
          <a:p>
            <a:pPr marL="914400" lvl="2" indent="0">
              <a:buNone/>
            </a:pPr>
            <a:endParaRPr lang="en-US" dirty="0"/>
          </a:p>
          <a:p>
            <a:pPr lvl="1"/>
            <a:endParaRPr lang="en-US" dirty="0"/>
          </a:p>
          <a:p>
            <a:pPr lvl="1"/>
            <a:endParaRPr lang="en-US" dirty="0"/>
          </a:p>
          <a:p>
            <a:endParaRPr lang="en-US" dirty="0"/>
          </a:p>
          <a:p>
            <a:endParaRPr lang="en-US" dirty="0"/>
          </a:p>
          <a:p>
            <a:endParaRPr lang="en-US" dirty="0"/>
          </a:p>
        </p:txBody>
      </p:sp>
      <p:sp>
        <p:nvSpPr>
          <p:cNvPr id="2" name="TextBox 1">
            <a:extLst>
              <a:ext uri="{FF2B5EF4-FFF2-40B4-BE49-F238E27FC236}">
                <a16:creationId xmlns:a16="http://schemas.microsoft.com/office/drawing/2014/main" id="{BF4C450B-ED7F-F346-90F5-38D0F57423D0}"/>
              </a:ext>
            </a:extLst>
          </p:cNvPr>
          <p:cNvSpPr txBox="1"/>
          <p:nvPr/>
        </p:nvSpPr>
        <p:spPr>
          <a:xfrm>
            <a:off x="11194026" y="6402171"/>
            <a:ext cx="737420"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3276409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5" name="Rectangle 134">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2493" y="238539"/>
            <a:ext cx="11018520" cy="1434415"/>
          </a:xfrm>
        </p:spPr>
        <p:txBody>
          <a:bodyPr anchor="b">
            <a:normAutofit/>
          </a:bodyPr>
          <a:lstStyle/>
          <a:p>
            <a:r>
              <a:rPr lang="en-US" sz="4600" dirty="0"/>
              <a:t>Global Conference in Kansas City, MO</a:t>
            </a:r>
            <a:br>
              <a:rPr lang="en-US" sz="4600" dirty="0"/>
            </a:br>
            <a:r>
              <a:rPr lang="en-US" sz="4600" dirty="0"/>
              <a:t>August 4-6, 2022 </a:t>
            </a:r>
          </a:p>
        </p:txBody>
      </p:sp>
      <p:sp>
        <p:nvSpPr>
          <p:cNvPr id="137"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501644" y="1940013"/>
            <a:ext cx="5940426" cy="898225"/>
          </a:xfrm>
        </p:spPr>
        <p:txBody>
          <a:bodyPr anchor="t">
            <a:normAutofit/>
          </a:bodyPr>
          <a:lstStyle/>
          <a:p>
            <a:r>
              <a:rPr lang="en-US" sz="2200" dirty="0"/>
              <a:t>Not only will we want to register ourselves </a:t>
            </a:r>
            <a:r>
              <a:rPr lang="mr-IN" sz="2200" dirty="0"/>
              <a:t>…</a:t>
            </a:r>
            <a:endParaRPr lang="en-US" sz="2200" dirty="0"/>
          </a:p>
          <a:p>
            <a:r>
              <a:rPr lang="en-US" sz="2200" dirty="0"/>
              <a:t>Let’s ask …  Who can we bring with us??  </a:t>
            </a:r>
          </a:p>
        </p:txBody>
      </p:sp>
      <p:sp>
        <p:nvSpPr>
          <p:cNvPr id="24" name="TextBox 23">
            <a:extLst>
              <a:ext uri="{FF2B5EF4-FFF2-40B4-BE49-F238E27FC236}">
                <a16:creationId xmlns:a16="http://schemas.microsoft.com/office/drawing/2014/main" id="{A4150340-F9BF-BD4A-9C88-1AA18A00C98D}"/>
              </a:ext>
            </a:extLst>
          </p:cNvPr>
          <p:cNvSpPr txBox="1"/>
          <p:nvPr/>
        </p:nvSpPr>
        <p:spPr>
          <a:xfrm>
            <a:off x="501644" y="2996419"/>
            <a:ext cx="6011275" cy="3693319"/>
          </a:xfrm>
          <a:prstGeom prst="rect">
            <a:avLst/>
          </a:prstGeom>
          <a:noFill/>
        </p:spPr>
        <p:txBody>
          <a:bodyPr wrap="square" rtlCol="0">
            <a:spAutoFit/>
          </a:bodyPr>
          <a:lstStyle/>
          <a:p>
            <a:r>
              <a:rPr lang="en-US" b="1" dirty="0"/>
              <a:t>Register for Global Conference 2022!</a:t>
            </a:r>
          </a:p>
          <a:p>
            <a:r>
              <a:rPr lang="en-US" dirty="0"/>
              <a:t>We're getting the whole Shaklee Family back together for Global Conference!  </a:t>
            </a:r>
          </a:p>
          <a:p>
            <a:endParaRPr lang="en-US" dirty="0"/>
          </a:p>
          <a:p>
            <a:r>
              <a:rPr lang="en-US" dirty="0"/>
              <a:t>Make plans now to be there and register your entire team for </a:t>
            </a:r>
          </a:p>
          <a:p>
            <a:r>
              <a:rPr lang="en-US" dirty="0">
                <a:highlight>
                  <a:srgbClr val="FFFF00"/>
                </a:highlight>
              </a:rPr>
              <a:t>$99 per person when you do it by November 12.</a:t>
            </a:r>
          </a:p>
          <a:p>
            <a:endParaRPr lang="en-US" dirty="0">
              <a:highlight>
                <a:srgbClr val="FFFF00"/>
              </a:highlight>
            </a:endParaRPr>
          </a:p>
          <a:p>
            <a:r>
              <a:rPr lang="en-US" b="1" dirty="0">
                <a:hlinkClick r:id="rId3"/>
              </a:rPr>
              <a:t>https://events.shaklee.com/global-conference/</a:t>
            </a:r>
            <a:endParaRPr lang="en-US" dirty="0"/>
          </a:p>
          <a:p>
            <a:endParaRPr lang="en-US" b="1" dirty="0"/>
          </a:p>
          <a:p>
            <a:r>
              <a:rPr lang="en-US" b="1" dirty="0"/>
              <a:t>Please Note:</a:t>
            </a:r>
            <a:r>
              <a:rPr lang="en-US" dirty="0"/>
              <a:t> </a:t>
            </a:r>
            <a:r>
              <a:rPr lang="en-US" i="1" dirty="0"/>
              <a:t>Hotel reservations have not yet opened for Global Conference. Shaklee will communicate via email with everyone who is registered when reservations open, before posting online.</a:t>
            </a:r>
            <a:endParaRPr lang="en-US" dirty="0"/>
          </a:p>
        </p:txBody>
      </p:sp>
      <p:pic>
        <p:nvPicPr>
          <p:cNvPr id="1026" name="Picture 2" descr="October 18 Banner">
            <a:extLst>
              <a:ext uri="{FF2B5EF4-FFF2-40B4-BE49-F238E27FC236}">
                <a16:creationId xmlns:a16="http://schemas.microsoft.com/office/drawing/2014/main" id="{7F33BE88-D8F1-504B-852C-B34F8371AC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2919" y="2511749"/>
            <a:ext cx="5223792" cy="297756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CB7984B-ED41-9042-A05F-F3ABD5968328}"/>
              </a:ext>
            </a:extLst>
          </p:cNvPr>
          <p:cNvSpPr txBox="1"/>
          <p:nvPr/>
        </p:nvSpPr>
        <p:spPr>
          <a:xfrm>
            <a:off x="11329020" y="6328105"/>
            <a:ext cx="722671"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3332093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Slide Background Fill">
            <a:extLst>
              <a:ext uri="{FF2B5EF4-FFF2-40B4-BE49-F238E27FC236}">
                <a16:creationId xmlns:a16="http://schemas.microsoft.com/office/drawing/2014/main" id="{C3420C89-0B09-4632-A4AF-3971D08BF7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Color Cover">
            <a:extLst>
              <a:ext uri="{FF2B5EF4-FFF2-40B4-BE49-F238E27FC236}">
                <a16:creationId xmlns:a16="http://schemas.microsoft.com/office/drawing/2014/main" id="{4E5CBA61-BF74-40B4-A3A8-366BBA626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49"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74">
            <a:extLst>
              <a:ext uri="{FF2B5EF4-FFF2-40B4-BE49-F238E27FC236}">
                <a16:creationId xmlns:a16="http://schemas.microsoft.com/office/drawing/2014/main" id="{AC27E70C-5470-4262-B9CE-AE52C51CF4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2929"/>
            <a:ext cx="12188952" cy="3490956"/>
            <a:chOff x="651279" y="598259"/>
            <a:chExt cx="10889442" cy="5680742"/>
          </a:xfrm>
        </p:grpSpPr>
        <p:sp>
          <p:nvSpPr>
            <p:cNvPr id="76" name="Color">
              <a:extLst>
                <a:ext uri="{FF2B5EF4-FFF2-40B4-BE49-F238E27FC236}">
                  <a16:creationId xmlns:a16="http://schemas.microsoft.com/office/drawing/2014/main" id="{B5C7D35F-738C-47DF-AD6E-859806E460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Color">
              <a:extLst>
                <a:ext uri="{FF2B5EF4-FFF2-40B4-BE49-F238E27FC236}">
                  <a16:creationId xmlns:a16="http://schemas.microsoft.com/office/drawing/2014/main" id="{740F8C8B-E52F-46CF-89C7-51C6A037CF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6386" name="Picture 2">
            <a:extLst>
              <a:ext uri="{FF2B5EF4-FFF2-40B4-BE49-F238E27FC236}">
                <a16:creationId xmlns:a16="http://schemas.microsoft.com/office/drawing/2014/main" id="{EBBB85AE-EBA8-2841-B471-3F9285BC50AC}"/>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59137" y="1234806"/>
            <a:ext cx="4772742" cy="477274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nvGrpSpPr>
          <p:cNvPr id="79" name="Group 78">
            <a:extLst>
              <a:ext uri="{FF2B5EF4-FFF2-40B4-BE49-F238E27FC236}">
                <a16:creationId xmlns:a16="http://schemas.microsoft.com/office/drawing/2014/main" id="{E27AF472-EAE3-4572-AB69-B92BD10DBC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24" y="0"/>
            <a:ext cx="12188952" cy="6858000"/>
            <a:chOff x="0" y="0"/>
            <a:chExt cx="12188952" cy="6858000"/>
          </a:xfrm>
        </p:grpSpPr>
        <p:sp>
          <p:nvSpPr>
            <p:cNvPr id="80" name="Freeform: Shape 79">
              <a:extLst>
                <a:ext uri="{FF2B5EF4-FFF2-40B4-BE49-F238E27FC236}">
                  <a16:creationId xmlns:a16="http://schemas.microsoft.com/office/drawing/2014/main" id="{BF4DB9D2-6215-420C-874C-82EADF8C6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1" name="Freeform: Shape 80">
              <a:extLst>
                <a:ext uri="{FF2B5EF4-FFF2-40B4-BE49-F238E27FC236}">
                  <a16:creationId xmlns:a16="http://schemas.microsoft.com/office/drawing/2014/main" id="{1F003139-C97C-44FA-B139-32E4DFDCE9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2" name="Freeform: Shape 81">
              <a:extLst>
                <a:ext uri="{FF2B5EF4-FFF2-40B4-BE49-F238E27FC236}">
                  <a16:creationId xmlns:a16="http://schemas.microsoft.com/office/drawing/2014/main" id="{5CE4DD6E-8CEA-45EE-B630-DBC22144D8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74720" y="0"/>
              <a:ext cx="6177282" cy="1778750"/>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3" name="Freeform: Shape 82">
              <a:extLst>
                <a:ext uri="{FF2B5EF4-FFF2-40B4-BE49-F238E27FC236}">
                  <a16:creationId xmlns:a16="http://schemas.microsoft.com/office/drawing/2014/main" id="{A4372F7F-AA3C-470B-AA61-7C35B7722C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4" name="Freeform: Shape 83">
              <a:extLst>
                <a:ext uri="{FF2B5EF4-FFF2-40B4-BE49-F238E27FC236}">
                  <a16:creationId xmlns:a16="http://schemas.microsoft.com/office/drawing/2014/main" id="{34B605BF-D199-43DD-9328-E99F2ADFC6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92772" y="0"/>
              <a:ext cx="2423863" cy="1343767"/>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5" name="Freeform: Shape 84">
              <a:extLst>
                <a:ext uri="{FF2B5EF4-FFF2-40B4-BE49-F238E27FC236}">
                  <a16:creationId xmlns:a16="http://schemas.microsoft.com/office/drawing/2014/main" id="{E5D42A77-7336-4A35-8922-8098A16AA2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86" name="Freeform: Shape 85">
              <a:extLst>
                <a:ext uri="{FF2B5EF4-FFF2-40B4-BE49-F238E27FC236}">
                  <a16:creationId xmlns:a16="http://schemas.microsoft.com/office/drawing/2014/main" id="{7401EE7D-B85D-4C10-AB8C-71884EFB11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sp>
        <p:nvSpPr>
          <p:cNvPr id="3" name="TextBox 2">
            <a:extLst>
              <a:ext uri="{FF2B5EF4-FFF2-40B4-BE49-F238E27FC236}">
                <a16:creationId xmlns:a16="http://schemas.microsoft.com/office/drawing/2014/main" id="{4D84E9B5-231B-F747-8833-192C3CD33B64}"/>
              </a:ext>
            </a:extLst>
          </p:cNvPr>
          <p:cNvSpPr txBox="1"/>
          <p:nvPr/>
        </p:nvSpPr>
        <p:spPr>
          <a:xfrm>
            <a:off x="6029684" y="3772301"/>
            <a:ext cx="5868356" cy="2651110"/>
          </a:xfrm>
          <a:prstGeom prst="rect">
            <a:avLst/>
          </a:prstGeom>
          <a:ln>
            <a:solidFill>
              <a:schemeClr val="tx1">
                <a:lumMod val="50000"/>
                <a:lumOff val="50000"/>
              </a:schemeClr>
            </a:solidFill>
          </a:ln>
        </p:spPr>
        <p:txBody>
          <a:bodyPr vert="horz" lIns="91440" tIns="45720" rIns="91440" bIns="45720" rtlCol="0" anchor="ctr">
            <a:normAutofit/>
          </a:bodyPr>
          <a:lstStyle/>
          <a:p>
            <a:pPr>
              <a:lnSpc>
                <a:spcPct val="90000"/>
              </a:lnSpc>
              <a:spcAft>
                <a:spcPts val="600"/>
              </a:spcAft>
            </a:pPr>
            <a:r>
              <a:rPr lang="en-US" sz="2400" dirty="0">
                <a:solidFill>
                  <a:schemeClr val="tx2"/>
                </a:solidFill>
              </a:rPr>
              <a:t>Now through 12/31/21, anyone who joins as a NEW Distributor (or upgrades from Member to Distributor) will earn double commissions, up to $1,000 per month! </a:t>
            </a:r>
          </a:p>
          <a:p>
            <a:pPr>
              <a:lnSpc>
                <a:spcPct val="90000"/>
              </a:lnSpc>
              <a:spcAft>
                <a:spcPts val="600"/>
              </a:spcAft>
            </a:pPr>
            <a:r>
              <a:rPr lang="en-US" sz="2400" dirty="0">
                <a:solidFill>
                  <a:schemeClr val="tx2"/>
                </a:solidFill>
              </a:rPr>
              <a:t>Shaklee is also cutting the cost to get started in half… just $25…with any product order!</a:t>
            </a:r>
          </a:p>
          <a:p>
            <a:pPr>
              <a:lnSpc>
                <a:spcPct val="90000"/>
              </a:lnSpc>
              <a:spcAft>
                <a:spcPts val="600"/>
              </a:spcAft>
            </a:pPr>
            <a:endParaRPr lang="en-US" sz="1000" dirty="0">
              <a:solidFill>
                <a:schemeClr val="tx2"/>
              </a:solidFill>
            </a:endParaRPr>
          </a:p>
        </p:txBody>
      </p:sp>
    </p:spTree>
    <p:extLst>
      <p:ext uri="{BB962C8B-B14F-4D97-AF65-F5344CB8AC3E}">
        <p14:creationId xmlns:p14="http://schemas.microsoft.com/office/powerpoint/2010/main" val="41118649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3026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8656B-ACDA-1F47-B3F8-AB3A98BA8800}"/>
              </a:ext>
            </a:extLst>
          </p:cNvPr>
          <p:cNvSpPr>
            <a:spLocks noGrp="1"/>
          </p:cNvSpPr>
          <p:nvPr>
            <p:ph type="title"/>
          </p:nvPr>
        </p:nvSpPr>
        <p:spPr>
          <a:xfrm>
            <a:off x="360218" y="362078"/>
            <a:ext cx="11457709" cy="727658"/>
          </a:xfrm>
          <a:ln>
            <a:solidFill>
              <a:schemeClr val="tx1">
                <a:lumMod val="50000"/>
                <a:lumOff val="50000"/>
              </a:schemeClr>
            </a:solidFill>
          </a:ln>
        </p:spPr>
        <p:txBody>
          <a:bodyPr>
            <a:normAutofit/>
          </a:bodyPr>
          <a:lstStyle/>
          <a:p>
            <a:pPr algn="ctr"/>
            <a:r>
              <a:rPr lang="en-US" sz="3600" b="1" dirty="0"/>
              <a:t>Resources for Information </a:t>
            </a:r>
          </a:p>
        </p:txBody>
      </p:sp>
      <p:sp>
        <p:nvSpPr>
          <p:cNvPr id="3" name="Content Placeholder 2">
            <a:extLst>
              <a:ext uri="{FF2B5EF4-FFF2-40B4-BE49-F238E27FC236}">
                <a16:creationId xmlns:a16="http://schemas.microsoft.com/office/drawing/2014/main" id="{F5DF3A4C-B3D2-2243-A734-E414775EA66D}"/>
              </a:ext>
            </a:extLst>
          </p:cNvPr>
          <p:cNvSpPr>
            <a:spLocks noGrp="1"/>
          </p:cNvSpPr>
          <p:nvPr>
            <p:ph idx="1"/>
          </p:nvPr>
        </p:nvSpPr>
        <p:spPr>
          <a:xfrm>
            <a:off x="284017" y="3949776"/>
            <a:ext cx="8104910" cy="2451116"/>
          </a:xfrm>
          <a:ln>
            <a:solidFill>
              <a:schemeClr val="tx1">
                <a:lumMod val="50000"/>
                <a:lumOff val="50000"/>
              </a:schemeClr>
            </a:solidFill>
          </a:ln>
        </p:spPr>
        <p:txBody>
          <a:bodyPr>
            <a:normAutofit lnSpcReduction="10000"/>
          </a:bodyPr>
          <a:lstStyle/>
          <a:p>
            <a:pPr marL="0" indent="0">
              <a:buNone/>
            </a:pPr>
            <a:r>
              <a:rPr lang="en-US" sz="1800" b="1" dirty="0"/>
              <a:t>Websites:</a:t>
            </a:r>
          </a:p>
          <a:p>
            <a:pPr marL="0" indent="0">
              <a:buNone/>
            </a:pPr>
            <a:endParaRPr lang="en-US" sz="1000" b="1" dirty="0"/>
          </a:p>
          <a:p>
            <a:r>
              <a:rPr lang="en-US" sz="1800" dirty="0" err="1"/>
              <a:t>Shaklee.TV</a:t>
            </a:r>
            <a:r>
              <a:rPr lang="en-US" sz="1800" dirty="0"/>
              <a:t> – videos, personal stories, etc.</a:t>
            </a:r>
          </a:p>
          <a:p>
            <a:r>
              <a:rPr lang="en-US" sz="1800" dirty="0" err="1"/>
              <a:t>Healthresource.shaklee.com</a:t>
            </a:r>
            <a:r>
              <a:rPr lang="en-US" sz="1800" dirty="0"/>
              <a:t> – corporate site with product/science info</a:t>
            </a:r>
          </a:p>
          <a:p>
            <a:r>
              <a:rPr lang="en-US" sz="1800" dirty="0" err="1"/>
              <a:t>BetterHealth</a:t>
            </a:r>
            <a:r>
              <a:rPr lang="en-US" sz="1800" dirty="0"/>
              <a:t> websites – health chats; product &amp; business training archives</a:t>
            </a:r>
          </a:p>
          <a:p>
            <a:pPr marL="0" indent="0">
              <a:buNone/>
            </a:pPr>
            <a:r>
              <a:rPr lang="en-US" sz="1800" dirty="0"/>
              <a:t>	Subscribe at - https://join.betterhealthin31days.com)</a:t>
            </a:r>
          </a:p>
          <a:p>
            <a:r>
              <a:rPr lang="en-US" sz="1800" dirty="0" err="1"/>
              <a:t>Events.Shaklee.com</a:t>
            </a:r>
            <a:r>
              <a:rPr lang="en-US" sz="1800" dirty="0"/>
              <a:t> – news &amp; events; current promos, etc.</a:t>
            </a:r>
          </a:p>
          <a:p>
            <a:pPr marL="0" indent="0">
              <a:buNone/>
            </a:pPr>
            <a:endParaRPr lang="en-US" sz="1800" dirty="0"/>
          </a:p>
          <a:p>
            <a:pPr marL="0" indent="0">
              <a:buNone/>
            </a:pPr>
            <a:endParaRPr lang="en-US" sz="1800" dirty="0"/>
          </a:p>
          <a:p>
            <a:pPr marL="0" indent="0">
              <a:buNone/>
            </a:pPr>
            <a:endParaRPr lang="en-US" sz="1800" dirty="0"/>
          </a:p>
          <a:p>
            <a:pPr marL="0" indent="0">
              <a:buNone/>
            </a:pPr>
            <a:endParaRPr lang="en-US" dirty="0"/>
          </a:p>
          <a:p>
            <a:pPr marL="0" indent="0">
              <a:buNone/>
            </a:pPr>
            <a:endParaRPr lang="en-US" dirty="0"/>
          </a:p>
          <a:p>
            <a:pPr marL="0" indent="0">
              <a:buNone/>
            </a:pPr>
            <a:endParaRPr lang="en-US" dirty="0"/>
          </a:p>
        </p:txBody>
      </p:sp>
      <p:sp>
        <p:nvSpPr>
          <p:cNvPr id="4" name="TextBox 3">
            <a:extLst>
              <a:ext uri="{FF2B5EF4-FFF2-40B4-BE49-F238E27FC236}">
                <a16:creationId xmlns:a16="http://schemas.microsoft.com/office/drawing/2014/main" id="{8978EC2E-2A15-4E40-BE64-4305EAC810DE}"/>
              </a:ext>
            </a:extLst>
          </p:cNvPr>
          <p:cNvSpPr txBox="1"/>
          <p:nvPr/>
        </p:nvSpPr>
        <p:spPr>
          <a:xfrm>
            <a:off x="4218708" y="1365594"/>
            <a:ext cx="4170219" cy="2308324"/>
          </a:xfrm>
          <a:prstGeom prst="rect">
            <a:avLst/>
          </a:prstGeom>
          <a:noFill/>
          <a:ln>
            <a:solidFill>
              <a:schemeClr val="tx1">
                <a:lumMod val="50000"/>
                <a:lumOff val="50000"/>
              </a:schemeClr>
            </a:solidFill>
          </a:ln>
        </p:spPr>
        <p:txBody>
          <a:bodyPr wrap="square" rtlCol="0">
            <a:spAutoFit/>
          </a:bodyPr>
          <a:lstStyle/>
          <a:p>
            <a:r>
              <a:rPr lang="en-US" b="1" dirty="0"/>
              <a:t>Facebook Group Pages:</a:t>
            </a:r>
          </a:p>
          <a:p>
            <a:endParaRPr lang="en-US" b="1" dirty="0"/>
          </a:p>
          <a:p>
            <a:pPr marL="285750" indent="-285750">
              <a:buFont typeface="Arial" panose="020B0604020202020204" pitchFamily="34" charset="0"/>
              <a:buChar char="•"/>
            </a:pPr>
            <a:r>
              <a:rPr lang="en-US" dirty="0"/>
              <a:t>Team page (your upline’s group page)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Shaklee Effect - Shaklee Corporate</a:t>
            </a:r>
          </a:p>
          <a:p>
            <a:endParaRPr lang="en-US" dirty="0"/>
          </a:p>
          <a:p>
            <a:pPr marL="285750" indent="-285750">
              <a:buFont typeface="Arial" panose="020B0604020202020204" pitchFamily="34" charset="0"/>
              <a:buChar char="•"/>
            </a:pPr>
            <a:r>
              <a:rPr lang="en-US" dirty="0"/>
              <a:t>Shaklee Social Media Share</a:t>
            </a:r>
          </a:p>
          <a:p>
            <a:r>
              <a:rPr lang="en-US" dirty="0"/>
              <a:t>	</a:t>
            </a:r>
          </a:p>
        </p:txBody>
      </p:sp>
      <p:sp>
        <p:nvSpPr>
          <p:cNvPr id="5" name="TextBox 4">
            <a:extLst>
              <a:ext uri="{FF2B5EF4-FFF2-40B4-BE49-F238E27FC236}">
                <a16:creationId xmlns:a16="http://schemas.microsoft.com/office/drawing/2014/main" id="{EDC3EB31-0D3F-4E48-9997-7C0B2CB4F0A5}"/>
              </a:ext>
            </a:extLst>
          </p:cNvPr>
          <p:cNvSpPr txBox="1"/>
          <p:nvPr/>
        </p:nvSpPr>
        <p:spPr>
          <a:xfrm>
            <a:off x="249382" y="1365594"/>
            <a:ext cx="3754580" cy="2308324"/>
          </a:xfrm>
          <a:prstGeom prst="rect">
            <a:avLst/>
          </a:prstGeom>
          <a:noFill/>
          <a:ln>
            <a:solidFill>
              <a:schemeClr val="tx1">
                <a:lumMod val="50000"/>
                <a:lumOff val="50000"/>
              </a:schemeClr>
            </a:solidFill>
          </a:ln>
        </p:spPr>
        <p:txBody>
          <a:bodyPr wrap="square" rtlCol="0">
            <a:spAutoFit/>
          </a:bodyPr>
          <a:lstStyle/>
          <a:p>
            <a:r>
              <a:rPr lang="en-US" b="1" dirty="0"/>
              <a:t>Mobile Apps:</a:t>
            </a:r>
          </a:p>
          <a:p>
            <a:endParaRPr lang="en-US" b="1" dirty="0"/>
          </a:p>
          <a:p>
            <a:pPr marL="285750" indent="-285750">
              <a:buFont typeface="Arial" panose="020B0604020202020204" pitchFamily="34" charset="0"/>
              <a:buChar char="•"/>
            </a:pPr>
            <a:r>
              <a:rPr lang="en-US" dirty="0"/>
              <a:t>Shaklee Connect – back office</a:t>
            </a:r>
          </a:p>
          <a:p>
            <a:endParaRPr lang="en-US" dirty="0"/>
          </a:p>
          <a:p>
            <a:pPr marL="285750" indent="-285750">
              <a:buFont typeface="Arial" panose="020B0604020202020204" pitchFamily="34" charset="0"/>
              <a:buChar char="•"/>
            </a:pPr>
            <a:r>
              <a:rPr lang="en-US" dirty="0"/>
              <a:t>Shaklee Share – social media tools, training/onboarding materials, samples, etc.</a:t>
            </a:r>
          </a:p>
          <a:p>
            <a:endParaRPr lang="en-US" dirty="0"/>
          </a:p>
        </p:txBody>
      </p:sp>
      <p:sp>
        <p:nvSpPr>
          <p:cNvPr id="6" name="TextBox 5">
            <a:extLst>
              <a:ext uri="{FF2B5EF4-FFF2-40B4-BE49-F238E27FC236}">
                <a16:creationId xmlns:a16="http://schemas.microsoft.com/office/drawing/2014/main" id="{38593028-7CA6-4A4C-A519-865FFF3C41FD}"/>
              </a:ext>
            </a:extLst>
          </p:cNvPr>
          <p:cNvSpPr txBox="1"/>
          <p:nvPr/>
        </p:nvSpPr>
        <p:spPr>
          <a:xfrm>
            <a:off x="8603673" y="1365594"/>
            <a:ext cx="3338945" cy="3970318"/>
          </a:xfrm>
          <a:prstGeom prst="rect">
            <a:avLst/>
          </a:prstGeom>
          <a:noFill/>
          <a:ln>
            <a:solidFill>
              <a:schemeClr val="tx1">
                <a:lumMod val="50000"/>
                <a:lumOff val="50000"/>
              </a:schemeClr>
            </a:solidFill>
          </a:ln>
        </p:spPr>
        <p:txBody>
          <a:bodyPr wrap="square" rtlCol="0">
            <a:spAutoFit/>
          </a:bodyPr>
          <a:lstStyle/>
          <a:p>
            <a:r>
              <a:rPr lang="en-US" b="1" dirty="0"/>
              <a:t>Podcasts: </a:t>
            </a:r>
          </a:p>
          <a:p>
            <a:endParaRPr lang="en-US" b="1" dirty="0"/>
          </a:p>
          <a:p>
            <a:pPr marL="285750" indent="-285750">
              <a:buFont typeface="Arial" panose="020B0604020202020204" pitchFamily="34" charset="0"/>
              <a:buChar char="•"/>
            </a:pPr>
            <a:r>
              <a:rPr lang="en-US" dirty="0"/>
              <a:t>Bob Heilig </a:t>
            </a:r>
          </a:p>
          <a:p>
            <a:pPr marL="285750" indent="-285750">
              <a:buFont typeface="Arial" panose="020B0604020202020204" pitchFamily="34" charset="0"/>
              <a:buChar char="•"/>
            </a:pPr>
            <a:r>
              <a:rPr lang="en-US" dirty="0"/>
              <a:t>Brian </a:t>
            </a:r>
            <a:r>
              <a:rPr lang="en-US" dirty="0" err="1"/>
              <a:t>Buffini</a:t>
            </a:r>
            <a:endParaRPr lang="en-US" dirty="0"/>
          </a:p>
          <a:p>
            <a:pPr marL="285750" indent="-285750">
              <a:buFont typeface="Arial" panose="020B0604020202020204" pitchFamily="34" charset="0"/>
              <a:buChar char="•"/>
            </a:pPr>
            <a:r>
              <a:rPr lang="en-US" dirty="0"/>
              <a:t>Michael Hyatt</a:t>
            </a:r>
          </a:p>
          <a:p>
            <a:pPr marL="285750" indent="-285750">
              <a:buFont typeface="Arial" panose="020B0604020202020204" pitchFamily="34" charset="0"/>
              <a:buChar char="•"/>
            </a:pPr>
            <a:r>
              <a:rPr lang="en-US" dirty="0"/>
              <a:t>Brendon Burchard</a:t>
            </a:r>
          </a:p>
          <a:p>
            <a:pPr marL="285750" indent="-285750">
              <a:buFont typeface="Arial" panose="020B0604020202020204" pitchFamily="34" charset="0"/>
              <a:buChar char="•"/>
            </a:pPr>
            <a:r>
              <a:rPr lang="en-US" dirty="0"/>
              <a:t>Entre Leadership</a:t>
            </a:r>
          </a:p>
          <a:p>
            <a:pPr marL="285750" indent="-285750">
              <a:buFont typeface="Arial" panose="020B0604020202020204" pitchFamily="34" charset="0"/>
              <a:buChar char="•"/>
            </a:pPr>
            <a:r>
              <a:rPr lang="en-US" dirty="0"/>
              <a:t>Business Boutique</a:t>
            </a:r>
          </a:p>
          <a:p>
            <a:pPr marL="285750" indent="-285750">
              <a:buFont typeface="Arial" panose="020B0604020202020204" pitchFamily="34" charset="0"/>
              <a:buChar char="•"/>
            </a:pPr>
            <a:r>
              <a:rPr lang="en-US" dirty="0"/>
              <a:t>Chic Influencer</a:t>
            </a:r>
          </a:p>
          <a:p>
            <a:pPr marL="285750" indent="-285750">
              <a:buFont typeface="Arial" panose="020B0604020202020204" pitchFamily="34" charset="0"/>
              <a:buChar char="•"/>
            </a:pPr>
            <a:r>
              <a:rPr lang="en-US" dirty="0"/>
              <a:t>Sarah Robbins</a:t>
            </a:r>
          </a:p>
          <a:p>
            <a:pPr marL="285750" indent="-285750">
              <a:buFont typeface="Arial" panose="020B0604020202020204" pitchFamily="34" charset="0"/>
              <a:buChar char="•"/>
            </a:pPr>
            <a:r>
              <a:rPr lang="en-US" dirty="0"/>
              <a:t>Mel Robbins</a:t>
            </a:r>
          </a:p>
          <a:p>
            <a:pPr marL="285750" indent="-285750">
              <a:buFont typeface="Arial" panose="020B0604020202020204" pitchFamily="34" charset="0"/>
              <a:buChar char="•"/>
            </a:pPr>
            <a:r>
              <a:rPr lang="en-US" dirty="0" err="1"/>
              <a:t>Chalene</a:t>
            </a:r>
            <a:r>
              <a:rPr lang="en-US" dirty="0"/>
              <a:t> Johnson</a:t>
            </a:r>
          </a:p>
          <a:p>
            <a:pPr marL="285750" indent="-285750">
              <a:buFont typeface="Arial" panose="020B0604020202020204" pitchFamily="34" charset="0"/>
              <a:buChar char="•"/>
            </a:pPr>
            <a:r>
              <a:rPr lang="en-US" dirty="0"/>
              <a:t>Darren Hardy</a:t>
            </a:r>
          </a:p>
          <a:p>
            <a:r>
              <a:rPr lang="en-US" dirty="0"/>
              <a:t> </a:t>
            </a:r>
          </a:p>
        </p:txBody>
      </p:sp>
    </p:spTree>
    <p:extLst>
      <p:ext uri="{BB962C8B-B14F-4D97-AF65-F5344CB8AC3E}">
        <p14:creationId xmlns:p14="http://schemas.microsoft.com/office/powerpoint/2010/main" val="3153741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941" name="Picture 39940" descr="Plant growing in a concrete crack">
            <a:extLst>
              <a:ext uri="{FF2B5EF4-FFF2-40B4-BE49-F238E27FC236}">
                <a16:creationId xmlns:a16="http://schemas.microsoft.com/office/drawing/2014/main" id="{11EF47FB-3819-400B-81CF-A7892726D3F9}"/>
              </a:ext>
            </a:extLst>
          </p:cNvPr>
          <p:cNvPicPr>
            <a:picLocks noChangeAspect="1"/>
          </p:cNvPicPr>
          <p:nvPr/>
        </p:nvPicPr>
        <p:blipFill rotWithShape="1">
          <a:blip r:embed="rId3">
            <a:extLst>
              <a:ext uri="{28A0092B-C50C-407E-A947-70E740481C1C}">
                <a14:useLocalDpi xmlns:a14="http://schemas.microsoft.com/office/drawing/2010/main"/>
              </a:ext>
            </a:extLst>
          </a:blip>
          <a:srcRect b="-1"/>
          <a:stretch/>
        </p:blipFill>
        <p:spPr>
          <a:xfrm>
            <a:off x="2522356" y="10"/>
            <a:ext cx="9669642" cy="6857990"/>
          </a:xfrm>
          <a:prstGeom prst="rect">
            <a:avLst/>
          </a:prstGeom>
        </p:spPr>
      </p:pic>
      <p:sp>
        <p:nvSpPr>
          <p:cNvPr id="75" name="Rectangle 7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938" name="Title 1"/>
          <p:cNvSpPr>
            <a:spLocks noGrp="1"/>
          </p:cNvSpPr>
          <p:nvPr>
            <p:ph type="title"/>
          </p:nvPr>
        </p:nvSpPr>
        <p:spPr>
          <a:xfrm>
            <a:off x="450272" y="370032"/>
            <a:ext cx="8726397" cy="1463675"/>
          </a:xfrm>
          <a:ln>
            <a:solidFill>
              <a:schemeClr val="tx1">
                <a:lumMod val="50000"/>
                <a:lumOff val="50000"/>
              </a:schemeClr>
            </a:solidFill>
          </a:ln>
        </p:spPr>
        <p:txBody>
          <a:bodyPr>
            <a:normAutofit/>
          </a:bodyPr>
          <a:lstStyle/>
          <a:p>
            <a:r>
              <a:rPr lang="en-US" sz="2500" dirty="0"/>
              <a:t>From “Something More” by Sara Ban Breathnach….</a:t>
            </a:r>
            <a:br>
              <a:rPr lang="en-US" sz="2500" dirty="0"/>
            </a:br>
            <a:br>
              <a:rPr lang="en-US" sz="2500" dirty="0"/>
            </a:br>
            <a:r>
              <a:rPr lang="en-US" sz="2500" b="1" dirty="0"/>
              <a:t>“Within each of us are buried lives that are striving to come out.” </a:t>
            </a:r>
          </a:p>
        </p:txBody>
      </p:sp>
      <p:sp>
        <p:nvSpPr>
          <p:cNvPr id="39939" name="Content Placeholder 2"/>
          <p:cNvSpPr>
            <a:spLocks noGrp="1"/>
          </p:cNvSpPr>
          <p:nvPr>
            <p:ph idx="1"/>
          </p:nvPr>
        </p:nvSpPr>
        <p:spPr>
          <a:xfrm>
            <a:off x="348022" y="2017857"/>
            <a:ext cx="5166087" cy="4475018"/>
          </a:xfrm>
        </p:spPr>
        <p:txBody>
          <a:bodyPr>
            <a:normAutofit fontScale="92500" lnSpcReduction="10000"/>
          </a:bodyPr>
          <a:lstStyle/>
          <a:p>
            <a:pPr>
              <a:buNone/>
            </a:pPr>
            <a:endParaRPr lang="en-US" sz="1700" dirty="0"/>
          </a:p>
          <a:p>
            <a:pPr>
              <a:buNone/>
            </a:pPr>
            <a:r>
              <a:rPr lang="en-US" sz="2000" dirty="0"/>
              <a:t>“I wish I had known from the beginning that I was born a strong woman. What a difference it would have made.</a:t>
            </a:r>
          </a:p>
          <a:p>
            <a:pPr>
              <a:buNone/>
            </a:pPr>
            <a:endParaRPr lang="en-US" sz="2000" dirty="0"/>
          </a:p>
          <a:p>
            <a:pPr>
              <a:buNone/>
            </a:pPr>
            <a:r>
              <a:rPr lang="en-US" sz="2000" dirty="0"/>
              <a:t> I wish that I had known I was a courageous woman. I have spent so much of my life cowering. How many conversations would I not only have started … but finished.. if I had known I possessed a warrior’s heart. </a:t>
            </a:r>
          </a:p>
          <a:p>
            <a:pPr>
              <a:buNone/>
            </a:pPr>
            <a:r>
              <a:rPr lang="en-US" sz="2000" dirty="0"/>
              <a:t> </a:t>
            </a:r>
          </a:p>
          <a:p>
            <a:pPr>
              <a:buNone/>
            </a:pPr>
            <a:r>
              <a:rPr lang="en-US" sz="2000" dirty="0"/>
              <a:t>I wish I had known that I had been born to take on the world. I wouldn’t have run FROM it for so long.”</a:t>
            </a:r>
          </a:p>
          <a:p>
            <a:pPr>
              <a:buNone/>
            </a:pPr>
            <a:r>
              <a:rPr lang="en-US" sz="2000" dirty="0"/>
              <a:t>			 	-Sara Ban Breathnach</a:t>
            </a:r>
          </a:p>
        </p:txBody>
      </p:sp>
      <p:sp>
        <p:nvSpPr>
          <p:cNvPr id="2" name="TextBox 1">
            <a:extLst>
              <a:ext uri="{FF2B5EF4-FFF2-40B4-BE49-F238E27FC236}">
                <a16:creationId xmlns:a16="http://schemas.microsoft.com/office/drawing/2014/main" id="{BA0DCFAF-808E-F44D-8B14-1BEF46A41AB5}"/>
              </a:ext>
            </a:extLst>
          </p:cNvPr>
          <p:cNvSpPr txBox="1"/>
          <p:nvPr/>
        </p:nvSpPr>
        <p:spPr>
          <a:xfrm>
            <a:off x="10899058" y="6209071"/>
            <a:ext cx="811161"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31816232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alpha val="89567"/>
          </a:schemeClr>
        </a:solidFill>
        <a:effectLst/>
      </p:bgPr>
    </p:bg>
    <p:spTree>
      <p:nvGrpSpPr>
        <p:cNvPr id="1" name=""/>
        <p:cNvGrpSpPr/>
        <p:nvPr/>
      </p:nvGrpSpPr>
      <p:grpSpPr>
        <a:xfrm>
          <a:off x="0" y="0"/>
          <a:ext cx="0" cy="0"/>
          <a:chOff x="0" y="0"/>
          <a:chExt cx="0" cy="0"/>
        </a:xfrm>
      </p:grpSpPr>
      <p:pic>
        <p:nvPicPr>
          <p:cNvPr id="2" name="Picture 8" descr="https://4.bp.blogspot.com/-zfYAhwdFMKg/WraViIVEkmI/AAAAAAAAETw/hErI9aVEK3EKf-qjxTf_QwYmEBdnqwmPACLcBGAs/s320/WECAN-DO-THIS.png">
            <a:extLst>
              <a:ext uri="{FF2B5EF4-FFF2-40B4-BE49-F238E27FC236}">
                <a16:creationId xmlns:a16="http://schemas.microsoft.com/office/drawing/2014/main" id="{CF61B712-723C-E046-9367-5B4806D06C0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83987" y="360502"/>
            <a:ext cx="6136994" cy="6136996"/>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487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What Does Life Is A Marathon Not A Sprint Actually Mean?">
            <a:extLst>
              <a:ext uri="{FF2B5EF4-FFF2-40B4-BE49-F238E27FC236}">
                <a16:creationId xmlns:a16="http://schemas.microsoft.com/office/drawing/2014/main" id="{6DF14E79-CEAA-6A4F-A5DC-30403658B37A}"/>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r="-1" b="-1"/>
          <a:stretch/>
        </p:blipFill>
        <p:spPr bwMode="auto">
          <a:xfrm>
            <a:off x="2519309" y="-48455"/>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EAD8ED9-E401-7F46-915C-BDAAFE00AF12}"/>
              </a:ext>
            </a:extLst>
          </p:cNvPr>
          <p:cNvSpPr>
            <a:spLocks noGrp="1"/>
          </p:cNvSpPr>
          <p:nvPr>
            <p:ph type="title"/>
          </p:nvPr>
        </p:nvSpPr>
        <p:spPr>
          <a:xfrm>
            <a:off x="259255" y="258004"/>
            <a:ext cx="3435875" cy="1302511"/>
          </a:xfrm>
          <a:ln>
            <a:solidFill>
              <a:schemeClr val="tx1">
                <a:lumMod val="50000"/>
                <a:lumOff val="50000"/>
              </a:schemeClr>
            </a:solidFill>
          </a:ln>
        </p:spPr>
        <p:txBody>
          <a:bodyPr vert="horz" lIns="91440" tIns="45720" rIns="91440" bIns="45720" rtlCol="0" anchor="ctr">
            <a:normAutofit/>
          </a:bodyPr>
          <a:lstStyle/>
          <a:p>
            <a:r>
              <a:rPr lang="en-US" sz="3200" dirty="0"/>
              <a:t>Objectives for </a:t>
            </a:r>
            <a:br>
              <a:rPr lang="en-US" sz="3200" dirty="0"/>
            </a:br>
            <a:r>
              <a:rPr lang="en-US" sz="3200" dirty="0"/>
              <a:t>Next Four Weeks</a:t>
            </a:r>
          </a:p>
        </p:txBody>
      </p:sp>
      <p:sp>
        <p:nvSpPr>
          <p:cNvPr id="4" name="TextBox 3"/>
          <p:cNvSpPr txBox="1"/>
          <p:nvPr/>
        </p:nvSpPr>
        <p:spPr>
          <a:xfrm>
            <a:off x="257820" y="1818518"/>
            <a:ext cx="3435875" cy="4781478"/>
          </a:xfrm>
          <a:prstGeom prst="rect">
            <a:avLst/>
          </a:prstGeom>
          <a:ln>
            <a:solidFill>
              <a:schemeClr val="tx1">
                <a:lumMod val="50000"/>
                <a:lumOff val="50000"/>
              </a:schemeClr>
            </a:solidFill>
          </a:ln>
        </p:spPr>
        <p:txBody>
          <a:bodyPr vert="horz" lIns="91440" tIns="45720" rIns="91440" bIns="45720" rtlCol="0">
            <a:noAutofit/>
          </a:bodyPr>
          <a:lstStyle/>
          <a:p>
            <a:pPr>
              <a:lnSpc>
                <a:spcPct val="90000"/>
              </a:lnSpc>
              <a:spcAft>
                <a:spcPts val="600"/>
              </a:spcAft>
            </a:pPr>
            <a:r>
              <a:rPr lang="en-US" sz="2000" dirty="0"/>
              <a:t>To help each of us: </a:t>
            </a:r>
          </a:p>
          <a:p>
            <a:pPr>
              <a:lnSpc>
                <a:spcPct val="90000"/>
              </a:lnSpc>
              <a:spcAft>
                <a:spcPts val="600"/>
              </a:spcAft>
            </a:pPr>
            <a:endParaRPr lang="en-US" sz="1000" dirty="0"/>
          </a:p>
          <a:p>
            <a:pPr>
              <a:lnSpc>
                <a:spcPct val="90000"/>
              </a:lnSpc>
              <a:spcAft>
                <a:spcPts val="600"/>
              </a:spcAft>
            </a:pPr>
            <a:r>
              <a:rPr lang="en-US" sz="2000" dirty="0"/>
              <a:t>1.  Improve our communication skills, especially as they relate to connecting and inviting.</a:t>
            </a:r>
          </a:p>
          <a:p>
            <a:pPr marL="228600">
              <a:lnSpc>
                <a:spcPct val="90000"/>
              </a:lnSpc>
              <a:spcAft>
                <a:spcPts val="600"/>
              </a:spcAft>
            </a:pPr>
            <a:endParaRPr lang="en-US" sz="2000" dirty="0"/>
          </a:p>
          <a:p>
            <a:pPr>
              <a:lnSpc>
                <a:spcPct val="90000"/>
              </a:lnSpc>
              <a:spcAft>
                <a:spcPts val="600"/>
              </a:spcAft>
            </a:pPr>
            <a:r>
              <a:rPr lang="en-US" sz="2000" dirty="0"/>
              <a:t>2. To create a system for:</a:t>
            </a:r>
          </a:p>
          <a:p>
            <a:pPr marL="342900" indent="-342900">
              <a:lnSpc>
                <a:spcPct val="90000"/>
              </a:lnSpc>
              <a:spcAft>
                <a:spcPts val="600"/>
              </a:spcAft>
              <a:buFont typeface="Arial" panose="020B0604020202020204" pitchFamily="34" charset="0"/>
              <a:buChar char="•"/>
            </a:pPr>
            <a:r>
              <a:rPr lang="en-US" sz="2000" dirty="0"/>
              <a:t>servicing customers</a:t>
            </a:r>
          </a:p>
          <a:p>
            <a:pPr marL="342900" indent="-342900">
              <a:lnSpc>
                <a:spcPct val="90000"/>
              </a:lnSpc>
              <a:spcAft>
                <a:spcPts val="600"/>
              </a:spcAft>
              <a:buFont typeface="Arial" panose="020B0604020202020204" pitchFamily="34" charset="0"/>
              <a:buChar char="•"/>
            </a:pPr>
            <a:r>
              <a:rPr lang="en-US" sz="2000" dirty="0"/>
              <a:t>educating customers about products and business benefits</a:t>
            </a:r>
          </a:p>
          <a:p>
            <a:pPr marL="342900" indent="-342900">
              <a:lnSpc>
                <a:spcPct val="90000"/>
              </a:lnSpc>
              <a:spcAft>
                <a:spcPts val="600"/>
              </a:spcAft>
              <a:buFont typeface="Arial" panose="020B0604020202020204" pitchFamily="34" charset="0"/>
              <a:buChar char="•"/>
            </a:pPr>
            <a:r>
              <a:rPr lang="en-US" sz="2000" dirty="0"/>
              <a:t>identifying business partners</a:t>
            </a:r>
          </a:p>
          <a:p>
            <a:pPr>
              <a:lnSpc>
                <a:spcPct val="90000"/>
              </a:lnSpc>
              <a:spcAft>
                <a:spcPts val="600"/>
              </a:spcAft>
            </a:pPr>
            <a:r>
              <a:rPr lang="en-US" sz="2000" dirty="0"/>
              <a:t> </a:t>
            </a:r>
          </a:p>
          <a:p>
            <a:pPr>
              <a:lnSpc>
                <a:spcPct val="90000"/>
              </a:lnSpc>
              <a:spcAft>
                <a:spcPts val="600"/>
              </a:spcAft>
            </a:pPr>
            <a:r>
              <a:rPr lang="en-US" sz="2000" dirty="0"/>
              <a:t>3. Generate 1000 NEW PGV</a:t>
            </a:r>
          </a:p>
          <a:p>
            <a:pPr>
              <a:lnSpc>
                <a:spcPct val="90000"/>
              </a:lnSpc>
              <a:spcAft>
                <a:spcPts val="600"/>
              </a:spcAft>
            </a:pPr>
            <a:endParaRPr lang="en-US" sz="2000" dirty="0"/>
          </a:p>
        </p:txBody>
      </p:sp>
      <p:sp>
        <p:nvSpPr>
          <p:cNvPr id="22" name="TextBox 21">
            <a:extLst>
              <a:ext uri="{FF2B5EF4-FFF2-40B4-BE49-F238E27FC236}">
                <a16:creationId xmlns:a16="http://schemas.microsoft.com/office/drawing/2014/main" id="{241B4364-67C9-A348-8CEE-F889510DAAE6}"/>
              </a:ext>
            </a:extLst>
          </p:cNvPr>
          <p:cNvSpPr txBox="1"/>
          <p:nvPr/>
        </p:nvSpPr>
        <p:spPr>
          <a:xfrm>
            <a:off x="3862137" y="399741"/>
            <a:ext cx="5549122" cy="1200329"/>
          </a:xfrm>
          <a:prstGeom prst="rect">
            <a:avLst/>
          </a:prstGeom>
          <a:noFill/>
        </p:spPr>
        <p:txBody>
          <a:bodyPr wrap="square">
            <a:spAutoFit/>
          </a:bodyPr>
          <a:lstStyle/>
          <a:p>
            <a:pPr algn="ctr"/>
            <a:r>
              <a:rPr lang="en-US" sz="2400" dirty="0">
                <a:latin typeface="Bradley Hand" pitchFamily="2" charset="77"/>
              </a:rPr>
              <a:t>Building something that matters is </a:t>
            </a:r>
          </a:p>
          <a:p>
            <a:pPr algn="ctr"/>
            <a:r>
              <a:rPr lang="en-US" sz="2400" dirty="0">
                <a:latin typeface="Bradley Hand" pitchFamily="2" charset="77"/>
              </a:rPr>
              <a:t>a marathon… not a sprint.</a:t>
            </a:r>
          </a:p>
          <a:p>
            <a:r>
              <a:rPr lang="en-US" sz="2400" dirty="0">
                <a:latin typeface="Bradley Hand" pitchFamily="2" charset="77"/>
              </a:rPr>
              <a:t>		-Dragos </a:t>
            </a:r>
            <a:r>
              <a:rPr lang="en-US" sz="2400" dirty="0" err="1">
                <a:latin typeface="Bradley Hand" pitchFamily="2" charset="77"/>
              </a:rPr>
              <a:t>Bratasanu</a:t>
            </a:r>
            <a:r>
              <a:rPr lang="en-US" sz="2400" dirty="0">
                <a:latin typeface="Bradley Hand" pitchFamily="2" charset="77"/>
              </a:rPr>
              <a:t>, Ph.D.</a:t>
            </a:r>
          </a:p>
        </p:txBody>
      </p:sp>
      <p:sp>
        <p:nvSpPr>
          <p:cNvPr id="8" name="TextBox 7">
            <a:extLst>
              <a:ext uri="{FF2B5EF4-FFF2-40B4-BE49-F238E27FC236}">
                <a16:creationId xmlns:a16="http://schemas.microsoft.com/office/drawing/2014/main" id="{A67F87CC-D7FB-0D4C-9909-C8CA47101416}"/>
              </a:ext>
            </a:extLst>
          </p:cNvPr>
          <p:cNvSpPr txBox="1"/>
          <p:nvPr/>
        </p:nvSpPr>
        <p:spPr>
          <a:xfrm>
            <a:off x="11357811" y="6256421"/>
            <a:ext cx="831140" cy="369332"/>
          </a:xfrm>
          <a:prstGeom prst="rect">
            <a:avLst/>
          </a:prstGeom>
          <a:noFill/>
        </p:spPr>
        <p:txBody>
          <a:bodyPr wrap="square" rtlCol="0">
            <a:spAutoFit/>
          </a:bodyPr>
          <a:lstStyle/>
          <a:p>
            <a:r>
              <a:rPr lang="en-US" dirty="0">
                <a:solidFill>
                  <a:schemeClr val="bg1"/>
                </a:solidFill>
              </a:rPr>
              <a:t>Pam</a:t>
            </a:r>
          </a:p>
        </p:txBody>
      </p:sp>
    </p:spTree>
    <p:extLst>
      <p:ext uri="{BB962C8B-B14F-4D97-AF65-F5344CB8AC3E}">
        <p14:creationId xmlns:p14="http://schemas.microsoft.com/office/powerpoint/2010/main" val="1391873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alpha val="20000"/>
          </a:schemeClr>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C6BEC6B-5C77-412D-B45A-5B0F46FED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65484" y="366324"/>
            <a:ext cx="11381875" cy="1005840"/>
          </a:xfrm>
          <a:solidFill>
            <a:schemeClr val="accent4">
              <a:lumMod val="60000"/>
              <a:lumOff val="40000"/>
              <a:alpha val="61898"/>
            </a:schemeClr>
          </a:solidFill>
          <a:ln>
            <a:solidFill>
              <a:schemeClr val="tx1">
                <a:lumMod val="50000"/>
                <a:lumOff val="50000"/>
              </a:schemeClr>
            </a:solidFill>
          </a:ln>
        </p:spPr>
        <p:txBody>
          <a:bodyPr>
            <a:normAutofit/>
          </a:bodyPr>
          <a:lstStyle/>
          <a:p>
            <a:pPr lvl="0" algn="ctr"/>
            <a:r>
              <a:rPr lang="en-US" sz="4000" dirty="0"/>
              <a:t>Objectives for Session 1</a:t>
            </a:r>
          </a:p>
        </p:txBody>
      </p:sp>
      <p:sp>
        <p:nvSpPr>
          <p:cNvPr id="3" name="Content Placeholder 2"/>
          <p:cNvSpPr>
            <a:spLocks noGrp="1"/>
          </p:cNvSpPr>
          <p:nvPr>
            <p:ph idx="1"/>
          </p:nvPr>
        </p:nvSpPr>
        <p:spPr>
          <a:xfrm>
            <a:off x="565484" y="1652875"/>
            <a:ext cx="4499811" cy="4466933"/>
          </a:xfrm>
          <a:solidFill>
            <a:schemeClr val="accent4">
              <a:lumMod val="60000"/>
              <a:lumOff val="40000"/>
              <a:alpha val="61592"/>
            </a:schemeClr>
          </a:solidFill>
          <a:ln>
            <a:solidFill>
              <a:schemeClr val="tx1">
                <a:lumMod val="50000"/>
                <a:lumOff val="50000"/>
              </a:schemeClr>
            </a:solidFill>
          </a:ln>
        </p:spPr>
        <p:txBody>
          <a:bodyPr anchor="ctr">
            <a:normAutofit/>
          </a:bodyPr>
          <a:lstStyle/>
          <a:p>
            <a:pPr marL="285750" lvl="0" indent="-285750">
              <a:spcBef>
                <a:spcPts val="0"/>
              </a:spcBef>
            </a:pPr>
            <a:endParaRPr lang="en-US" sz="2000" dirty="0"/>
          </a:p>
          <a:p>
            <a:pPr marL="285750" lvl="0" indent="-285750">
              <a:spcBef>
                <a:spcPts val="0"/>
              </a:spcBef>
            </a:pPr>
            <a:r>
              <a:rPr lang="en-US" sz="2000" dirty="0"/>
              <a:t>To understand the benefits of a Shaklee business – tangible and intangible</a:t>
            </a:r>
          </a:p>
          <a:p>
            <a:pPr marL="285750" lvl="0" indent="-285750">
              <a:spcBef>
                <a:spcPts val="0"/>
              </a:spcBef>
            </a:pPr>
            <a:endParaRPr lang="en-US" sz="2000" dirty="0"/>
          </a:p>
          <a:p>
            <a:pPr marL="285750" lvl="0" indent="-285750">
              <a:spcBef>
                <a:spcPts val="0"/>
              </a:spcBef>
            </a:pPr>
            <a:r>
              <a:rPr lang="en-US" sz="2000" kern="0" dirty="0"/>
              <a:t>To create a clear picture of </a:t>
            </a:r>
            <a:r>
              <a:rPr lang="en-US" sz="2000" b="1" kern="0" dirty="0"/>
              <a:t>WHAT </a:t>
            </a:r>
            <a:r>
              <a:rPr lang="en-US" sz="2000" kern="0" dirty="0"/>
              <a:t>we want our Shaklee business to provide for us .. and for others.</a:t>
            </a:r>
            <a:r>
              <a:rPr lang="en-US" sz="2000" dirty="0"/>
              <a:t>  </a:t>
            </a:r>
          </a:p>
          <a:p>
            <a:pPr marL="0" lvl="0" indent="0">
              <a:spcBef>
                <a:spcPts val="0"/>
              </a:spcBef>
              <a:buNone/>
            </a:pPr>
            <a:r>
              <a:rPr lang="en-US" sz="2000" dirty="0"/>
              <a:t>      </a:t>
            </a:r>
          </a:p>
          <a:p>
            <a:pPr>
              <a:spcBef>
                <a:spcPts val="0"/>
              </a:spcBef>
            </a:pPr>
            <a:r>
              <a:rPr lang="en-US" sz="2000" dirty="0"/>
              <a:t>To determine</a:t>
            </a:r>
            <a:r>
              <a:rPr lang="en-US" sz="2000" b="1" dirty="0"/>
              <a:t> WHY </a:t>
            </a:r>
            <a:r>
              <a:rPr lang="en-US" sz="2000" dirty="0"/>
              <a:t>we want to develop a Shaklee business</a:t>
            </a:r>
          </a:p>
          <a:p>
            <a:pPr marL="0" lvl="0" indent="0">
              <a:spcBef>
                <a:spcPts val="0"/>
              </a:spcBef>
              <a:buNone/>
            </a:pPr>
            <a:r>
              <a:rPr lang="en-US" sz="2000" dirty="0"/>
              <a:t>	</a:t>
            </a:r>
          </a:p>
          <a:p>
            <a:pPr>
              <a:spcBef>
                <a:spcPts val="0"/>
              </a:spcBef>
            </a:pPr>
            <a:r>
              <a:rPr lang="en-US" sz="2000" dirty="0"/>
              <a:t>To begin learning communication skills that will help us have honest, authentic, conversations </a:t>
            </a:r>
          </a:p>
          <a:p>
            <a:pPr marL="0" indent="0">
              <a:buNone/>
            </a:pPr>
            <a:endParaRPr lang="en-US" sz="1700"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5504505" y="1652876"/>
            <a:ext cx="6442854" cy="4466933"/>
          </a:xfrm>
          <a:prstGeom prst="rect">
            <a:avLst/>
          </a:prstGeom>
          <a:ln>
            <a:solidFill>
              <a:schemeClr val="tx1">
                <a:lumMod val="50000"/>
                <a:lumOff val="50000"/>
              </a:schemeClr>
            </a:solidFill>
          </a:ln>
        </p:spPr>
      </p:pic>
      <p:sp>
        <p:nvSpPr>
          <p:cNvPr id="5" name="TextBox 4">
            <a:extLst>
              <a:ext uri="{FF2B5EF4-FFF2-40B4-BE49-F238E27FC236}">
                <a16:creationId xmlns:a16="http://schemas.microsoft.com/office/drawing/2014/main" id="{4587ABEF-9E38-3A4D-A6B6-FC59EB81E194}"/>
              </a:ext>
            </a:extLst>
          </p:cNvPr>
          <p:cNvSpPr txBox="1"/>
          <p:nvPr/>
        </p:nvSpPr>
        <p:spPr>
          <a:xfrm>
            <a:off x="11261558" y="6340642"/>
            <a:ext cx="685801"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977003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4">
            <a:extLst>
              <a:ext uri="{FF2B5EF4-FFF2-40B4-BE49-F238E27FC236}">
                <a16:creationId xmlns:a16="http://schemas.microsoft.com/office/drawing/2014/main" id="{394842B0-684D-44CC-B4BC-D13331CFD2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A4D75A-F9B4-A440-B488-4B7A3BB39C5F}"/>
              </a:ext>
            </a:extLst>
          </p:cNvPr>
          <p:cNvSpPr>
            <a:spLocks noGrp="1"/>
          </p:cNvSpPr>
          <p:nvPr>
            <p:ph type="title"/>
          </p:nvPr>
        </p:nvSpPr>
        <p:spPr>
          <a:xfrm>
            <a:off x="891950" y="731520"/>
            <a:ext cx="6287193" cy="1243584"/>
          </a:xfrm>
          <a:ln>
            <a:solidFill>
              <a:schemeClr val="tx1">
                <a:lumMod val="50000"/>
                <a:lumOff val="50000"/>
              </a:schemeClr>
            </a:solidFill>
          </a:ln>
        </p:spPr>
        <p:txBody>
          <a:bodyPr vert="horz" lIns="91440" tIns="45720" rIns="91440" bIns="45720" rtlCol="0" anchor="b">
            <a:normAutofit/>
          </a:bodyPr>
          <a:lstStyle/>
          <a:p>
            <a:pPr algn="ctr" defTabSz="914400">
              <a:lnSpc>
                <a:spcPct val="90000"/>
              </a:lnSpc>
            </a:pPr>
            <a:r>
              <a:rPr lang="en-US" sz="4000" b="0" kern="1200" dirty="0">
                <a:solidFill>
                  <a:schemeClr val="tx1"/>
                </a:solidFill>
                <a:latin typeface="+mj-lt"/>
                <a:ea typeface="+mj-ea"/>
                <a:cs typeface="+mj-cs"/>
              </a:rPr>
              <a:t>Samantha </a:t>
            </a:r>
            <a:r>
              <a:rPr lang="en-US" sz="4000" b="0" kern="1200" dirty="0" err="1">
                <a:solidFill>
                  <a:schemeClr val="tx1"/>
                </a:solidFill>
                <a:latin typeface="+mj-lt"/>
                <a:ea typeface="+mj-ea"/>
                <a:cs typeface="+mj-cs"/>
              </a:rPr>
              <a:t>Kalasek’s</a:t>
            </a:r>
            <a:r>
              <a:rPr lang="en-US" sz="4000" b="0" kern="1200" dirty="0">
                <a:solidFill>
                  <a:schemeClr val="tx1"/>
                </a:solidFill>
                <a:latin typeface="+mj-lt"/>
                <a:ea typeface="+mj-ea"/>
                <a:cs typeface="+mj-cs"/>
              </a:rPr>
              <a:t> Story  </a:t>
            </a:r>
            <a:br>
              <a:rPr lang="en-US" sz="4000" b="0" kern="1200" dirty="0">
                <a:solidFill>
                  <a:schemeClr val="tx1"/>
                </a:solidFill>
                <a:latin typeface="+mj-lt"/>
                <a:ea typeface="+mj-ea"/>
                <a:cs typeface="+mj-cs"/>
              </a:rPr>
            </a:br>
            <a:r>
              <a:rPr lang="en-US" sz="4000" b="0" kern="1200" dirty="0">
                <a:solidFill>
                  <a:schemeClr val="tx1"/>
                </a:solidFill>
                <a:latin typeface="+mj-lt"/>
                <a:ea typeface="+mj-ea"/>
                <a:cs typeface="+mj-cs"/>
              </a:rPr>
              <a:t>Part 1</a:t>
            </a:r>
          </a:p>
        </p:txBody>
      </p:sp>
      <p:sp>
        <p:nvSpPr>
          <p:cNvPr id="13" name="sketch line">
            <a:extLst>
              <a:ext uri="{FF2B5EF4-FFF2-40B4-BE49-F238E27FC236}">
                <a16:creationId xmlns:a16="http://schemas.microsoft.com/office/drawing/2014/main" id="{4C2A3DC3-F495-4B99-9FF3-3FB30D632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E5AD4AF-489C-C440-801F-CB87C483A33E}"/>
              </a:ext>
            </a:extLst>
          </p:cNvPr>
          <p:cNvSpPr>
            <a:spLocks noGrp="1"/>
          </p:cNvSpPr>
          <p:nvPr>
            <p:ph idx="1"/>
          </p:nvPr>
        </p:nvSpPr>
        <p:spPr>
          <a:xfrm>
            <a:off x="891950" y="2668198"/>
            <a:ext cx="5982394" cy="3954462"/>
          </a:xfrm>
        </p:spPr>
        <p:txBody>
          <a:bodyPr vert="horz" lIns="91440" tIns="45720" rIns="91440" bIns="45720" rtlCol="0">
            <a:normAutofit/>
          </a:bodyPr>
          <a:lstStyle/>
          <a:p>
            <a:pPr indent="-228600" defTabSz="914400">
              <a:lnSpc>
                <a:spcPct val="90000"/>
              </a:lnSpc>
              <a:buFont typeface="Arial" panose="020B0604020202020204" pitchFamily="34" charset="0"/>
              <a:buChar char="•"/>
            </a:pPr>
            <a:r>
              <a:rPr lang="en-US" sz="1500" dirty="0"/>
              <a:t>Baby #3 born with rare disorder --</a:t>
            </a:r>
          </a:p>
          <a:p>
            <a:pPr lvl="1" indent="-228600" defTabSz="914400">
              <a:lnSpc>
                <a:spcPct val="90000"/>
              </a:lnSpc>
              <a:buFont typeface="Arial" panose="020B0604020202020204" pitchFamily="34" charset="0"/>
              <a:buChar char="•"/>
            </a:pPr>
            <a:r>
              <a:rPr lang="en-US" sz="1400" dirty="0"/>
              <a:t>lived in NICU (Neonatal Intensive Care Unit) for 6 weeks; </a:t>
            </a:r>
          </a:p>
          <a:p>
            <a:pPr lvl="1" indent="-228600" defTabSz="914400">
              <a:lnSpc>
                <a:spcPct val="90000"/>
              </a:lnSpc>
              <a:buFont typeface="Arial" panose="020B0604020202020204" pitchFamily="34" charset="0"/>
              <a:buChar char="•"/>
            </a:pPr>
            <a:r>
              <a:rPr lang="en-US" sz="1400" dirty="0"/>
              <a:t>learning about his disorder and getting him ready to come home (oxygen and feeding tubes, constant supervising, administering injections, etc.) </a:t>
            </a:r>
          </a:p>
          <a:p>
            <a:pPr indent="-228600" defTabSz="914400">
              <a:lnSpc>
                <a:spcPct val="90000"/>
              </a:lnSpc>
              <a:buFont typeface="Arial" panose="020B0604020202020204" pitchFamily="34" charset="0"/>
              <a:buChar char="•"/>
            </a:pPr>
            <a:r>
              <a:rPr lang="en-US" sz="1500" dirty="0"/>
              <a:t> Introduced to Shaklee --</a:t>
            </a:r>
          </a:p>
          <a:p>
            <a:pPr lvl="1" indent="-228600" defTabSz="914400">
              <a:lnSpc>
                <a:spcPct val="90000"/>
              </a:lnSpc>
              <a:buFont typeface="Arial" panose="020B0604020202020204" pitchFamily="34" charset="0"/>
              <a:buChar char="•"/>
            </a:pPr>
            <a:r>
              <a:rPr lang="en-US" sz="1500" dirty="0"/>
              <a:t>felt like a new human by week 2</a:t>
            </a:r>
            <a:endParaRPr lang="en-US" sz="966" dirty="0"/>
          </a:p>
          <a:p>
            <a:pPr lvl="1" indent="-228600" defTabSz="914400">
              <a:lnSpc>
                <a:spcPct val="90000"/>
              </a:lnSpc>
              <a:buFont typeface="Arial" panose="020B0604020202020204" pitchFamily="34" charset="0"/>
              <a:buChar char="•"/>
            </a:pPr>
            <a:r>
              <a:rPr lang="en-US" sz="1500" dirty="0"/>
              <a:t>started my own investigation of Shaklee’s products to figure out why</a:t>
            </a:r>
          </a:p>
          <a:p>
            <a:pPr indent="-228600" defTabSz="914400">
              <a:lnSpc>
                <a:spcPct val="90000"/>
              </a:lnSpc>
              <a:buFont typeface="Arial" panose="020B0604020202020204" pitchFamily="34" charset="0"/>
              <a:buChar char="•"/>
            </a:pPr>
            <a:r>
              <a:rPr lang="en-US" sz="1500" dirty="0"/>
              <a:t>I learned about Paxton's needs at the same time I was learning about Shaklee and all they offered. It was a perfect union. </a:t>
            </a:r>
          </a:p>
          <a:p>
            <a:pPr indent="-228600" defTabSz="914400">
              <a:lnSpc>
                <a:spcPct val="90000"/>
              </a:lnSpc>
              <a:buFont typeface="Arial" panose="020B0604020202020204" pitchFamily="34" charset="0"/>
              <a:buChar char="•"/>
            </a:pPr>
            <a:r>
              <a:rPr lang="en-US" sz="1500" dirty="0"/>
              <a:t>Shaklee-</a:t>
            </a:r>
            <a:r>
              <a:rPr lang="en-US" sz="1500" dirty="0" err="1"/>
              <a:t>ized</a:t>
            </a:r>
            <a:r>
              <a:rPr lang="en-US" sz="1500" dirty="0"/>
              <a:t> our home and lives. .. Saw positive change immediately.</a:t>
            </a:r>
          </a:p>
          <a:p>
            <a:pPr marL="1123923" lvl="2" indent="-285750" defTabSz="914400">
              <a:lnSpc>
                <a:spcPct val="90000"/>
              </a:lnSpc>
              <a:buFont typeface="Arial" panose="020B0604020202020204" pitchFamily="34" charset="0"/>
              <a:buChar char="•"/>
            </a:pPr>
            <a:r>
              <a:rPr lang="en-US" sz="1500" dirty="0"/>
              <a:t>Husband’s migraines gone.</a:t>
            </a:r>
          </a:p>
          <a:p>
            <a:pPr marL="1123923" lvl="2" indent="-285750" defTabSz="914400">
              <a:lnSpc>
                <a:spcPct val="90000"/>
              </a:lnSpc>
              <a:buFont typeface="Arial" panose="020B0604020202020204" pitchFamily="34" charset="0"/>
              <a:buChar char="•"/>
            </a:pPr>
            <a:r>
              <a:rPr lang="en-US" sz="1500" dirty="0"/>
              <a:t>2 </a:t>
            </a:r>
            <a:r>
              <a:rPr lang="en-US" sz="1500" dirty="0" err="1"/>
              <a:t>yr</a:t>
            </a:r>
            <a:r>
              <a:rPr lang="en-US" sz="1500" dirty="0"/>
              <a:t> old and 4 </a:t>
            </a:r>
            <a:r>
              <a:rPr lang="en-US" sz="1500" dirty="0" err="1"/>
              <a:t>yr</a:t>
            </a:r>
            <a:r>
              <a:rPr lang="en-US" sz="1500" dirty="0"/>
              <a:t> old children were healthier </a:t>
            </a:r>
          </a:p>
          <a:p>
            <a:pPr marL="1123923" lvl="2" indent="-285750" defTabSz="914400">
              <a:lnSpc>
                <a:spcPct val="90000"/>
              </a:lnSpc>
            </a:pPr>
            <a:r>
              <a:rPr lang="en-US" sz="1500" dirty="0"/>
              <a:t>I felt confident….for maybe the first time… in how I was helping them with nutrition and immunity. </a:t>
            </a:r>
          </a:p>
          <a:p>
            <a:pPr indent="-228600" defTabSz="914400">
              <a:lnSpc>
                <a:spcPct val="90000"/>
              </a:lnSpc>
              <a:buFont typeface="Arial" panose="020B0604020202020204" pitchFamily="34" charset="0"/>
              <a:buChar char="•"/>
            </a:pPr>
            <a:endParaRPr lang="en-US" sz="1500" b="0" i="0" dirty="0">
              <a:effectLst/>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8156454" y="-7"/>
            <a:ext cx="4035547" cy="4178808"/>
          </a:xfrm>
          <a:custGeom>
            <a:avLst/>
            <a:gdLst/>
            <a:ahLst/>
            <a:cxnLst/>
            <a:rect l="l" t="t" r="r" b="b"/>
            <a:pathLst>
              <a:path w="4035547" h="4178808">
                <a:moveTo>
                  <a:pt x="14988" y="0"/>
                </a:moveTo>
                <a:lnTo>
                  <a:pt x="4035547" y="0"/>
                </a:lnTo>
                <a:lnTo>
                  <a:pt x="4035547" y="4161794"/>
                </a:lnTo>
                <a:lnTo>
                  <a:pt x="3918602" y="4164199"/>
                </a:lnTo>
                <a:cubicBezTo>
                  <a:pt x="3673497" y="4178956"/>
                  <a:pt x="3428120" y="4172295"/>
                  <a:pt x="3183014" y="4175560"/>
                </a:cubicBezTo>
                <a:cubicBezTo>
                  <a:pt x="2855121" y="4180001"/>
                  <a:pt x="2527499" y="4168639"/>
                  <a:pt x="2199742" y="4167595"/>
                </a:cubicBezTo>
                <a:cubicBezTo>
                  <a:pt x="2132562" y="4167334"/>
                  <a:pt x="2065110" y="4170729"/>
                  <a:pt x="1998202" y="4175952"/>
                </a:cubicBezTo>
                <a:cubicBezTo>
                  <a:pt x="1905507" y="4183005"/>
                  <a:pt x="1814033" y="4174124"/>
                  <a:pt x="1722153" y="4165766"/>
                </a:cubicBezTo>
                <a:cubicBezTo>
                  <a:pt x="1611407" y="4155711"/>
                  <a:pt x="1500933" y="4164591"/>
                  <a:pt x="1390867" y="4176214"/>
                </a:cubicBezTo>
                <a:lnTo>
                  <a:pt x="1348076" y="4178808"/>
                </a:lnTo>
                <a:lnTo>
                  <a:pt x="597587" y="4178808"/>
                </a:lnTo>
                <a:lnTo>
                  <a:pt x="507890" y="4175773"/>
                </a:lnTo>
                <a:cubicBezTo>
                  <a:pt x="403218" y="4174810"/>
                  <a:pt x="298546" y="4175691"/>
                  <a:pt x="193840" y="4176214"/>
                </a:cubicBezTo>
                <a:lnTo>
                  <a:pt x="2757" y="4175742"/>
                </a:lnTo>
                <a:lnTo>
                  <a:pt x="2810" y="4034870"/>
                </a:lnTo>
                <a:cubicBezTo>
                  <a:pt x="5629" y="3979851"/>
                  <a:pt x="10539" y="3924896"/>
                  <a:pt x="15416" y="3870068"/>
                </a:cubicBezTo>
                <a:cubicBezTo>
                  <a:pt x="23018" y="3799731"/>
                  <a:pt x="25045" y="3728899"/>
                  <a:pt x="21498" y="3658244"/>
                </a:cubicBezTo>
                <a:cubicBezTo>
                  <a:pt x="17063" y="3602147"/>
                  <a:pt x="10095" y="3546050"/>
                  <a:pt x="8828" y="3489953"/>
                </a:cubicBezTo>
                <a:cubicBezTo>
                  <a:pt x="6548" y="3389688"/>
                  <a:pt x="7434" y="3289424"/>
                  <a:pt x="13262" y="3189160"/>
                </a:cubicBezTo>
                <a:cubicBezTo>
                  <a:pt x="16176" y="3138901"/>
                  <a:pt x="20864" y="3089150"/>
                  <a:pt x="22891" y="3038510"/>
                </a:cubicBezTo>
                <a:cubicBezTo>
                  <a:pt x="24918" y="2987870"/>
                  <a:pt x="28973" y="2936723"/>
                  <a:pt x="17444" y="2887098"/>
                </a:cubicBezTo>
                <a:cubicBezTo>
                  <a:pt x="-2068" y="2802699"/>
                  <a:pt x="12249" y="2718680"/>
                  <a:pt x="16430" y="2634534"/>
                </a:cubicBezTo>
                <a:cubicBezTo>
                  <a:pt x="18964" y="2582244"/>
                  <a:pt x="34168" y="2528685"/>
                  <a:pt x="20738" y="2477919"/>
                </a:cubicBezTo>
                <a:cubicBezTo>
                  <a:pt x="-421" y="2398342"/>
                  <a:pt x="13389" y="2320415"/>
                  <a:pt x="20738" y="2242107"/>
                </a:cubicBezTo>
                <a:cubicBezTo>
                  <a:pt x="29213" y="2168001"/>
                  <a:pt x="27718" y="2093082"/>
                  <a:pt x="16303" y="2019369"/>
                </a:cubicBezTo>
                <a:cubicBezTo>
                  <a:pt x="1986" y="1946239"/>
                  <a:pt x="1986" y="1871028"/>
                  <a:pt x="16303" y="1797899"/>
                </a:cubicBezTo>
                <a:cubicBezTo>
                  <a:pt x="28162" y="1737537"/>
                  <a:pt x="29530" y="1675589"/>
                  <a:pt x="20357" y="1614758"/>
                </a:cubicBezTo>
                <a:cubicBezTo>
                  <a:pt x="14149" y="1571226"/>
                  <a:pt x="3000" y="1527947"/>
                  <a:pt x="1480" y="1484415"/>
                </a:cubicBezTo>
                <a:cubicBezTo>
                  <a:pt x="-1662" y="1393377"/>
                  <a:pt x="200" y="1302238"/>
                  <a:pt x="7055" y="1211417"/>
                </a:cubicBezTo>
                <a:cubicBezTo>
                  <a:pt x="15036" y="1107980"/>
                  <a:pt x="30366" y="1004923"/>
                  <a:pt x="19724" y="900725"/>
                </a:cubicBezTo>
                <a:cubicBezTo>
                  <a:pt x="16050" y="864934"/>
                  <a:pt x="8575" y="829270"/>
                  <a:pt x="7815" y="793353"/>
                </a:cubicBezTo>
                <a:cubicBezTo>
                  <a:pt x="6168" y="726087"/>
                  <a:pt x="5407" y="659710"/>
                  <a:pt x="9208" y="590286"/>
                </a:cubicBezTo>
                <a:cubicBezTo>
                  <a:pt x="13009" y="520863"/>
                  <a:pt x="27452" y="450424"/>
                  <a:pt x="17697" y="382270"/>
                </a:cubicBezTo>
                <a:cubicBezTo>
                  <a:pt x="7941" y="314115"/>
                  <a:pt x="14276" y="247103"/>
                  <a:pt x="20611" y="180218"/>
                </a:cubicBezTo>
                <a:cubicBezTo>
                  <a:pt x="23652" y="148426"/>
                  <a:pt x="25711" y="116982"/>
                  <a:pt x="25156" y="85665"/>
                </a:cubicBezTo>
                <a:close/>
              </a:path>
            </a:pathLst>
          </a:custGeom>
        </p:spPr>
      </p:pic>
      <p:pic>
        <p:nvPicPr>
          <p:cNvPr id="10" name="Picture 9"/>
          <p:cNvPicPr>
            <a:picLocks noChangeAspect="1"/>
          </p:cNvPicPr>
          <p:nvPr/>
        </p:nvPicPr>
        <p:blipFill rotWithShape="1">
          <a:blip r:embed="rId4">
            <a:extLst>
              <a:ext uri="{28A0092B-C50C-407E-A947-70E740481C1C}">
                <a14:useLocalDpi xmlns:a14="http://schemas.microsoft.com/office/drawing/2010/main"/>
              </a:ext>
            </a:extLst>
          </a:blip>
          <a:srcRect r="-1" b="-1"/>
          <a:stretch/>
        </p:blipFill>
        <p:spPr>
          <a:xfrm>
            <a:off x="8144356" y="4267201"/>
            <a:ext cx="4047645" cy="2590808"/>
          </a:xfrm>
          <a:custGeom>
            <a:avLst/>
            <a:gdLst/>
            <a:ahLst/>
            <a:cxnLst/>
            <a:rect l="l" t="t" r="r" b="b"/>
            <a:pathLst>
              <a:path w="4047645" h="2495811">
                <a:moveTo>
                  <a:pt x="2441891" y="4"/>
                </a:moveTo>
                <a:cubicBezTo>
                  <a:pt x="2489381" y="-78"/>
                  <a:pt x="2536882" y="1163"/>
                  <a:pt x="2584383" y="4428"/>
                </a:cubicBezTo>
                <a:cubicBezTo>
                  <a:pt x="2744314" y="17813"/>
                  <a:pt x="2904989" y="21079"/>
                  <a:pt x="3065367" y="14222"/>
                </a:cubicBezTo>
                <a:cubicBezTo>
                  <a:pt x="3194244" y="5694"/>
                  <a:pt x="3323514" y="4206"/>
                  <a:pt x="3452568" y="9782"/>
                </a:cubicBezTo>
                <a:cubicBezTo>
                  <a:pt x="3572813" y="16442"/>
                  <a:pt x="3693059" y="23233"/>
                  <a:pt x="3813712" y="19315"/>
                </a:cubicBezTo>
                <a:cubicBezTo>
                  <a:pt x="3861755" y="17748"/>
                  <a:pt x="3909121" y="15789"/>
                  <a:pt x="3956758" y="13177"/>
                </a:cubicBezTo>
                <a:lnTo>
                  <a:pt x="4047645" y="9696"/>
                </a:lnTo>
                <a:lnTo>
                  <a:pt x="4047645" y="2495811"/>
                </a:lnTo>
                <a:lnTo>
                  <a:pt x="28177" y="2495811"/>
                </a:lnTo>
                <a:lnTo>
                  <a:pt x="28782" y="2485852"/>
                </a:lnTo>
                <a:cubicBezTo>
                  <a:pt x="31911" y="2365446"/>
                  <a:pt x="35027" y="2245002"/>
                  <a:pt x="38157" y="2124521"/>
                </a:cubicBezTo>
                <a:cubicBezTo>
                  <a:pt x="38284" y="2119444"/>
                  <a:pt x="39171" y="2114494"/>
                  <a:pt x="39171" y="2109417"/>
                </a:cubicBezTo>
                <a:cubicBezTo>
                  <a:pt x="48166" y="1995573"/>
                  <a:pt x="53107" y="1881729"/>
                  <a:pt x="18899" y="1770550"/>
                </a:cubicBezTo>
                <a:cubicBezTo>
                  <a:pt x="15871" y="1760104"/>
                  <a:pt x="14262" y="1749304"/>
                  <a:pt x="14084" y="1738440"/>
                </a:cubicBezTo>
                <a:cubicBezTo>
                  <a:pt x="12413" y="1641514"/>
                  <a:pt x="16644" y="1544587"/>
                  <a:pt x="26754" y="1448181"/>
                </a:cubicBezTo>
                <a:cubicBezTo>
                  <a:pt x="31949" y="1389038"/>
                  <a:pt x="26754" y="1329006"/>
                  <a:pt x="43478" y="1270498"/>
                </a:cubicBezTo>
                <a:cubicBezTo>
                  <a:pt x="50864" y="1241421"/>
                  <a:pt x="55109" y="1211634"/>
                  <a:pt x="56147" y="1181656"/>
                </a:cubicBezTo>
                <a:cubicBezTo>
                  <a:pt x="59948" y="1109060"/>
                  <a:pt x="38537" y="1040779"/>
                  <a:pt x="18139" y="972244"/>
                </a:cubicBezTo>
                <a:cubicBezTo>
                  <a:pt x="7370" y="935945"/>
                  <a:pt x="-5426" y="898886"/>
                  <a:pt x="2429" y="860811"/>
                </a:cubicBezTo>
                <a:cubicBezTo>
                  <a:pt x="16707" y="802251"/>
                  <a:pt x="24854" y="742359"/>
                  <a:pt x="26754" y="682112"/>
                </a:cubicBezTo>
                <a:cubicBezTo>
                  <a:pt x="26754" y="639468"/>
                  <a:pt x="16365" y="597712"/>
                  <a:pt x="20039" y="555195"/>
                </a:cubicBezTo>
                <a:cubicBezTo>
                  <a:pt x="28211" y="472712"/>
                  <a:pt x="30238" y="389734"/>
                  <a:pt x="26121" y="306946"/>
                </a:cubicBezTo>
                <a:cubicBezTo>
                  <a:pt x="26095" y="273846"/>
                  <a:pt x="29846" y="240848"/>
                  <a:pt x="37270" y="208585"/>
                </a:cubicBezTo>
                <a:cubicBezTo>
                  <a:pt x="46506" y="151651"/>
                  <a:pt x="48419" y="93777"/>
                  <a:pt x="42971" y="36360"/>
                </a:cubicBezTo>
                <a:lnTo>
                  <a:pt x="38853" y="8429"/>
                </a:lnTo>
                <a:lnTo>
                  <a:pt x="56649" y="7824"/>
                </a:lnTo>
                <a:cubicBezTo>
                  <a:pt x="210497" y="-156"/>
                  <a:pt x="364754" y="3162"/>
                  <a:pt x="518087" y="17748"/>
                </a:cubicBezTo>
                <a:cubicBezTo>
                  <a:pt x="626567" y="25440"/>
                  <a:pt x="735534" y="24213"/>
                  <a:pt x="843809" y="14092"/>
                </a:cubicBezTo>
                <a:cubicBezTo>
                  <a:pt x="1042499" y="-1711"/>
                  <a:pt x="1240782" y="10958"/>
                  <a:pt x="1439065" y="21666"/>
                </a:cubicBezTo>
                <a:cubicBezTo>
                  <a:pt x="1631105" y="32113"/>
                  <a:pt x="1823010" y="24408"/>
                  <a:pt x="2015050" y="17487"/>
                </a:cubicBezTo>
                <a:cubicBezTo>
                  <a:pt x="2157045" y="12394"/>
                  <a:pt x="2299420" y="249"/>
                  <a:pt x="2441891" y="4"/>
                </a:cubicBezTo>
                <a:close/>
              </a:path>
            </a:pathLst>
          </a:custGeom>
        </p:spPr>
      </p:pic>
      <p:sp>
        <p:nvSpPr>
          <p:cNvPr id="5" name="AutoShape 2" descr="https://mail.google.com/mail/u/0?ui=2&amp;ik=59108e47bc&amp;attid=0.2&amp;permmsgid=msg-f:1715100957285431071&amp;th=17cd433bd0ee371f&amp;view=fimg&amp;fur=ip&amp;sz=s0-l75-ft&amp;attbid=ANGjdJ9TOaqQ7vBUcCRiQESd7a5u4dyvSgwocCL_WKGFy1dr6ikvkYNvvATKksxR7N0jGPjba0psr5ycSYvmNjfD31QgHsWyqSWZ_AO8Hk-phOezEYDaBdMUTKuwu_k&amp;disp=emb&amp;realattid=17cd41a5778b2be08e9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https://mail.google.com/mail/u/0?ui=2&amp;ik=59108e47bc&amp;attid=0.2&amp;permmsgid=msg-f:1715100957285431071&amp;th=17cd433bd0ee371f&amp;view=fimg&amp;fur=ip&amp;sz=s0-l75-ft&amp;attbid=ANGjdJ9TOaqQ7vBUcCRiQESd7a5u4dyvSgwocCL_WKGFy1dr6ikvkYNvvATKksxR7N0jGPjba0psr5ycSYvmNjfD31QgHsWyqSWZ_AO8Hk-phOezEYDaBdMUTKuwu_k&amp;disp=emb&amp;realattid=17cd41a5778b2be08e92"/>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6" descr="IMG_3168.jpe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59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BD70B5B-B4A9-D742-87D9-7C1F829E0513}"/>
              </a:ext>
            </a:extLst>
          </p:cNvPr>
          <p:cNvSpPr txBox="1"/>
          <p:nvPr/>
        </p:nvSpPr>
        <p:spPr>
          <a:xfrm>
            <a:off x="445168" y="2457138"/>
            <a:ext cx="4030579" cy="394346"/>
          </a:xfrm>
          <a:prstGeom prst="rect">
            <a:avLst/>
          </a:prstGeom>
          <a:solidFill>
            <a:schemeClr val="bg1"/>
          </a:solidFill>
        </p:spPr>
        <p:txBody>
          <a:bodyPr wrap="square" rtlCol="0">
            <a:spAutoFit/>
          </a:bodyPr>
          <a:lstStyle/>
          <a:p>
            <a:endParaRPr lang="en-US" dirty="0"/>
          </a:p>
        </p:txBody>
      </p:sp>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8EDD5B-EFC9-A44F-854E-3E65298F8A37}"/>
              </a:ext>
            </a:extLst>
          </p:cNvPr>
          <p:cNvSpPr>
            <a:spLocks noGrp="1"/>
          </p:cNvSpPr>
          <p:nvPr>
            <p:ph type="title"/>
          </p:nvPr>
        </p:nvSpPr>
        <p:spPr>
          <a:xfrm>
            <a:off x="428323" y="496281"/>
            <a:ext cx="4877243" cy="1091696"/>
          </a:xfrm>
          <a:ln>
            <a:solidFill>
              <a:schemeClr val="tx1">
                <a:lumMod val="50000"/>
                <a:lumOff val="50000"/>
              </a:schemeClr>
            </a:solidFill>
          </a:ln>
        </p:spPr>
        <p:txBody>
          <a:bodyPr anchor="b">
            <a:noAutofit/>
          </a:bodyPr>
          <a:lstStyle/>
          <a:p>
            <a:r>
              <a:rPr lang="en-US" sz="3200" dirty="0"/>
              <a:t>Samantha </a:t>
            </a:r>
            <a:r>
              <a:rPr lang="en-US" sz="3200" dirty="0" err="1"/>
              <a:t>Kalasek’s</a:t>
            </a:r>
            <a:r>
              <a:rPr lang="en-US" sz="3200" dirty="0"/>
              <a:t> Story</a:t>
            </a:r>
            <a:br>
              <a:rPr lang="en-US" sz="3200" dirty="0"/>
            </a:br>
            <a:r>
              <a:rPr lang="en-US" sz="3200" dirty="0"/>
              <a:t>Part 2</a:t>
            </a:r>
          </a:p>
        </p:txBody>
      </p:sp>
      <p:sp>
        <p:nvSpPr>
          <p:cNvPr id="1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3DB0065-D35C-D94B-BE35-D32DE5E698D5}"/>
              </a:ext>
            </a:extLst>
          </p:cNvPr>
          <p:cNvSpPr>
            <a:spLocks noGrp="1"/>
          </p:cNvSpPr>
          <p:nvPr>
            <p:ph idx="1"/>
          </p:nvPr>
        </p:nvSpPr>
        <p:spPr>
          <a:xfrm>
            <a:off x="103830" y="1887538"/>
            <a:ext cx="5201737" cy="4670901"/>
          </a:xfrm>
        </p:spPr>
        <p:txBody>
          <a:bodyPr>
            <a:noAutofit/>
          </a:bodyPr>
          <a:lstStyle/>
          <a:p>
            <a:pPr defTabSz="914400">
              <a:spcBef>
                <a:spcPts val="1000"/>
              </a:spcBef>
            </a:pPr>
            <a:r>
              <a:rPr lang="en-US" sz="1600" dirty="0">
                <a:latin typeface="Arial" panose="020B0604020202020204" pitchFamily="34" charset="0"/>
              </a:rPr>
              <a:t>Joined the business after a year of being a loyal (and maybe obsessed) customer. </a:t>
            </a:r>
          </a:p>
          <a:p>
            <a:pPr marL="0" indent="0" defTabSz="914400">
              <a:spcBef>
                <a:spcPts val="1000"/>
              </a:spcBef>
              <a:buNone/>
            </a:pPr>
            <a:endParaRPr lang="en-US" sz="1600" dirty="0">
              <a:latin typeface="Arial" panose="020B0604020202020204" pitchFamily="34" charset="0"/>
            </a:endParaRPr>
          </a:p>
          <a:p>
            <a:pPr defTabSz="914400">
              <a:spcBef>
                <a:spcPts val="1000"/>
              </a:spcBef>
            </a:pPr>
            <a:r>
              <a:rPr lang="en-US" sz="1600" dirty="0">
                <a:latin typeface="Arial" panose="020B0604020202020204" pitchFamily="34" charset="0"/>
              </a:rPr>
              <a:t>Was starved for purpose and community after leaving job to stay home with Paxton. (Required daily therapy appts and medical care).</a:t>
            </a:r>
          </a:p>
          <a:p>
            <a:pPr defTabSz="914400">
              <a:spcBef>
                <a:spcPts val="1000"/>
              </a:spcBef>
            </a:pPr>
            <a:r>
              <a:rPr lang="en-US" sz="1600" dirty="0">
                <a:latin typeface="Arial" panose="020B0604020202020204" pitchFamily="34" charset="0"/>
              </a:rPr>
              <a:t>I had lost myself and forgotten some of the best parts of what makes me, me. This opportunity, and the work we get to do, has brought all of those things to surface. </a:t>
            </a:r>
          </a:p>
          <a:p>
            <a:pPr marL="0" indent="0" defTabSz="914400">
              <a:spcBef>
                <a:spcPts val="1000"/>
              </a:spcBef>
              <a:buNone/>
            </a:pPr>
            <a:r>
              <a:rPr lang="en-US" sz="1600" b="1" i="1" dirty="0">
                <a:latin typeface="Arial" panose="020B0604020202020204" pitchFamily="34" charset="0"/>
              </a:rPr>
              <a:t>	      </a:t>
            </a:r>
            <a:r>
              <a:rPr lang="en-US" sz="1600" b="1" dirty="0">
                <a:latin typeface="Arial" panose="020B0604020202020204" pitchFamily="34" charset="0"/>
              </a:rPr>
              <a:t>I found myself again</a:t>
            </a:r>
            <a:r>
              <a:rPr lang="en-US" sz="1600" b="1" i="1" dirty="0">
                <a:latin typeface="Arial" panose="020B0604020202020204" pitchFamily="34" charset="0"/>
              </a:rPr>
              <a:t>.</a:t>
            </a:r>
          </a:p>
          <a:p>
            <a:pPr defTabSz="914400">
              <a:spcBef>
                <a:spcPts val="1000"/>
              </a:spcBef>
            </a:pPr>
            <a:r>
              <a:rPr lang="en-US" sz="1600" dirty="0">
                <a:latin typeface="Arial" panose="020B0604020202020204" pitchFamily="34" charset="0"/>
              </a:rPr>
              <a:t>I can say with 100% confidence that I am a better wife and mom because of this business. I am more patient and creative and I am </a:t>
            </a:r>
            <a:r>
              <a:rPr lang="en-US" sz="1600" b="1" dirty="0">
                <a:latin typeface="Arial" panose="020B0604020202020204" pitchFamily="34" charset="0"/>
              </a:rPr>
              <a:t>modeling to my kids the importance of health, hard work, and serving others. </a:t>
            </a:r>
            <a:endParaRPr lang="en-US" sz="1600" b="1" dirty="0"/>
          </a:p>
        </p:txBody>
      </p:sp>
      <p:pic>
        <p:nvPicPr>
          <p:cNvPr id="4" name="Picture 3">
            <a:extLst>
              <a:ext uri="{FF2B5EF4-FFF2-40B4-BE49-F238E27FC236}">
                <a16:creationId xmlns:a16="http://schemas.microsoft.com/office/drawing/2014/main" id="{184F4627-904A-3842-A22D-248F727A5D1F}"/>
              </a:ext>
            </a:extLst>
          </p:cNvPr>
          <p:cNvPicPr>
            <a:picLocks noChangeAspect="1"/>
          </p:cNvPicPr>
          <p:nvPr/>
        </p:nvPicPr>
        <p:blipFill rotWithShape="1">
          <a:blip r:embed="rId3">
            <a:extLst>
              <a:ext uri="{28A0092B-C50C-407E-A947-70E740481C1C}">
                <a14:useLocalDpi xmlns:a14="http://schemas.microsoft.com/office/drawing/2010/main"/>
              </a:ext>
            </a:extLst>
          </a:blip>
          <a:srcRect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7" name="TextBox 6">
            <a:extLst>
              <a:ext uri="{FF2B5EF4-FFF2-40B4-BE49-F238E27FC236}">
                <a16:creationId xmlns:a16="http://schemas.microsoft.com/office/drawing/2014/main" id="{7891E2CE-5D6A-6740-8EAE-FB3FAF37B2C4}"/>
              </a:ext>
            </a:extLst>
          </p:cNvPr>
          <p:cNvSpPr txBox="1"/>
          <p:nvPr/>
        </p:nvSpPr>
        <p:spPr>
          <a:xfrm>
            <a:off x="502039" y="2457138"/>
            <a:ext cx="3741231" cy="229717"/>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313793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38477-3C48-CD46-8C05-064CE99A8640}"/>
              </a:ext>
            </a:extLst>
          </p:cNvPr>
          <p:cNvSpPr>
            <a:spLocks noGrp="1"/>
          </p:cNvSpPr>
          <p:nvPr>
            <p:ph type="title"/>
          </p:nvPr>
        </p:nvSpPr>
        <p:spPr>
          <a:xfrm>
            <a:off x="609600" y="250178"/>
            <a:ext cx="10972802" cy="963318"/>
          </a:xfrm>
        </p:spPr>
        <p:txBody>
          <a:bodyPr anchor="ctr">
            <a:normAutofit/>
          </a:bodyPr>
          <a:lstStyle/>
          <a:p>
            <a:r>
              <a:rPr lang="en-US" sz="4000" b="1" dirty="0"/>
              <a:t>Home Business Benefits</a:t>
            </a:r>
          </a:p>
        </p:txBody>
      </p:sp>
      <p:sp>
        <p:nvSpPr>
          <p:cNvPr id="10" name="Text Placeholder 2">
            <a:extLst>
              <a:ext uri="{FF2B5EF4-FFF2-40B4-BE49-F238E27FC236}">
                <a16:creationId xmlns:a16="http://schemas.microsoft.com/office/drawing/2014/main" id="{7E24BB65-92FF-41A9-9D66-D15F0717ECE6}"/>
              </a:ext>
            </a:extLst>
          </p:cNvPr>
          <p:cNvSpPr>
            <a:spLocks noGrp="1"/>
          </p:cNvSpPr>
          <p:nvPr>
            <p:ph type="body" idx="1"/>
          </p:nvPr>
        </p:nvSpPr>
        <p:spPr>
          <a:xfrm>
            <a:off x="609600" y="1535113"/>
            <a:ext cx="5386917" cy="639763"/>
          </a:xfrm>
          <a:ln>
            <a:solidFill>
              <a:schemeClr val="tx1">
                <a:lumMod val="50000"/>
                <a:lumOff val="50000"/>
              </a:schemeClr>
            </a:solidFill>
          </a:ln>
        </p:spPr>
        <p:txBody>
          <a:bodyPr/>
          <a:lstStyle/>
          <a:p>
            <a:r>
              <a:rPr lang="en-US" b="0" i="1" dirty="0"/>
              <a:t>Tangible Benefits</a:t>
            </a:r>
          </a:p>
        </p:txBody>
      </p:sp>
      <p:sp>
        <p:nvSpPr>
          <p:cNvPr id="4" name="Content Placeholder 3">
            <a:extLst>
              <a:ext uri="{FF2B5EF4-FFF2-40B4-BE49-F238E27FC236}">
                <a16:creationId xmlns:a16="http://schemas.microsoft.com/office/drawing/2014/main" id="{C7145909-BF84-F949-839D-B1B0AFEC1ACD}"/>
              </a:ext>
            </a:extLst>
          </p:cNvPr>
          <p:cNvSpPr>
            <a:spLocks noGrp="1"/>
          </p:cNvSpPr>
          <p:nvPr>
            <p:ph sz="half" idx="2"/>
          </p:nvPr>
        </p:nvSpPr>
        <p:spPr>
          <a:xfrm>
            <a:off x="609600" y="2174875"/>
            <a:ext cx="5386917" cy="3951288"/>
          </a:xfrm>
          <a:ln>
            <a:solidFill>
              <a:schemeClr val="tx1">
                <a:lumMod val="50000"/>
                <a:lumOff val="50000"/>
              </a:schemeClr>
            </a:solidFill>
          </a:ln>
        </p:spPr>
        <p:txBody>
          <a:bodyPr>
            <a:normAutofit/>
          </a:bodyPr>
          <a:lstStyle/>
          <a:p>
            <a:pPr>
              <a:lnSpc>
                <a:spcPct val="90000"/>
              </a:lnSpc>
              <a:buFont typeface="Wingdings" pitchFamily="2" charset="2"/>
              <a:buChar char="Ø"/>
            </a:pPr>
            <a:r>
              <a:rPr lang="en-US" sz="2000" dirty="0"/>
              <a:t>Health </a:t>
            </a:r>
          </a:p>
          <a:p>
            <a:pPr>
              <a:lnSpc>
                <a:spcPct val="90000"/>
              </a:lnSpc>
              <a:buFont typeface="Wingdings" pitchFamily="2" charset="2"/>
              <a:buChar char="Ø"/>
            </a:pPr>
            <a:r>
              <a:rPr lang="en-US" sz="2000" dirty="0"/>
              <a:t>Income ranging from $10,000 to $400,000/yr.</a:t>
            </a:r>
          </a:p>
          <a:p>
            <a:pPr>
              <a:lnSpc>
                <a:spcPct val="90000"/>
              </a:lnSpc>
              <a:buFont typeface="Wingdings" pitchFamily="2" charset="2"/>
              <a:buChar char="Ø"/>
            </a:pPr>
            <a:r>
              <a:rPr lang="en-US" sz="2000" dirty="0"/>
              <a:t>Travel  to international destinations (Kenyan safari, Bali, Paris, Mayan Riviera, Caribbean Cruises, Great Wall of China, Greece, </a:t>
            </a:r>
            <a:r>
              <a:rPr lang="en-US" sz="2000" dirty="0" err="1"/>
              <a:t>etc</a:t>
            </a:r>
            <a:r>
              <a:rPr lang="en-US" sz="2000" dirty="0"/>
              <a:t> )</a:t>
            </a:r>
          </a:p>
          <a:p>
            <a:pPr>
              <a:lnSpc>
                <a:spcPct val="90000"/>
              </a:lnSpc>
              <a:buFont typeface="Wingdings" pitchFamily="2" charset="2"/>
              <a:buChar char="Ø"/>
            </a:pPr>
            <a:r>
              <a:rPr lang="en-US" sz="2000" dirty="0"/>
              <a:t>Tax advantages</a:t>
            </a:r>
          </a:p>
          <a:p>
            <a:pPr>
              <a:lnSpc>
                <a:spcPct val="90000"/>
              </a:lnSpc>
              <a:buFont typeface="Wingdings" pitchFamily="2" charset="2"/>
              <a:buChar char="Ø"/>
            </a:pPr>
            <a:r>
              <a:rPr lang="en-US" sz="2000" dirty="0"/>
              <a:t>Monthly car payments</a:t>
            </a:r>
          </a:p>
          <a:p>
            <a:pPr>
              <a:lnSpc>
                <a:spcPct val="90000"/>
              </a:lnSpc>
              <a:buFont typeface="Wingdings" pitchFamily="2" charset="2"/>
              <a:buChar char="Ø"/>
            </a:pPr>
            <a:r>
              <a:rPr lang="en-US" sz="2000" dirty="0"/>
              <a:t>Flexible time </a:t>
            </a:r>
          </a:p>
          <a:p>
            <a:pPr>
              <a:lnSpc>
                <a:spcPct val="90000"/>
              </a:lnSpc>
              <a:buFont typeface="Wingdings" pitchFamily="2" charset="2"/>
              <a:buChar char="Ø"/>
            </a:pPr>
            <a:r>
              <a:rPr lang="en-US" sz="2000" dirty="0"/>
              <a:t>Financial security</a:t>
            </a:r>
          </a:p>
          <a:p>
            <a:pPr>
              <a:lnSpc>
                <a:spcPct val="90000"/>
              </a:lnSpc>
              <a:buFont typeface="Wingdings" pitchFamily="2" charset="2"/>
              <a:buChar char="Ø"/>
            </a:pPr>
            <a:r>
              <a:rPr lang="en-US" sz="2000" dirty="0"/>
              <a:t>Provide a source for extra income to eliminate debt and begin saving for college, retirement, etc.</a:t>
            </a:r>
          </a:p>
          <a:p>
            <a:pPr>
              <a:lnSpc>
                <a:spcPct val="90000"/>
              </a:lnSpc>
            </a:pPr>
            <a:endParaRPr lang="en-US" sz="2000" dirty="0"/>
          </a:p>
        </p:txBody>
      </p:sp>
      <p:sp>
        <p:nvSpPr>
          <p:cNvPr id="12" name="Text Placeholder 4">
            <a:extLst>
              <a:ext uri="{FF2B5EF4-FFF2-40B4-BE49-F238E27FC236}">
                <a16:creationId xmlns:a16="http://schemas.microsoft.com/office/drawing/2014/main" id="{03431FE4-A6F3-4CC6-B170-A9C1E167B48E}"/>
              </a:ext>
            </a:extLst>
          </p:cNvPr>
          <p:cNvSpPr>
            <a:spLocks noGrp="1"/>
          </p:cNvSpPr>
          <p:nvPr>
            <p:ph type="body" sz="quarter" idx="3"/>
          </p:nvPr>
        </p:nvSpPr>
        <p:spPr>
          <a:xfrm>
            <a:off x="6193369" y="1535113"/>
            <a:ext cx="5389033" cy="639763"/>
          </a:xfrm>
          <a:ln>
            <a:solidFill>
              <a:schemeClr val="tx1">
                <a:lumMod val="50000"/>
                <a:lumOff val="50000"/>
              </a:schemeClr>
            </a:solidFill>
          </a:ln>
        </p:spPr>
        <p:txBody>
          <a:bodyPr/>
          <a:lstStyle/>
          <a:p>
            <a:r>
              <a:rPr lang="en-US" b="0" i="1" dirty="0"/>
              <a:t>Intangible Benefits</a:t>
            </a:r>
          </a:p>
        </p:txBody>
      </p:sp>
      <p:sp>
        <p:nvSpPr>
          <p:cNvPr id="5" name="Content Placeholder 4">
            <a:extLst>
              <a:ext uri="{FF2B5EF4-FFF2-40B4-BE49-F238E27FC236}">
                <a16:creationId xmlns:a16="http://schemas.microsoft.com/office/drawing/2014/main" id="{DF2E5FEB-4D18-EC45-99E8-FB0BE8AA0D0A}"/>
              </a:ext>
            </a:extLst>
          </p:cNvPr>
          <p:cNvSpPr>
            <a:spLocks noGrp="1"/>
          </p:cNvSpPr>
          <p:nvPr>
            <p:ph sz="quarter" idx="4"/>
          </p:nvPr>
        </p:nvSpPr>
        <p:spPr>
          <a:xfrm>
            <a:off x="6193369" y="2174875"/>
            <a:ext cx="5389033" cy="3951288"/>
          </a:xfrm>
          <a:ln>
            <a:solidFill>
              <a:schemeClr val="tx1">
                <a:lumMod val="50000"/>
                <a:lumOff val="50000"/>
              </a:schemeClr>
            </a:solidFill>
          </a:ln>
        </p:spPr>
        <p:txBody>
          <a:bodyPr>
            <a:normAutofit/>
          </a:bodyPr>
          <a:lstStyle/>
          <a:p>
            <a:pPr>
              <a:lnSpc>
                <a:spcPct val="90000"/>
              </a:lnSpc>
              <a:buFont typeface="Wingdings" pitchFamily="2" charset="2"/>
              <a:buChar char="Ø"/>
            </a:pPr>
            <a:r>
              <a:rPr lang="en-US" sz="2200" dirty="0"/>
              <a:t>Recognition</a:t>
            </a:r>
          </a:p>
          <a:p>
            <a:pPr>
              <a:lnSpc>
                <a:spcPct val="90000"/>
              </a:lnSpc>
              <a:buFont typeface="Wingdings" pitchFamily="2" charset="2"/>
              <a:buChar char="Ø"/>
            </a:pPr>
            <a:r>
              <a:rPr lang="en-US" sz="2200" dirty="0"/>
              <a:t>Being your own boss</a:t>
            </a:r>
          </a:p>
          <a:p>
            <a:pPr>
              <a:lnSpc>
                <a:spcPct val="90000"/>
              </a:lnSpc>
              <a:buFont typeface="Wingdings" pitchFamily="2" charset="2"/>
              <a:buChar char="Ø"/>
            </a:pPr>
            <a:r>
              <a:rPr lang="en-US" sz="2200" dirty="0"/>
              <a:t>Working from home allowing parents to be with children</a:t>
            </a:r>
          </a:p>
          <a:p>
            <a:pPr>
              <a:lnSpc>
                <a:spcPct val="90000"/>
              </a:lnSpc>
              <a:buFont typeface="Wingdings" pitchFamily="2" charset="2"/>
              <a:buChar char="Ø"/>
            </a:pPr>
            <a:r>
              <a:rPr lang="en-US" sz="2200" dirty="0"/>
              <a:t>Personal development</a:t>
            </a:r>
          </a:p>
          <a:p>
            <a:pPr>
              <a:lnSpc>
                <a:spcPct val="90000"/>
              </a:lnSpc>
              <a:buFont typeface="Wingdings" pitchFamily="2" charset="2"/>
              <a:buChar char="Ø"/>
            </a:pPr>
            <a:r>
              <a:rPr lang="en-US" sz="2200" dirty="0"/>
              <a:t>Satisfaction of knowing you contribute so positively to lives of others</a:t>
            </a:r>
          </a:p>
          <a:p>
            <a:pPr>
              <a:lnSpc>
                <a:spcPct val="90000"/>
              </a:lnSpc>
              <a:buFont typeface="Wingdings" pitchFamily="2" charset="2"/>
              <a:buChar char="Ø"/>
            </a:pPr>
            <a:r>
              <a:rPr lang="en-US" sz="2200" dirty="0"/>
              <a:t>Being part of the Shaklee family and Shaklee culture of helping one another</a:t>
            </a:r>
          </a:p>
          <a:p>
            <a:pPr>
              <a:lnSpc>
                <a:spcPct val="90000"/>
              </a:lnSpc>
              <a:buFont typeface="Wingdings" pitchFamily="2" charset="2"/>
              <a:buChar char="Ø"/>
            </a:pPr>
            <a:r>
              <a:rPr lang="en-US" sz="2200" dirty="0"/>
              <a:t>Friendships</a:t>
            </a:r>
          </a:p>
          <a:p>
            <a:pPr>
              <a:lnSpc>
                <a:spcPct val="90000"/>
              </a:lnSpc>
              <a:buFont typeface="Wingdings" pitchFamily="2" charset="2"/>
              <a:buChar char="Ø"/>
            </a:pPr>
            <a:r>
              <a:rPr lang="en-US" sz="2200" dirty="0"/>
              <a:t>Fun &amp; supportive community	</a:t>
            </a:r>
          </a:p>
          <a:p>
            <a:pPr>
              <a:lnSpc>
                <a:spcPct val="90000"/>
              </a:lnSpc>
            </a:pPr>
            <a:endParaRPr lang="en-US" sz="2200" dirty="0"/>
          </a:p>
        </p:txBody>
      </p:sp>
      <p:sp>
        <p:nvSpPr>
          <p:cNvPr id="9" name="TextBox 8">
            <a:extLst>
              <a:ext uri="{FF2B5EF4-FFF2-40B4-BE49-F238E27FC236}">
                <a16:creationId xmlns:a16="http://schemas.microsoft.com/office/drawing/2014/main" id="{75ECB701-A68D-684B-8ED3-D50769551EBA}"/>
              </a:ext>
            </a:extLst>
          </p:cNvPr>
          <p:cNvSpPr txBox="1"/>
          <p:nvPr/>
        </p:nvSpPr>
        <p:spPr>
          <a:xfrm>
            <a:off x="11081085" y="6423156"/>
            <a:ext cx="661737"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4021377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100000">
              <a:srgbClr val="0070C0"/>
            </a:gs>
            <a:gs pos="0">
              <a:schemeClr val="accent1">
                <a:lumMod val="5000"/>
                <a:lumOff val="95000"/>
              </a:schemeClr>
            </a:gs>
            <a:gs pos="59000">
              <a:schemeClr val="accent1">
                <a:lumMod val="45000"/>
                <a:lumOff val="55000"/>
              </a:schemeClr>
            </a:gs>
            <a:gs pos="89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5220" y="404740"/>
            <a:ext cx="11042152" cy="1039049"/>
          </a:xfrm>
          <a:ln>
            <a:solidFill>
              <a:schemeClr val="tx1"/>
            </a:solidFill>
          </a:ln>
        </p:spPr>
        <p:txBody>
          <a:bodyPr anchor="ctr">
            <a:normAutofit fontScale="90000"/>
          </a:bodyPr>
          <a:lstStyle/>
          <a:p>
            <a:br>
              <a:rPr lang="en-US" sz="3100" dirty="0"/>
            </a:br>
            <a:r>
              <a:rPr lang="en-US" sz="3100" dirty="0"/>
              <a:t>Identifying</a:t>
            </a:r>
            <a:r>
              <a:rPr lang="en-US" sz="3100" b="1" dirty="0"/>
              <a:t> WHY </a:t>
            </a:r>
            <a:r>
              <a:rPr lang="en-US" sz="3100" dirty="0"/>
              <a:t>We Want a Shaklee Business</a:t>
            </a:r>
            <a:br>
              <a:rPr lang="en-US" sz="3100" dirty="0"/>
            </a:br>
            <a:r>
              <a:rPr lang="en-US" sz="4267" dirty="0"/>
              <a:t> </a:t>
            </a:r>
            <a:endParaRPr lang="en-US" sz="3600" dirty="0"/>
          </a:p>
        </p:txBody>
      </p:sp>
      <p:sp>
        <p:nvSpPr>
          <p:cNvPr id="5" name="Rectangle 4"/>
          <p:cNvSpPr/>
          <p:nvPr/>
        </p:nvSpPr>
        <p:spPr>
          <a:xfrm>
            <a:off x="465221" y="1559429"/>
            <a:ext cx="7271084" cy="4955203"/>
          </a:xfrm>
          <a:prstGeom prst="rect">
            <a:avLst/>
          </a:prstGeom>
        </p:spPr>
        <p:txBody>
          <a:bodyPr wrap="square">
            <a:spAutoFit/>
          </a:bodyPr>
          <a:lstStyle/>
          <a:p>
            <a:pPr defTabSz="609585"/>
            <a:endParaRPr lang="en-US" sz="2000" dirty="0">
              <a:solidFill>
                <a:prstClr val="black"/>
              </a:solidFill>
              <a:latin typeface="Calibri"/>
            </a:endParaRPr>
          </a:p>
          <a:p>
            <a:pPr marL="380990" indent="-380990" defTabSz="609585">
              <a:buFont typeface="Arial"/>
              <a:buChar char="•"/>
            </a:pPr>
            <a:r>
              <a:rPr lang="en-US" sz="2000" b="1" dirty="0">
                <a:solidFill>
                  <a:prstClr val="black"/>
                </a:solidFill>
                <a:latin typeface="Calibri"/>
              </a:rPr>
              <a:t>Share our stories</a:t>
            </a:r>
          </a:p>
          <a:p>
            <a:pPr defTabSz="609585"/>
            <a:endParaRPr lang="en-US" sz="800" dirty="0">
              <a:solidFill>
                <a:prstClr val="black"/>
              </a:solidFill>
              <a:latin typeface="Calibri"/>
            </a:endParaRPr>
          </a:p>
          <a:p>
            <a:pPr marL="800100" lvl="1" indent="-342900" defTabSz="609585">
              <a:buFont typeface="Arial" panose="020B0604020202020204" pitchFamily="34" charset="0"/>
              <a:buChar char="•"/>
            </a:pPr>
            <a:r>
              <a:rPr lang="en-US" sz="2000" dirty="0">
                <a:solidFill>
                  <a:prstClr val="black"/>
                </a:solidFill>
                <a:latin typeface="Calibri"/>
              </a:rPr>
              <a:t>Often of </a:t>
            </a:r>
            <a:r>
              <a:rPr lang="en-US" sz="2000" b="1" dirty="0">
                <a:solidFill>
                  <a:prstClr val="black"/>
                </a:solidFill>
                <a:latin typeface="Calibri"/>
              </a:rPr>
              <a:t>health transformations</a:t>
            </a:r>
            <a:r>
              <a:rPr lang="en-US" sz="2000" dirty="0">
                <a:solidFill>
                  <a:prstClr val="black"/>
                </a:solidFill>
                <a:latin typeface="Calibri"/>
              </a:rPr>
              <a:t>, and </a:t>
            </a:r>
            <a:r>
              <a:rPr lang="en-US" sz="2000" b="1" dirty="0">
                <a:solidFill>
                  <a:prstClr val="black"/>
                </a:solidFill>
                <a:latin typeface="Calibri"/>
              </a:rPr>
              <a:t>why</a:t>
            </a:r>
            <a:r>
              <a:rPr lang="en-US" sz="2000" dirty="0">
                <a:solidFill>
                  <a:prstClr val="black"/>
                </a:solidFill>
                <a:latin typeface="Calibri"/>
              </a:rPr>
              <a:t> we want to share what we are learning with others</a:t>
            </a:r>
            <a:r>
              <a:rPr lang="mr-IN" sz="2000" dirty="0">
                <a:solidFill>
                  <a:prstClr val="black"/>
                </a:solidFill>
                <a:latin typeface="Calibri"/>
              </a:rPr>
              <a:t>…</a:t>
            </a:r>
            <a:r>
              <a:rPr lang="en-US" sz="2000" dirty="0">
                <a:solidFill>
                  <a:prstClr val="black"/>
                </a:solidFill>
                <a:latin typeface="Calibri"/>
              </a:rPr>
              <a:t>pay it forward </a:t>
            </a:r>
          </a:p>
          <a:p>
            <a:pPr marL="628650" lvl="1" indent="-171450" defTabSz="609585">
              <a:buFont typeface="Arial" panose="020B0604020202020204" pitchFamily="34" charset="0"/>
              <a:buChar char="•"/>
            </a:pPr>
            <a:endParaRPr lang="en-US" sz="800" dirty="0">
              <a:solidFill>
                <a:prstClr val="black"/>
              </a:solidFill>
              <a:latin typeface="Calibri"/>
            </a:endParaRPr>
          </a:p>
          <a:p>
            <a:pPr marL="800100" lvl="1" indent="-342900" defTabSz="609585">
              <a:buFont typeface="Arial" panose="020B0604020202020204" pitchFamily="34" charset="0"/>
              <a:buChar char="•"/>
            </a:pPr>
            <a:r>
              <a:rPr lang="en-US" sz="2000" b="1" dirty="0">
                <a:solidFill>
                  <a:prstClr val="black"/>
                </a:solidFill>
                <a:latin typeface="Calibri"/>
              </a:rPr>
              <a:t>WHY we want to create a business </a:t>
            </a:r>
            <a:r>
              <a:rPr lang="en-US" sz="2000" dirty="0">
                <a:solidFill>
                  <a:prstClr val="black"/>
                </a:solidFill>
                <a:latin typeface="Calibri"/>
              </a:rPr>
              <a:t>…What we want it to produce for ourselves and our family…and then what it could mean for others.</a:t>
            </a:r>
          </a:p>
          <a:p>
            <a:pPr defTabSz="609585"/>
            <a:r>
              <a:rPr lang="en-US" sz="2000" dirty="0">
                <a:solidFill>
                  <a:prstClr val="black"/>
                </a:solidFill>
                <a:latin typeface="Calibri"/>
              </a:rPr>
              <a:t> </a:t>
            </a:r>
          </a:p>
          <a:p>
            <a:pPr marL="380990" indent="-380990" defTabSz="609585">
              <a:buFont typeface="Arial"/>
              <a:buChar char="•"/>
            </a:pPr>
            <a:r>
              <a:rPr lang="en-US" sz="2000" b="1" dirty="0">
                <a:solidFill>
                  <a:prstClr val="black"/>
                </a:solidFill>
                <a:latin typeface="Calibri"/>
              </a:rPr>
              <a:t>Sharing</a:t>
            </a:r>
            <a:r>
              <a:rPr lang="en-US" sz="2000" dirty="0">
                <a:solidFill>
                  <a:prstClr val="black"/>
                </a:solidFill>
                <a:latin typeface="Calibri"/>
              </a:rPr>
              <a:t> </a:t>
            </a:r>
            <a:r>
              <a:rPr lang="en-US" sz="2000" b="1" dirty="0">
                <a:solidFill>
                  <a:prstClr val="black"/>
                </a:solidFill>
                <a:latin typeface="Calibri"/>
              </a:rPr>
              <a:t>the vision of what we want to create </a:t>
            </a:r>
          </a:p>
          <a:p>
            <a:pPr marL="800100" lvl="1" indent="-342900" defTabSz="609585">
              <a:buFont typeface="Arial" panose="020B0604020202020204" pitchFamily="34" charset="0"/>
              <a:buChar char="•"/>
            </a:pPr>
            <a:endParaRPr lang="en-US" sz="800" dirty="0">
              <a:solidFill>
                <a:prstClr val="black"/>
              </a:solidFill>
              <a:latin typeface="Calibri"/>
            </a:endParaRPr>
          </a:p>
          <a:p>
            <a:pPr marL="800100" lvl="1" indent="-342900" defTabSz="609585">
              <a:buFont typeface="Arial" panose="020B0604020202020204" pitchFamily="34" charset="0"/>
              <a:buChar char="•"/>
            </a:pPr>
            <a:r>
              <a:rPr lang="en-US" sz="2000" dirty="0">
                <a:solidFill>
                  <a:prstClr val="black"/>
                </a:solidFill>
                <a:latin typeface="Calibri"/>
              </a:rPr>
              <a:t>Katie </a:t>
            </a:r>
            <a:r>
              <a:rPr lang="mr-IN" sz="2000" dirty="0">
                <a:solidFill>
                  <a:prstClr val="black"/>
                </a:solidFill>
                <a:latin typeface="Calibri"/>
              </a:rPr>
              <a:t>…</a:t>
            </a:r>
            <a:r>
              <a:rPr lang="en-US" sz="2000" dirty="0">
                <a:solidFill>
                  <a:prstClr val="black"/>
                </a:solidFill>
                <a:latin typeface="Calibri"/>
              </a:rPr>
              <a:t> a community of moms  who want to be home with their children</a:t>
            </a:r>
            <a:r>
              <a:rPr lang="mr-IN" sz="2000" dirty="0">
                <a:solidFill>
                  <a:prstClr val="black"/>
                </a:solidFill>
                <a:latin typeface="Calibri"/>
              </a:rPr>
              <a:t>…</a:t>
            </a:r>
            <a:r>
              <a:rPr lang="en-US" sz="2000" dirty="0">
                <a:solidFill>
                  <a:prstClr val="black"/>
                </a:solidFill>
                <a:latin typeface="Calibri"/>
              </a:rPr>
              <a:t> </a:t>
            </a:r>
          </a:p>
          <a:p>
            <a:pPr marL="800100" lvl="1" indent="-342900" defTabSz="609585">
              <a:buFont typeface="Arial" panose="020B0604020202020204" pitchFamily="34" charset="0"/>
              <a:buChar char="•"/>
            </a:pPr>
            <a:r>
              <a:rPr lang="en-US" sz="2000" dirty="0">
                <a:solidFill>
                  <a:prstClr val="black"/>
                </a:solidFill>
                <a:latin typeface="Calibri"/>
              </a:rPr>
              <a:t>Becky </a:t>
            </a:r>
            <a:r>
              <a:rPr lang="mr-IN" sz="2000" dirty="0">
                <a:solidFill>
                  <a:prstClr val="black"/>
                </a:solidFill>
                <a:latin typeface="Calibri"/>
              </a:rPr>
              <a:t>…</a:t>
            </a:r>
            <a:r>
              <a:rPr lang="en-US" sz="2000" dirty="0">
                <a:solidFill>
                  <a:prstClr val="black"/>
                </a:solidFill>
                <a:latin typeface="Calibri"/>
              </a:rPr>
              <a:t> women with grown children who ready to build a career for themselves that is meaningful &amp; fulfilling.    									</a:t>
            </a:r>
          </a:p>
        </p:txBody>
      </p:sp>
      <p:sp>
        <p:nvSpPr>
          <p:cNvPr id="10" name="TextBox 9">
            <a:extLst>
              <a:ext uri="{FF2B5EF4-FFF2-40B4-BE49-F238E27FC236}">
                <a16:creationId xmlns:a16="http://schemas.microsoft.com/office/drawing/2014/main" id="{B120BBA1-1157-2149-BB50-B356381386E8}"/>
              </a:ext>
            </a:extLst>
          </p:cNvPr>
          <p:cNvSpPr txBox="1"/>
          <p:nvPr/>
        </p:nvSpPr>
        <p:spPr>
          <a:xfrm>
            <a:off x="8172401" y="2759757"/>
            <a:ext cx="3334971" cy="2554545"/>
          </a:xfrm>
          <a:prstGeom prst="rect">
            <a:avLst/>
          </a:prstGeom>
          <a:solidFill>
            <a:schemeClr val="accent1">
              <a:lumMod val="20000"/>
              <a:lumOff val="80000"/>
            </a:schemeClr>
          </a:solidFill>
          <a:ln>
            <a:solidFill>
              <a:srgbClr val="002060"/>
            </a:solidFill>
          </a:ln>
        </p:spPr>
        <p:txBody>
          <a:bodyPr wrap="square">
            <a:spAutoFit/>
          </a:bodyPr>
          <a:lstStyle/>
          <a:p>
            <a:pPr algn="ctr" defTabSz="609585"/>
            <a:endParaRPr lang="en-US" sz="3200" i="1" dirty="0">
              <a:solidFill>
                <a:srgbClr val="00B0F0"/>
              </a:solidFill>
              <a:latin typeface="Calibri"/>
            </a:endParaRPr>
          </a:p>
          <a:p>
            <a:pPr algn="ctr" defTabSz="609585"/>
            <a:r>
              <a:rPr lang="en-US" sz="3200" dirty="0">
                <a:solidFill>
                  <a:srgbClr val="00B0F0"/>
                </a:solidFill>
                <a:latin typeface="Calibri"/>
              </a:rPr>
              <a:t>   </a:t>
            </a:r>
            <a:r>
              <a:rPr lang="en-US" sz="3200" dirty="0">
                <a:solidFill>
                  <a:schemeClr val="tx1">
                    <a:lumMod val="75000"/>
                    <a:lumOff val="25000"/>
                  </a:schemeClr>
                </a:solidFill>
                <a:latin typeface="Calibri"/>
              </a:rPr>
              <a:t>It is the </a:t>
            </a:r>
            <a:r>
              <a:rPr lang="en-US" sz="3200" i="1" dirty="0">
                <a:solidFill>
                  <a:schemeClr val="tx1">
                    <a:lumMod val="75000"/>
                    <a:lumOff val="25000"/>
                  </a:schemeClr>
                </a:solidFill>
                <a:latin typeface="Calibri"/>
              </a:rPr>
              <a:t>	</a:t>
            </a:r>
            <a:endParaRPr lang="en-US" sz="3200" b="1" i="1" dirty="0">
              <a:solidFill>
                <a:schemeClr val="tx1">
                  <a:lumMod val="75000"/>
                  <a:lumOff val="25000"/>
                </a:schemeClr>
              </a:solidFill>
              <a:latin typeface="Calibri"/>
            </a:endParaRPr>
          </a:p>
          <a:p>
            <a:pPr algn="ctr" defTabSz="609585"/>
            <a:r>
              <a:rPr lang="en-US" sz="3200" b="1" i="1" dirty="0">
                <a:solidFill>
                  <a:schemeClr val="tx1">
                    <a:lumMod val="75000"/>
                    <a:lumOff val="25000"/>
                  </a:schemeClr>
                </a:solidFill>
                <a:latin typeface="Calibri"/>
              </a:rPr>
              <a:t>“WHY”</a:t>
            </a:r>
            <a:r>
              <a:rPr lang="en-US" sz="3200" i="1" dirty="0">
                <a:solidFill>
                  <a:schemeClr val="tx1">
                    <a:lumMod val="75000"/>
                    <a:lumOff val="25000"/>
                  </a:schemeClr>
                </a:solidFill>
                <a:latin typeface="Calibri"/>
              </a:rPr>
              <a:t> </a:t>
            </a:r>
          </a:p>
          <a:p>
            <a:pPr algn="ctr" defTabSz="609585"/>
            <a:r>
              <a:rPr lang="en-US" sz="3200" dirty="0">
                <a:solidFill>
                  <a:schemeClr val="tx1">
                    <a:lumMod val="75000"/>
                    <a:lumOff val="25000"/>
                  </a:schemeClr>
                </a:solidFill>
                <a:latin typeface="Calibri"/>
              </a:rPr>
              <a:t>that connects</a:t>
            </a:r>
            <a:r>
              <a:rPr lang="en-US" sz="3200" i="1" dirty="0">
                <a:solidFill>
                  <a:schemeClr val="tx1">
                    <a:lumMod val="75000"/>
                    <a:lumOff val="25000"/>
                  </a:schemeClr>
                </a:solidFill>
                <a:latin typeface="Calibri"/>
              </a:rPr>
              <a:t>.</a:t>
            </a:r>
          </a:p>
          <a:p>
            <a:pPr algn="ctr" defTabSz="609585"/>
            <a:endParaRPr lang="en-US" sz="3200" i="1" dirty="0">
              <a:solidFill>
                <a:schemeClr val="tx1">
                  <a:lumMod val="75000"/>
                  <a:lumOff val="25000"/>
                </a:schemeClr>
              </a:solidFill>
            </a:endParaRPr>
          </a:p>
        </p:txBody>
      </p:sp>
      <p:sp>
        <p:nvSpPr>
          <p:cNvPr id="3" name="TextBox 2">
            <a:extLst>
              <a:ext uri="{FF2B5EF4-FFF2-40B4-BE49-F238E27FC236}">
                <a16:creationId xmlns:a16="http://schemas.microsoft.com/office/drawing/2014/main" id="{3E37834D-C457-2140-9574-713FA2B04690}"/>
              </a:ext>
            </a:extLst>
          </p:cNvPr>
          <p:cNvSpPr txBox="1"/>
          <p:nvPr/>
        </p:nvSpPr>
        <p:spPr>
          <a:xfrm>
            <a:off x="10456606" y="6268065"/>
            <a:ext cx="722671"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3794238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188,197 Landscape Backgrounds Illustrations &amp; Clip Art - iStock">
            <a:extLst>
              <a:ext uri="{FF2B5EF4-FFF2-40B4-BE49-F238E27FC236}">
                <a16:creationId xmlns:a16="http://schemas.microsoft.com/office/drawing/2014/main" id="{C555B158-D31D-0047-B1FB-3E6CDFCA141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9A301DE-2604-9440-A844-A895F639D804}"/>
              </a:ext>
            </a:extLst>
          </p:cNvPr>
          <p:cNvSpPr txBox="1"/>
          <p:nvPr/>
        </p:nvSpPr>
        <p:spPr>
          <a:xfrm>
            <a:off x="3697781" y="1009514"/>
            <a:ext cx="5035216" cy="3046988"/>
          </a:xfrm>
          <a:prstGeom prst="rect">
            <a:avLst/>
          </a:prstGeom>
          <a:solidFill>
            <a:schemeClr val="accent1">
              <a:lumMod val="20000"/>
              <a:lumOff val="80000"/>
            </a:schemeClr>
          </a:solidFill>
          <a:ln>
            <a:solidFill>
              <a:schemeClr val="tx1">
                <a:lumMod val="50000"/>
                <a:lumOff val="50000"/>
              </a:schemeClr>
            </a:solidFill>
          </a:ln>
        </p:spPr>
        <p:txBody>
          <a:bodyPr wrap="square">
            <a:spAutoFit/>
          </a:bodyPr>
          <a:lstStyle/>
          <a:p>
            <a:pPr algn="ctr">
              <a:buNone/>
            </a:pPr>
            <a:endParaRPr lang="en-US" sz="2400" i="1" dirty="0"/>
          </a:p>
          <a:p>
            <a:pPr algn="ctr">
              <a:buNone/>
            </a:pPr>
            <a:r>
              <a:rPr lang="en-US" sz="2400" i="1" dirty="0"/>
              <a:t>People don’t buy what you sell …</a:t>
            </a:r>
          </a:p>
          <a:p>
            <a:pPr algn="ctr">
              <a:buNone/>
            </a:pPr>
            <a:r>
              <a:rPr lang="en-US" sz="2400" i="1" dirty="0"/>
              <a:t>They buy WHY you sell it.</a:t>
            </a:r>
          </a:p>
          <a:p>
            <a:pPr algn="ctr">
              <a:buNone/>
            </a:pPr>
            <a:endParaRPr lang="en-US" sz="2400" i="1" dirty="0"/>
          </a:p>
          <a:p>
            <a:pPr algn="ctr">
              <a:buNone/>
            </a:pPr>
            <a:r>
              <a:rPr lang="en-US" sz="2400" i="1" dirty="0"/>
              <a:t>They don’t buy what you do…</a:t>
            </a:r>
          </a:p>
          <a:p>
            <a:pPr algn="ctr">
              <a:buNone/>
            </a:pPr>
            <a:r>
              <a:rPr lang="en-US" sz="2400" i="1" dirty="0"/>
              <a:t>They buy WHY you do it.</a:t>
            </a:r>
          </a:p>
          <a:p>
            <a:pPr>
              <a:buNone/>
            </a:pPr>
            <a:r>
              <a:rPr lang="en-US" sz="2400" i="1" dirty="0"/>
              <a:t>				</a:t>
            </a:r>
          </a:p>
          <a:p>
            <a:pPr>
              <a:buNone/>
            </a:pPr>
            <a:r>
              <a:rPr lang="en-US" sz="2400" i="1" dirty="0"/>
              <a:t>		</a:t>
            </a:r>
            <a:r>
              <a:rPr lang="en-US" i="1" dirty="0"/>
              <a:t>Simon Sinek   </a:t>
            </a:r>
          </a:p>
        </p:txBody>
      </p:sp>
      <p:sp>
        <p:nvSpPr>
          <p:cNvPr id="2" name="TextBox 1">
            <a:extLst>
              <a:ext uri="{FF2B5EF4-FFF2-40B4-BE49-F238E27FC236}">
                <a16:creationId xmlns:a16="http://schemas.microsoft.com/office/drawing/2014/main" id="{9C119E0C-1190-6548-9843-5F5E9198C5A7}"/>
              </a:ext>
            </a:extLst>
          </p:cNvPr>
          <p:cNvSpPr txBox="1"/>
          <p:nvPr/>
        </p:nvSpPr>
        <p:spPr>
          <a:xfrm>
            <a:off x="10707329" y="6164826"/>
            <a:ext cx="781664" cy="369332"/>
          </a:xfrm>
          <a:prstGeom prst="rect">
            <a:avLst/>
          </a:prstGeom>
          <a:noFill/>
        </p:spPr>
        <p:txBody>
          <a:bodyPr wrap="square" rtlCol="0">
            <a:spAutoFit/>
          </a:bodyPr>
          <a:lstStyle/>
          <a:p>
            <a:r>
              <a:rPr lang="en-US" dirty="0">
                <a:solidFill>
                  <a:schemeClr val="bg1"/>
                </a:solidFill>
              </a:rPr>
              <a:t>Barb</a:t>
            </a:r>
          </a:p>
        </p:txBody>
      </p:sp>
    </p:spTree>
    <p:extLst>
      <p:ext uri="{BB962C8B-B14F-4D97-AF65-F5344CB8AC3E}">
        <p14:creationId xmlns:p14="http://schemas.microsoft.com/office/powerpoint/2010/main" val="15200478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2786</TotalTime>
  <Words>2990</Words>
  <Application>Microsoft Macintosh PowerPoint</Application>
  <PresentationFormat>Widescreen</PresentationFormat>
  <Paragraphs>329</Paragraphs>
  <Slides>27</Slides>
  <Notes>27</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27</vt:i4>
      </vt:variant>
    </vt:vector>
  </HeadingPairs>
  <TitlesOfParts>
    <vt:vector size="37" baseType="lpstr">
      <vt:lpstr>Meiryo</vt:lpstr>
      <vt:lpstr>Arial</vt:lpstr>
      <vt:lpstr>Bradley Hand</vt:lpstr>
      <vt:lpstr>Calibri</vt:lpstr>
      <vt:lpstr>Calibri Light</vt:lpstr>
      <vt:lpstr>Wingdings</vt:lpstr>
      <vt:lpstr>Office Theme</vt:lpstr>
      <vt:lpstr>1_Office Theme</vt:lpstr>
      <vt:lpstr>5_Office Theme</vt:lpstr>
      <vt:lpstr>7_Office Theme</vt:lpstr>
      <vt:lpstr>PowerPoint Presentation</vt:lpstr>
      <vt:lpstr>Shaklee Corporation – A Mission Driven Company</vt:lpstr>
      <vt:lpstr>Objectives for  Next Four Weeks</vt:lpstr>
      <vt:lpstr>Objectives for Session 1</vt:lpstr>
      <vt:lpstr>Samantha Kalasek’s Story   Part 1</vt:lpstr>
      <vt:lpstr>Samantha Kalasek’s Story Part 2</vt:lpstr>
      <vt:lpstr>Home Business Benefits</vt:lpstr>
      <vt:lpstr> Identifying WHY We Want a Shaklee Business  </vt:lpstr>
      <vt:lpstr>PowerPoint Presentation</vt:lpstr>
      <vt:lpstr>Making the Connection --</vt:lpstr>
      <vt:lpstr>Who You Are Might Sound Like This …</vt:lpstr>
      <vt:lpstr>PowerPoint Presentation</vt:lpstr>
      <vt:lpstr>PowerPoint Presentation</vt:lpstr>
      <vt:lpstr>What to Say??  Sample Word Tracks</vt:lpstr>
      <vt:lpstr>Word Track -  Inviting to Take a Meology Assessment</vt:lpstr>
      <vt:lpstr>Word Track -  Inviting to Take a Meology Assessment</vt:lpstr>
      <vt:lpstr>Word Track -  Inviting to Take a Meology Assessment</vt:lpstr>
      <vt:lpstr>Word Track –   Inviting to a Health Chat </vt:lpstr>
      <vt:lpstr>Word Track –   Inviting to a Health Chat</vt:lpstr>
      <vt:lpstr>Word Track –   Inviting to a  3-Way Call</vt:lpstr>
      <vt:lpstr> So ... What Do You Want? </vt:lpstr>
      <vt:lpstr>Week 1 - Action Steps</vt:lpstr>
      <vt:lpstr>Global Conference in Kansas City, MO August 4-6, 2022 </vt:lpstr>
      <vt:lpstr>PowerPoint Presentation</vt:lpstr>
      <vt:lpstr>Resources for Information </vt:lpstr>
      <vt:lpstr>From “Something More” by Sara Ban Breathnach….  “Within each of us are buried lives that are striving to come out.”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Pam Cary</dc:creator>
  <cp:lastModifiedBy>Pam Cary</cp:lastModifiedBy>
  <cp:revision>101</cp:revision>
  <cp:lastPrinted>2021-11-02T23:07:07Z</cp:lastPrinted>
  <dcterms:created xsi:type="dcterms:W3CDTF">2021-10-30T20:54:30Z</dcterms:created>
  <dcterms:modified xsi:type="dcterms:W3CDTF">2021-11-02T23:38:58Z</dcterms:modified>
</cp:coreProperties>
</file>